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44"/>
  </p:notesMasterIdLst>
  <p:handoutMasterIdLst>
    <p:handoutMasterId r:id="rId4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94"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9144000" cy="6858000" type="screen4x3"/>
  <p:notesSz cx="7315200" cy="9601200"/>
  <p:embeddedFontLst>
    <p:embeddedFont>
      <p:font typeface="Candara" panose="020E0502030303020204" pitchFamily="3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17">
          <p15:clr>
            <a:srgbClr val="A4A3A4"/>
          </p15:clr>
        </p15:guide>
        <p15:guide id="2" pos="13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4494" autoAdjust="0"/>
  </p:normalViewPr>
  <p:slideViewPr>
    <p:cSldViewPr snapToGrid="0" showGuides="1">
      <p:cViewPr varScale="1">
        <p:scale>
          <a:sx n="60" d="100"/>
          <a:sy n="60" d="100"/>
        </p:scale>
        <p:origin x="1360" y="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86" y="-192"/>
      </p:cViewPr>
      <p:guideLst>
        <p:guide orient="horz" pos="3017"/>
        <p:guide pos="133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20419" y="56895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de-DE" sz="1100" b="0" dirty="0">
                <a:latin typeface="Arial" panose="020B0604020202020204" pitchFamily="34" charset="0"/>
                <a:cs typeface="Arial" panose="020B0604020202020204" pitchFamily="34" charset="0"/>
              </a:rPr>
              <a:t>Web Basics - XML   				XML Schema Definition</a:t>
            </a:r>
            <a:r>
              <a:rPr lang="en-US" sz="1100" b="0" dirty="0">
                <a:latin typeface="Candara" pitchFamily="34" charset="0"/>
                <a:cs typeface="Arial" pitchFamily="34" charset="0"/>
              </a:rPr>
              <a:t>		</a:t>
            </a:r>
          </a:p>
        </p:txBody>
      </p:sp>
      <p:sp>
        <p:nvSpPr>
          <p:cNvPr id="12" name="Rectangle 14"/>
          <p:cNvSpPr>
            <a:spLocks noChangeArrowheads="1"/>
          </p:cNvSpPr>
          <p:nvPr/>
        </p:nvSpPr>
        <p:spPr bwMode="auto">
          <a:xfrm>
            <a:off x="4112979"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Page 03-</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anose="020B0604020202020204" pitchFamily="34" charset="0"/>
                <a:cs typeface="Arial" panose="020B0604020202020204" pitchFamily="34" charset="0"/>
              </a:rPr>
              <a:t> </a:t>
            </a:r>
          </a:p>
          <a:p>
            <a:r>
              <a:rPr lang="en-US" sz="1100" dirty="0">
                <a:latin typeface="Candara"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195513" y="720725"/>
            <a:ext cx="4800600" cy="36004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Rot="1" noChangeAspect="1" noChangeArrowheads="1" noTextEdit="1"/>
          </p:cNvSpPr>
          <p:nvPr>
            <p:ph type="sldImg"/>
          </p:nvPr>
        </p:nvSpPr>
        <p:spPr>
          <a:xfrm>
            <a:off x="2139950" y="881063"/>
            <a:ext cx="4906963" cy="3679825"/>
          </a:xfrm>
          <a:ln/>
        </p:spPr>
      </p:sp>
      <p:sp>
        <p:nvSpPr>
          <p:cNvPr id="353283" name="Rectangle 3"/>
          <p:cNvSpPr>
            <a:spLocks noGrp="1" noChangeArrowheads="1"/>
          </p:cNvSpPr>
          <p:nvPr>
            <p:ph type="body" idx="1"/>
          </p:nvPr>
        </p:nvSpPr>
        <p:spPr>
          <a:xfrm>
            <a:off x="2113281" y="4788933"/>
            <a:ext cx="4892673" cy="3807537"/>
          </a:xfrm>
        </p:spPr>
        <p:txBody>
          <a:bodyPr/>
          <a:lstStyle/>
          <a:p>
            <a:pPr marL="201359" indent="-201359" algn="just"/>
            <a:r>
              <a:rPr lang="en-US" u="sng" dirty="0"/>
              <a:t>Solving the Name Conflict using a Prefix</a:t>
            </a:r>
            <a:r>
              <a:rPr lang="en-US" dirty="0"/>
              <a:t>:</a:t>
            </a:r>
          </a:p>
          <a:p>
            <a:pPr marL="201359" indent="-201359" algn="just"/>
            <a:r>
              <a:rPr lang="en-US" dirty="0"/>
              <a:t>	In the example in the above slide, there will be no conflict because the two &lt;table&gt; elements have different names. This XML carries information about an HTML table, and a piece of furniture.</a:t>
            </a:r>
          </a:p>
          <a:p>
            <a:pPr marL="201359" indent="-201359" algn="just"/>
            <a:r>
              <a:rPr lang="en-US" dirty="0"/>
              <a:t>	When using prefixes in XML, a so-called </a:t>
            </a:r>
            <a:r>
              <a:rPr lang="en-US" b="1" dirty="0"/>
              <a:t>namespace</a:t>
            </a:r>
            <a:r>
              <a:rPr lang="en-US" dirty="0"/>
              <a:t> for the prefix must be defined.</a:t>
            </a:r>
          </a:p>
          <a:p>
            <a:pPr marL="201359" indent="-201359" algn="just"/>
            <a:r>
              <a:rPr lang="en-US" dirty="0"/>
              <a:t>	The namespace is defined by the </a:t>
            </a:r>
            <a:r>
              <a:rPr lang="en-US" b="1" dirty="0" err="1"/>
              <a:t>xmlns</a:t>
            </a:r>
            <a:r>
              <a:rPr lang="en-US" b="1" dirty="0"/>
              <a:t> attribute</a:t>
            </a:r>
            <a:r>
              <a:rPr lang="en-US" dirty="0"/>
              <a:t> in the start tag of an element.</a:t>
            </a:r>
          </a:p>
          <a:p>
            <a:pPr marL="201359" indent="-201359" algn="just"/>
            <a:r>
              <a:rPr lang="en-US" dirty="0"/>
              <a:t>	The namespace declaration has the following syntax. </a:t>
            </a:r>
            <a:r>
              <a:rPr lang="en-US" dirty="0" err="1"/>
              <a:t>xmlns:</a:t>
            </a:r>
            <a:r>
              <a:rPr lang="en-US" i="1" dirty="0" err="1"/>
              <a:t>prefix</a:t>
            </a:r>
            <a:r>
              <a:rPr lang="en-US" dirty="0"/>
              <a:t>="</a:t>
            </a:r>
            <a:r>
              <a:rPr lang="en-US" i="1" dirty="0"/>
              <a:t>URI</a:t>
            </a:r>
            <a:r>
              <a:rPr lang="en-US" dirty="0"/>
              <a:t>".</a:t>
            </a:r>
          </a:p>
          <a:p>
            <a:pPr marL="201359" indent="-201359" algn="just"/>
            <a:r>
              <a:rPr lang="en-US" dirty="0"/>
              <a:t>	In the example on the above slide, the </a:t>
            </a:r>
            <a:r>
              <a:rPr lang="en-US" dirty="0" err="1"/>
              <a:t>xmlns</a:t>
            </a:r>
            <a:r>
              <a:rPr lang="en-US" dirty="0"/>
              <a:t> attribute in the &lt;table&gt; tag gives the h: and f: prefixes a qualified namespace.</a:t>
            </a:r>
          </a:p>
          <a:p>
            <a:pPr marL="201359" indent="-201359" algn="just"/>
            <a:r>
              <a:rPr lang="en-US" dirty="0"/>
              <a:t>	When a namespace is defined for an element, all child elements with the same prefix are associated with the same namespace.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Rot="1" noChangeAspect="1" noChangeArrowheads="1" noTextEdit="1"/>
          </p:cNvSpPr>
          <p:nvPr>
            <p:ph type="sldImg"/>
          </p:nvPr>
        </p:nvSpPr>
        <p:spPr>
          <a:xfrm>
            <a:off x="2139950" y="881063"/>
            <a:ext cx="4906963" cy="3679825"/>
          </a:xfrm>
          <a:ln/>
        </p:spPr>
      </p:sp>
      <p:sp>
        <p:nvSpPr>
          <p:cNvPr id="376835" name="Rectangle 3"/>
          <p:cNvSpPr>
            <a:spLocks noGrp="1" noChangeArrowheads="1"/>
          </p:cNvSpPr>
          <p:nvPr>
            <p:ph type="body" idx="1"/>
          </p:nvPr>
        </p:nvSpPr>
        <p:spPr>
          <a:xfrm>
            <a:off x="2113281" y="4777265"/>
            <a:ext cx="4892673" cy="3967557"/>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2139950" y="881063"/>
            <a:ext cx="4906963" cy="3679825"/>
          </a:xfrm>
          <a:ln/>
        </p:spPr>
      </p:sp>
      <p:sp>
        <p:nvSpPr>
          <p:cNvPr id="246787" name="Rectangle 3"/>
          <p:cNvSpPr>
            <a:spLocks noGrp="1" noChangeArrowheads="1"/>
          </p:cNvSpPr>
          <p:nvPr>
            <p:ph type="body" idx="1"/>
          </p:nvPr>
        </p:nvSpPr>
        <p:spPr>
          <a:xfrm>
            <a:off x="2113280" y="4800600"/>
            <a:ext cx="4958080" cy="4162187"/>
          </a:xfrm>
        </p:spPr>
        <p:txBody>
          <a:bodyPr/>
          <a:lstStyle/>
          <a:p>
            <a:pPr marL="241630" indent="-241630" algn="just"/>
            <a:r>
              <a:rPr lang="en-US" u="sng" dirty="0"/>
              <a:t>Creating Schema Document:</a:t>
            </a:r>
            <a:r>
              <a:rPr lang="en-US" dirty="0"/>
              <a:t> </a:t>
            </a:r>
          </a:p>
          <a:p>
            <a:pPr marL="241630" indent="-241630" algn="just"/>
            <a:r>
              <a:rPr lang="en-US" dirty="0"/>
              <a:t>	The &lt;schema&gt; element is the root element of every XML Schema. The &lt;schema&gt; element contains some attributes. A schema declaration often looks like something as shown in the above slide.</a:t>
            </a:r>
          </a:p>
          <a:p>
            <a:pPr lvl="1" algn="just">
              <a:buFont typeface="Wingdings" pitchFamily="2" charset="2"/>
              <a:buNone/>
            </a:pPr>
            <a:r>
              <a:rPr lang="en-US" dirty="0" err="1"/>
              <a:t>xmlns:xs</a:t>
            </a:r>
            <a:r>
              <a:rPr lang="en-US" dirty="0"/>
              <a:t>= http://www.w3.org/2001/XMLSchema </a:t>
            </a:r>
          </a:p>
          <a:p>
            <a:pPr lvl="2" algn="just"/>
            <a:r>
              <a:rPr lang="en-US" dirty="0"/>
              <a:t>It implies that the elements and data types used in the schema are from "http://www.w3.org/2001/XMLSchema" namespace. It also signifies that any elements and </a:t>
            </a:r>
            <a:r>
              <a:rPr lang="en-US" dirty="0" err="1"/>
              <a:t>datatypes</a:t>
            </a:r>
            <a:r>
              <a:rPr lang="en-US" dirty="0"/>
              <a:t> referred from here should have the prefix “</a:t>
            </a:r>
            <a:r>
              <a:rPr lang="en-US" dirty="0" err="1"/>
              <a:t>xs</a:t>
            </a:r>
            <a:r>
              <a:rPr lang="en-US" dirty="0"/>
              <a:t>”.</a:t>
            </a:r>
          </a:p>
          <a:p>
            <a:pPr marL="241630" indent="-241630" algn="just"/>
            <a:r>
              <a:rPr lang="en-US" dirty="0"/>
              <a:t>Some more optional attributes:</a:t>
            </a:r>
          </a:p>
          <a:p>
            <a:pPr lvl="1" algn="just">
              <a:buFont typeface="Wingdings" pitchFamily="2" charset="2"/>
              <a:buNone/>
            </a:pPr>
            <a:r>
              <a:rPr lang="en-US" dirty="0" err="1"/>
              <a:t>targetNamespace</a:t>
            </a:r>
            <a:r>
              <a:rPr lang="en-US" dirty="0"/>
              <a:t>="</a:t>
            </a:r>
            <a:r>
              <a:rPr lang="en-US" dirty="0" err="1"/>
              <a:t>patniNamespace</a:t>
            </a:r>
            <a:r>
              <a:rPr lang="en-US" dirty="0"/>
              <a:t>"  </a:t>
            </a:r>
          </a:p>
          <a:p>
            <a:pPr lvl="2" algn="just"/>
            <a:r>
              <a:rPr lang="en-US" dirty="0"/>
              <a:t>This value is a unique identifier. The value could be anything. Place this attribute at the top of the XSD means all entities are part of the namespace</a:t>
            </a:r>
          </a:p>
          <a:p>
            <a:pPr lvl="1" algn="just">
              <a:buFont typeface="Wingdings" pitchFamily="2" charset="2"/>
              <a:buNone/>
            </a:pPr>
            <a:r>
              <a:rPr lang="en-US" dirty="0" err="1"/>
              <a:t>xmlns</a:t>
            </a:r>
            <a:r>
              <a:rPr lang="en-US" dirty="0"/>
              <a:t>=" http://www.w3.org/2001/XMLSchema "  </a:t>
            </a:r>
          </a:p>
          <a:p>
            <a:pPr lvl="2" algn="just"/>
            <a:r>
              <a:rPr lang="en-US" dirty="0"/>
              <a:t>It indicates that the default namespace is "http://www.w3.org/2001/XMLSchema".</a:t>
            </a:r>
          </a:p>
          <a:p>
            <a:pPr lvl="1" algn="just">
              <a:buFont typeface="Wingdings" pitchFamily="2" charset="2"/>
              <a:buNone/>
            </a:pPr>
            <a:r>
              <a:rPr lang="en-US" dirty="0" err="1"/>
              <a:t>elementFormDefault</a:t>
            </a:r>
            <a:r>
              <a:rPr lang="en-US" dirty="0"/>
              <a:t>="qualified"</a:t>
            </a:r>
          </a:p>
          <a:p>
            <a:pPr lvl="2" algn="just"/>
            <a:r>
              <a:rPr lang="en-US" dirty="0"/>
              <a:t>It signifies that any elements used by the XML instance document that were declared in this schema must be qualified by namespace.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xfrm>
            <a:off x="2139950" y="881063"/>
            <a:ext cx="4906963" cy="3679825"/>
          </a:xfrm>
          <a:ln/>
        </p:spPr>
      </p:sp>
      <p:sp>
        <p:nvSpPr>
          <p:cNvPr id="377859" name="Rectangle 3"/>
          <p:cNvSpPr>
            <a:spLocks noGrp="1" noChangeArrowheads="1"/>
          </p:cNvSpPr>
          <p:nvPr>
            <p:ph type="body" idx="1"/>
          </p:nvPr>
        </p:nvSpPr>
        <p:spPr>
          <a:xfrm>
            <a:off x="2113281" y="4788933"/>
            <a:ext cx="4892673" cy="3896438"/>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2139950" y="881063"/>
            <a:ext cx="4906963" cy="3679825"/>
          </a:xfrm>
          <a:ln/>
        </p:spPr>
      </p:sp>
      <p:sp>
        <p:nvSpPr>
          <p:cNvPr id="252931" name="Rectangle 3"/>
          <p:cNvSpPr>
            <a:spLocks noGrp="1" noChangeArrowheads="1"/>
          </p:cNvSpPr>
          <p:nvPr>
            <p:ph type="body" idx="1"/>
          </p:nvPr>
        </p:nvSpPr>
        <p:spPr>
          <a:xfrm>
            <a:off x="2113280" y="4800600"/>
            <a:ext cx="4958080" cy="4162187"/>
          </a:xfrm>
        </p:spPr>
        <p:txBody>
          <a:bodyPr/>
          <a:lstStyle/>
          <a:p>
            <a:pPr marL="241630" indent="-241630" algn="just"/>
            <a:r>
              <a:rPr lang="en-US" u="sng" dirty="0"/>
              <a:t>Writing a Schema Definition for an XML File</a:t>
            </a:r>
            <a:r>
              <a:rPr lang="en-US" dirty="0"/>
              <a:t>:</a:t>
            </a:r>
          </a:p>
          <a:p>
            <a:pPr marL="241630" indent="-241630" algn="just"/>
            <a:r>
              <a:rPr lang="en-US" dirty="0"/>
              <a:t>Using XSD in XML Document:</a:t>
            </a:r>
          </a:p>
          <a:p>
            <a:pPr marL="241630" indent="-241630" algn="just"/>
            <a:r>
              <a:rPr lang="en-US" dirty="0"/>
              <a:t>	</a:t>
            </a:r>
            <a:r>
              <a:rPr lang="en-US" dirty="0" err="1"/>
              <a:t>xmlns</a:t>
            </a:r>
            <a:r>
              <a:rPr lang="en-US" dirty="0"/>
              <a:t>=" http://www.w3.org/2001/</a:t>
            </a:r>
            <a:r>
              <a:rPr lang="en-US" dirty="0" err="1"/>
              <a:t>XMLSchema</a:t>
            </a:r>
            <a:r>
              <a:rPr lang="en-US" dirty="0"/>
              <a:t>” indicates the default namespace declaration which tells the schema-validator that all the elements used in this XML document are declared in the </a:t>
            </a:r>
            <a:br>
              <a:rPr lang="en-US" dirty="0"/>
            </a:br>
            <a:r>
              <a:rPr lang="en-US" dirty="0"/>
              <a:t>"http://www.w3.org/2001/XMLSchema" namespace.</a:t>
            </a:r>
          </a:p>
          <a:p>
            <a:pPr marL="241630" indent="-241630" algn="just"/>
            <a:r>
              <a:rPr lang="en-US" dirty="0"/>
              <a:t>	When you have the XML Schema Instance namespace available, that is “http://www.w3.org/2001/XMLSchema-instance ", you can use the </a:t>
            </a:r>
            <a:r>
              <a:rPr lang="en-US" dirty="0" err="1"/>
              <a:t>schemaLocation</a:t>
            </a:r>
            <a:r>
              <a:rPr lang="en-US" dirty="0"/>
              <a:t> attribute. This attribute has two values: </a:t>
            </a:r>
          </a:p>
          <a:p>
            <a:pPr marL="724888" lvl="1" indent="-241630" algn="just"/>
            <a:r>
              <a:rPr lang="en-US" dirty="0"/>
              <a:t>	The first value is the namespace to use. </a:t>
            </a:r>
          </a:p>
          <a:p>
            <a:pPr marL="724888" lvl="1" indent="-241630" algn="just"/>
            <a:r>
              <a:rPr lang="en-US" dirty="0"/>
              <a:t>	The second value is the location of the XML schema to use for that namespace “</a:t>
            </a:r>
            <a:r>
              <a:rPr lang="en-US" dirty="0" err="1"/>
              <a:t>xsi:schemaLocation</a:t>
            </a:r>
            <a:r>
              <a:rPr lang="en-US" dirty="0"/>
              <a:t>=“message.xsd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2139950" y="881063"/>
            <a:ext cx="4906963" cy="3679825"/>
          </a:xfrm>
          <a:ln/>
        </p:spPr>
      </p:sp>
      <p:sp>
        <p:nvSpPr>
          <p:cNvPr id="254979" name="Rectangle 3"/>
          <p:cNvSpPr>
            <a:spLocks noGrp="1" noChangeArrowheads="1"/>
          </p:cNvSpPr>
          <p:nvPr>
            <p:ph type="body" idx="1"/>
          </p:nvPr>
        </p:nvSpPr>
        <p:spPr>
          <a:xfrm>
            <a:off x="2113281" y="4800600"/>
            <a:ext cx="4876800" cy="4640580"/>
          </a:xfrm>
        </p:spPr>
        <p:txBody>
          <a:bodyPr>
            <a:normAutofit/>
          </a:bodyPr>
          <a:lstStyle/>
          <a:p>
            <a:pPr algn="just"/>
            <a:r>
              <a:rPr lang="en-US" u="sng" dirty="0"/>
              <a:t>Writing a Schema Definition for an XML File</a:t>
            </a:r>
            <a:r>
              <a:rPr lang="en-US" dirty="0"/>
              <a:t>:</a:t>
            </a:r>
            <a:endParaRPr lang="en-US" u="sng" dirty="0"/>
          </a:p>
          <a:p>
            <a:pPr algn="just"/>
            <a:r>
              <a:rPr lang="en-US" dirty="0"/>
              <a:t>What is a Simple Element?</a:t>
            </a:r>
          </a:p>
          <a:p>
            <a:pPr marL="362444" lvl="1" indent="-241630" algn="just"/>
            <a:r>
              <a:rPr lang="en-US" dirty="0"/>
              <a:t>	A simple element is an XML element that can contain only text. It cannot contain any other element or attribute.  The text can be of many different types. It can be one of the types that are included in the XML Schema definition (</a:t>
            </a:r>
            <a:r>
              <a:rPr lang="en-US" dirty="0" err="1"/>
              <a:t>boolean</a:t>
            </a:r>
            <a:r>
              <a:rPr lang="en-US" dirty="0"/>
              <a:t>, string, date, etc.), or it can be a custom type that you can define yourself.</a:t>
            </a:r>
          </a:p>
          <a:p>
            <a:pPr marL="362444" lvl="1" indent="-241630" algn="just"/>
            <a:r>
              <a:rPr lang="en-US" dirty="0"/>
              <a:t>	You can also add restrictions to a data type in order to limit its content, and you can make it mandatory for the data to match a defined pattern.</a:t>
            </a:r>
          </a:p>
          <a:p>
            <a:pPr algn="just"/>
            <a:r>
              <a:rPr lang="en-US" dirty="0"/>
              <a:t>Default and Fixed Values for Simple Elements:</a:t>
            </a:r>
          </a:p>
          <a:p>
            <a:pPr marL="362444" lvl="1" indent="-241630" algn="just"/>
            <a:r>
              <a:rPr lang="en-US" dirty="0"/>
              <a:t>	Simple elements may have a default value or a fixed value specified.</a:t>
            </a:r>
          </a:p>
          <a:p>
            <a:pPr marL="362444" lvl="1" indent="-241630" algn="just"/>
            <a:r>
              <a:rPr lang="en-US" dirty="0"/>
              <a:t>	A default value is automatically assigned to the element when no other value is specified. In the above example, default value is “No Title”. </a:t>
            </a:r>
          </a:p>
          <a:p>
            <a:pPr marL="362444" lvl="1" indent="-241630" algn="just"/>
            <a:r>
              <a:rPr lang="en-US" dirty="0"/>
              <a:t>	A fixed value is also automatically assigned to the element, and you cannot specify another value. In the above example, the fixed value is “common”.</a:t>
            </a:r>
          </a:p>
          <a:p>
            <a:pPr algn="just"/>
            <a:r>
              <a:rPr lang="en-US" dirty="0"/>
              <a:t>Here are some XML elements:</a:t>
            </a:r>
          </a:p>
          <a:p>
            <a:pPr marL="362444" lvl="1" indent="-241630" algn="just"/>
            <a:r>
              <a:rPr lang="en-US" dirty="0"/>
              <a:t>&lt;</a:t>
            </a:r>
            <a:r>
              <a:rPr lang="en-US" dirty="0" err="1"/>
              <a:t>lastname</a:t>
            </a:r>
            <a:r>
              <a:rPr lang="en-US" dirty="0"/>
              <a:t>&gt;</a:t>
            </a:r>
            <a:r>
              <a:rPr lang="en-US" dirty="0" err="1"/>
              <a:t>Refsnes</a:t>
            </a:r>
            <a:r>
              <a:rPr lang="en-US" dirty="0"/>
              <a:t>&lt;/</a:t>
            </a:r>
            <a:r>
              <a:rPr lang="en-US" dirty="0" err="1"/>
              <a:t>lastname</a:t>
            </a:r>
            <a:r>
              <a:rPr lang="en-US" dirty="0"/>
              <a:t>&gt;</a:t>
            </a:r>
            <a:br>
              <a:rPr lang="en-US" dirty="0"/>
            </a:br>
            <a:r>
              <a:rPr lang="en-US" dirty="0"/>
              <a:t>&lt;age&gt;36&lt;/age&gt;</a:t>
            </a:r>
            <a:br>
              <a:rPr lang="en-US" dirty="0"/>
            </a:br>
            <a:r>
              <a:rPr lang="en-US" dirty="0"/>
              <a:t>&lt;</a:t>
            </a:r>
            <a:r>
              <a:rPr lang="en-US" dirty="0" err="1"/>
              <a:t>dateborn</a:t>
            </a:r>
            <a:r>
              <a:rPr lang="en-US" dirty="0"/>
              <a:t>&gt;1970-03-27&lt;/</a:t>
            </a:r>
            <a:r>
              <a:rPr lang="en-US" dirty="0" err="1"/>
              <a:t>dateborn</a:t>
            </a:r>
            <a:r>
              <a:rPr lang="en-US" dirty="0"/>
              <a:t>&gt;</a:t>
            </a:r>
          </a:p>
          <a:p>
            <a:pPr algn="just"/>
            <a:r>
              <a:rPr lang="en-US" dirty="0"/>
              <a:t>Here are the corresponding simple element definitions:</a:t>
            </a:r>
          </a:p>
          <a:p>
            <a:pPr marL="362444" lvl="1" indent="-241630" algn="just"/>
            <a:r>
              <a:rPr lang="en-US" dirty="0"/>
              <a:t>&lt;</a:t>
            </a:r>
            <a:r>
              <a:rPr lang="en-US" dirty="0" err="1"/>
              <a:t>xs:element</a:t>
            </a:r>
            <a:r>
              <a:rPr lang="en-US" dirty="0"/>
              <a:t> name="</a:t>
            </a:r>
            <a:r>
              <a:rPr lang="en-US" dirty="0" err="1"/>
              <a:t>lastname</a:t>
            </a:r>
            <a:r>
              <a:rPr lang="en-US" dirty="0"/>
              <a:t>" type="</a:t>
            </a:r>
            <a:r>
              <a:rPr lang="en-US" dirty="0" err="1"/>
              <a:t>xs:string</a:t>
            </a:r>
            <a:r>
              <a:rPr lang="en-US" dirty="0"/>
              <a:t>"/&gt;</a:t>
            </a:r>
            <a:br>
              <a:rPr lang="en-US" dirty="0"/>
            </a:br>
            <a:r>
              <a:rPr lang="en-US" dirty="0"/>
              <a:t>&lt;</a:t>
            </a:r>
            <a:r>
              <a:rPr lang="en-US" dirty="0" err="1"/>
              <a:t>xs:element</a:t>
            </a:r>
            <a:r>
              <a:rPr lang="en-US" dirty="0"/>
              <a:t> name="age" type="</a:t>
            </a:r>
            <a:r>
              <a:rPr lang="en-US" dirty="0" err="1"/>
              <a:t>xs:integer</a:t>
            </a:r>
            <a:r>
              <a:rPr lang="en-US" dirty="0"/>
              <a:t>"/&gt;</a:t>
            </a:r>
            <a:br>
              <a:rPr lang="en-US" dirty="0"/>
            </a:br>
            <a:r>
              <a:rPr lang="en-US" dirty="0"/>
              <a:t>&lt;</a:t>
            </a:r>
            <a:r>
              <a:rPr lang="en-US" dirty="0" err="1"/>
              <a:t>xs:element</a:t>
            </a:r>
            <a:r>
              <a:rPr lang="en-US" dirty="0"/>
              <a:t> name="</a:t>
            </a:r>
            <a:r>
              <a:rPr lang="en-US" dirty="0" err="1"/>
              <a:t>dateborn</a:t>
            </a:r>
            <a:r>
              <a:rPr lang="en-US" dirty="0"/>
              <a:t>" type="</a:t>
            </a:r>
            <a:r>
              <a:rPr lang="en-US" dirty="0" err="1"/>
              <a:t>xs:date</a:t>
            </a:r>
            <a:r>
              <a:rPr lang="en-US" dirty="0"/>
              <a:t>"/&gt;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xfrm>
            <a:off x="2139950" y="881063"/>
            <a:ext cx="4906963" cy="3679825"/>
          </a:xfrm>
          <a:ln/>
        </p:spPr>
      </p:sp>
      <p:sp>
        <p:nvSpPr>
          <p:cNvPr id="332803" name="Rectangle 3"/>
          <p:cNvSpPr>
            <a:spLocks noGrp="1" noChangeArrowheads="1"/>
          </p:cNvSpPr>
          <p:nvPr>
            <p:ph type="body" idx="1"/>
          </p:nvPr>
        </p:nvSpPr>
        <p:spPr>
          <a:xfrm>
            <a:off x="2113280" y="4800600"/>
            <a:ext cx="4958080" cy="4162187"/>
          </a:xfrm>
        </p:spPr>
        <p:txBody>
          <a:bodyPr/>
          <a:lstStyle/>
          <a:p>
            <a:pPr marL="241630" indent="-241630" algn="just"/>
            <a:r>
              <a:rPr lang="en-US" u="sng" dirty="0"/>
              <a:t>XML Schema Vocabulary</a:t>
            </a:r>
            <a:r>
              <a:rPr lang="en-US" dirty="0"/>
              <a:t>:</a:t>
            </a:r>
          </a:p>
          <a:p>
            <a:pPr marL="241630" indent="-241630" algn="just"/>
            <a:r>
              <a:rPr lang="en-US" dirty="0"/>
              <a:t>	XML Schema has support for data types.</a:t>
            </a:r>
          </a:p>
          <a:p>
            <a:pPr marL="241630" indent="-241630" algn="just"/>
            <a:r>
              <a:rPr lang="en-US" dirty="0"/>
              <a:t>	With the support for data types it is easier:</a:t>
            </a:r>
          </a:p>
          <a:p>
            <a:pPr marL="724888" lvl="1" indent="-241630" algn="just"/>
            <a:r>
              <a:rPr lang="en-US" dirty="0"/>
              <a:t>	to describe permissible document content. </a:t>
            </a:r>
          </a:p>
          <a:p>
            <a:pPr marL="724888" lvl="1" indent="-241630" algn="just"/>
            <a:r>
              <a:rPr lang="en-US" dirty="0"/>
              <a:t>	to validate the correctness of data. </a:t>
            </a:r>
          </a:p>
          <a:p>
            <a:pPr marL="724888" lvl="1" indent="-241630" algn="just"/>
            <a:r>
              <a:rPr lang="en-US" dirty="0"/>
              <a:t>	to work with data from a database. </a:t>
            </a:r>
          </a:p>
          <a:p>
            <a:pPr marL="724888" lvl="1" indent="-241630" algn="just"/>
            <a:r>
              <a:rPr lang="en-US" dirty="0"/>
              <a:t>	to define data patterns (data formats). </a:t>
            </a:r>
          </a:p>
          <a:p>
            <a:pPr marL="724888" lvl="1" indent="-241630" algn="just"/>
            <a:r>
              <a:rPr lang="en-US" dirty="0"/>
              <a:t>	to convert data between different data types. </a:t>
            </a:r>
          </a:p>
          <a:p>
            <a:pPr marL="241630" indent="-241630" algn="just"/>
            <a:r>
              <a:rPr lang="en-US" dirty="0"/>
              <a:t>	Apart from the above advantages, XML schemas are </a:t>
            </a:r>
            <a:r>
              <a:rPr lang="en-US" b="1" dirty="0"/>
              <a:t>extensible</a:t>
            </a:r>
            <a:r>
              <a:rPr lang="en-US" dirty="0"/>
              <a:t>. It implies that you can reuse your Schema in other Schemas and also reference multiple schemas from the same document.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ChangeArrowheads="1" noTextEdit="1"/>
          </p:cNvSpPr>
          <p:nvPr>
            <p:ph type="sldImg"/>
          </p:nvPr>
        </p:nvSpPr>
        <p:spPr>
          <a:xfrm>
            <a:off x="2139950" y="881063"/>
            <a:ext cx="4906963" cy="3679825"/>
          </a:xfrm>
          <a:ln/>
        </p:spPr>
      </p:sp>
      <p:sp>
        <p:nvSpPr>
          <p:cNvPr id="334851" name="Rectangle 3"/>
          <p:cNvSpPr>
            <a:spLocks noGrp="1" noChangeArrowheads="1"/>
          </p:cNvSpPr>
          <p:nvPr>
            <p:ph type="body" idx="1"/>
          </p:nvPr>
        </p:nvSpPr>
        <p:spPr>
          <a:xfrm>
            <a:off x="2113281" y="4788933"/>
            <a:ext cx="4892673" cy="3878657"/>
          </a:xfrm>
        </p:spPr>
        <p:txBody>
          <a:bodyPr/>
          <a:lstStyle/>
          <a:p>
            <a:pPr marL="241630" indent="-241630" algn="just">
              <a:lnSpc>
                <a:spcPct val="90000"/>
              </a:lnSpc>
            </a:pPr>
            <a:r>
              <a:rPr lang="en-US" u="sng" dirty="0"/>
              <a:t>String Data Types</a:t>
            </a:r>
            <a:r>
              <a:rPr lang="en-US" dirty="0"/>
              <a:t>:</a:t>
            </a:r>
          </a:p>
          <a:p>
            <a:pPr marL="241630" indent="-241630" algn="just">
              <a:lnSpc>
                <a:spcPct val="90000"/>
              </a:lnSpc>
            </a:pPr>
            <a:r>
              <a:rPr lang="en-US" dirty="0"/>
              <a:t>String Data Type:</a:t>
            </a:r>
          </a:p>
          <a:p>
            <a:pPr marL="241630" indent="-241630" algn="just">
              <a:lnSpc>
                <a:spcPct val="90000"/>
              </a:lnSpc>
            </a:pPr>
            <a:r>
              <a:rPr lang="en-US" dirty="0"/>
              <a:t>	The string data type can contain characters, line feeds, carriage returns, and tab characters.</a:t>
            </a:r>
          </a:p>
          <a:p>
            <a:pPr marL="241630" indent="-241630" algn="just">
              <a:lnSpc>
                <a:spcPct val="90000"/>
              </a:lnSpc>
            </a:pPr>
            <a:r>
              <a:rPr lang="en-US" dirty="0" err="1"/>
              <a:t>NormalizedString</a:t>
            </a:r>
            <a:r>
              <a:rPr lang="en-US" dirty="0"/>
              <a:t> Data Type</a:t>
            </a:r>
          </a:p>
          <a:p>
            <a:pPr marL="241630" indent="-241630" algn="just">
              <a:lnSpc>
                <a:spcPct val="90000"/>
              </a:lnSpc>
            </a:pPr>
            <a:r>
              <a:rPr lang="en-US" dirty="0"/>
              <a:t>	The </a:t>
            </a:r>
            <a:r>
              <a:rPr lang="en-US" dirty="0" err="1"/>
              <a:t>normalizedString</a:t>
            </a:r>
            <a:r>
              <a:rPr lang="en-US" dirty="0"/>
              <a:t> data type is derived from the String data type.</a:t>
            </a:r>
          </a:p>
          <a:p>
            <a:pPr marL="241630" indent="-241630" algn="just">
              <a:lnSpc>
                <a:spcPct val="90000"/>
              </a:lnSpc>
            </a:pPr>
            <a:r>
              <a:rPr lang="en-US" dirty="0"/>
              <a:t>	The </a:t>
            </a:r>
            <a:r>
              <a:rPr lang="en-US" dirty="0" err="1"/>
              <a:t>normalizedString</a:t>
            </a:r>
            <a:r>
              <a:rPr lang="en-US" dirty="0"/>
              <a:t> data type also contains characters, but the XML processor will remove line feeds, carriage returns, and tab characters.</a:t>
            </a:r>
          </a:p>
          <a:p>
            <a:pPr marL="241630" indent="-241630" algn="just">
              <a:lnSpc>
                <a:spcPct val="90000"/>
              </a:lnSpc>
            </a:pPr>
            <a:r>
              <a:rPr lang="en-US" dirty="0"/>
              <a:t>Token Data Type</a:t>
            </a:r>
          </a:p>
          <a:p>
            <a:pPr marL="241630" indent="-241630" algn="just">
              <a:lnSpc>
                <a:spcPct val="90000"/>
              </a:lnSpc>
            </a:pPr>
            <a:r>
              <a:rPr lang="en-US" dirty="0"/>
              <a:t>	The token data type is also derived from the String data type.</a:t>
            </a:r>
          </a:p>
          <a:p>
            <a:pPr marL="241630" indent="-241630" algn="just">
              <a:lnSpc>
                <a:spcPct val="90000"/>
              </a:lnSpc>
            </a:pPr>
            <a:r>
              <a:rPr lang="en-US" dirty="0"/>
              <a:t>	The token data type also contains characters, but the XML processor will remove line feeds, carriage returns, tabs, leading and trailing spaces, and multiple spaces.</a:t>
            </a:r>
          </a:p>
          <a:p>
            <a:pPr marL="241630" indent="-241630" algn="just">
              <a:lnSpc>
                <a:spcPct val="90000"/>
              </a:lnSpc>
            </a:pPr>
            <a:r>
              <a:rPr lang="en-US" dirty="0"/>
              <a:t>Restrictions on String Data Types </a:t>
            </a:r>
            <a:endParaRPr lang="en-US" dirty="0">
              <a:sym typeface="Wingdings" pitchFamily="2" charset="2"/>
            </a:endParaRPr>
          </a:p>
          <a:p>
            <a:pPr marL="241630" indent="-241630" algn="just">
              <a:lnSpc>
                <a:spcPct val="90000"/>
              </a:lnSpc>
            </a:pPr>
            <a:r>
              <a:rPr lang="en-US" dirty="0"/>
              <a:t>	Restrictions that can be used with String data types:</a:t>
            </a:r>
          </a:p>
          <a:p>
            <a:pPr marL="724888" lvl="1" indent="-241630" algn="just">
              <a:lnSpc>
                <a:spcPct val="90000"/>
              </a:lnSpc>
            </a:pPr>
            <a:r>
              <a:rPr lang="en-US" dirty="0"/>
              <a:t>	enumeration </a:t>
            </a:r>
          </a:p>
          <a:p>
            <a:pPr marL="724888" lvl="1" indent="-241630" algn="just">
              <a:lnSpc>
                <a:spcPct val="90000"/>
              </a:lnSpc>
            </a:pPr>
            <a:r>
              <a:rPr lang="en-US" dirty="0"/>
              <a:t>	length </a:t>
            </a:r>
          </a:p>
          <a:p>
            <a:pPr marL="724888" lvl="1" indent="-241630" algn="just">
              <a:lnSpc>
                <a:spcPct val="90000"/>
              </a:lnSpc>
            </a:pPr>
            <a:r>
              <a:rPr lang="en-US" dirty="0"/>
              <a:t>	</a:t>
            </a:r>
            <a:r>
              <a:rPr lang="en-US" dirty="0" err="1"/>
              <a:t>maxLength</a:t>
            </a:r>
            <a:r>
              <a:rPr lang="en-US" dirty="0"/>
              <a:t> </a:t>
            </a:r>
          </a:p>
          <a:p>
            <a:pPr marL="724888" lvl="1" indent="-241630" algn="just">
              <a:lnSpc>
                <a:spcPct val="90000"/>
              </a:lnSpc>
            </a:pPr>
            <a:r>
              <a:rPr lang="en-US" dirty="0"/>
              <a:t>	</a:t>
            </a:r>
            <a:r>
              <a:rPr lang="en-US" dirty="0" err="1"/>
              <a:t>minLength</a:t>
            </a:r>
            <a:r>
              <a:rPr lang="en-US" dirty="0"/>
              <a:t> </a:t>
            </a:r>
          </a:p>
          <a:p>
            <a:pPr marL="724888" lvl="1" indent="-241630" algn="just">
              <a:lnSpc>
                <a:spcPct val="90000"/>
              </a:lnSpc>
            </a:pPr>
            <a:r>
              <a:rPr lang="en-US" dirty="0"/>
              <a:t>	pattern </a:t>
            </a:r>
          </a:p>
          <a:p>
            <a:pPr marL="724888" lvl="1" indent="-241630" algn="just">
              <a:lnSpc>
                <a:spcPct val="90000"/>
              </a:lnSpc>
            </a:pPr>
            <a:r>
              <a:rPr lang="en-US" dirty="0"/>
              <a:t>	</a:t>
            </a:r>
            <a:r>
              <a:rPr lang="en-US" dirty="0" err="1"/>
              <a:t>whiteSpace</a:t>
            </a:r>
            <a:r>
              <a:rPr lang="en-US" dirty="0"/>
              <a:t> </a:t>
            </a:r>
          </a:p>
          <a:p>
            <a:pPr marL="241630" indent="-241630" algn="just">
              <a:lnSpc>
                <a:spcPct val="90000"/>
              </a:lnSpc>
            </a:pP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2139950" y="881063"/>
            <a:ext cx="4906963" cy="3679825"/>
          </a:xfrm>
          <a:ln/>
        </p:spPr>
      </p:sp>
      <p:sp>
        <p:nvSpPr>
          <p:cNvPr id="336899" name="Rectangle 3"/>
          <p:cNvSpPr>
            <a:spLocks noGrp="1" noChangeArrowheads="1"/>
          </p:cNvSpPr>
          <p:nvPr>
            <p:ph type="body" idx="1"/>
          </p:nvPr>
        </p:nvSpPr>
        <p:spPr>
          <a:xfrm>
            <a:off x="2103120" y="4800601"/>
            <a:ext cx="4998720" cy="4240530"/>
          </a:xfrm>
        </p:spPr>
        <p:txBody>
          <a:bodyPr>
            <a:normAutofit/>
          </a:bodyPr>
          <a:lstStyle/>
          <a:p>
            <a:pPr marL="241630" indent="-241630" algn="just"/>
            <a:r>
              <a:rPr lang="en-US" u="sng" dirty="0"/>
              <a:t>Date and Time Data Types</a:t>
            </a:r>
            <a:r>
              <a:rPr lang="en-US" dirty="0"/>
              <a:t>:</a:t>
            </a:r>
          </a:p>
          <a:p>
            <a:pPr marL="241630" indent="-241630" algn="just"/>
            <a:r>
              <a:rPr lang="en-US" dirty="0"/>
              <a:t>Date Data Type:</a:t>
            </a:r>
          </a:p>
          <a:p>
            <a:pPr marL="241630" indent="-241630" algn="just"/>
            <a:r>
              <a:rPr lang="en-US" dirty="0"/>
              <a:t>	The date data type is used to specify a date.</a:t>
            </a:r>
          </a:p>
          <a:p>
            <a:pPr marL="241630" indent="-241630" algn="just"/>
            <a:r>
              <a:rPr lang="en-US" dirty="0"/>
              <a:t>	The date is specified in the following form "YYYY-MM-DD", where YYYY indicates the year, MM indicates the month, and DD indicates the day. </a:t>
            </a:r>
            <a:endParaRPr lang="en-US" b="1" dirty="0"/>
          </a:p>
          <a:p>
            <a:pPr marL="241630" indent="-241630" algn="just"/>
            <a:r>
              <a:rPr lang="en-US" dirty="0"/>
              <a:t>Time Data Type:</a:t>
            </a:r>
          </a:p>
          <a:p>
            <a:pPr marL="241630" indent="-241630" algn="just"/>
            <a:r>
              <a:rPr lang="en-US" dirty="0"/>
              <a:t>	The time data type is used to specify a time.</a:t>
            </a:r>
          </a:p>
          <a:p>
            <a:pPr marL="241630" indent="-241630" algn="just"/>
            <a:r>
              <a:rPr lang="en-US" dirty="0"/>
              <a:t>	The time is specified in the following form "</a:t>
            </a:r>
            <a:r>
              <a:rPr lang="en-US" dirty="0" err="1"/>
              <a:t>hh:mm:ss</a:t>
            </a:r>
            <a:r>
              <a:rPr lang="en-US" dirty="0"/>
              <a:t>", where </a:t>
            </a:r>
            <a:r>
              <a:rPr lang="en-US" dirty="0" err="1"/>
              <a:t>hh</a:t>
            </a:r>
            <a:r>
              <a:rPr lang="en-US" dirty="0"/>
              <a:t> indicates the hour, mm indicates the minute, and </a:t>
            </a:r>
            <a:r>
              <a:rPr lang="en-US" dirty="0" err="1"/>
              <a:t>ss</a:t>
            </a:r>
            <a:r>
              <a:rPr lang="en-US" dirty="0"/>
              <a:t> indicates the second. </a:t>
            </a:r>
            <a:endParaRPr lang="en-US" b="1" dirty="0"/>
          </a:p>
          <a:p>
            <a:pPr marL="241630" indent="-241630" algn="just"/>
            <a:r>
              <a:rPr lang="en-US" dirty="0" err="1"/>
              <a:t>DateTime</a:t>
            </a:r>
            <a:r>
              <a:rPr lang="en-US" dirty="0"/>
              <a:t> Data Type:</a:t>
            </a:r>
          </a:p>
          <a:p>
            <a:pPr marL="241630" indent="-241630" algn="just"/>
            <a:r>
              <a:rPr lang="en-US" dirty="0"/>
              <a:t>	The </a:t>
            </a:r>
            <a:r>
              <a:rPr lang="en-US" dirty="0" err="1"/>
              <a:t>dateTime</a:t>
            </a:r>
            <a:r>
              <a:rPr lang="en-US" dirty="0"/>
              <a:t> data type is used to specify a date and a time.</a:t>
            </a:r>
          </a:p>
          <a:p>
            <a:pPr marL="241630" indent="-241630" algn="just"/>
            <a:r>
              <a:rPr lang="en-US" dirty="0"/>
              <a:t>	The </a:t>
            </a:r>
            <a:r>
              <a:rPr lang="en-US" dirty="0" err="1"/>
              <a:t>dateTime</a:t>
            </a:r>
            <a:r>
              <a:rPr lang="en-US" dirty="0"/>
              <a:t> is specified in the following form "</a:t>
            </a:r>
            <a:r>
              <a:rPr lang="en-US" dirty="0" err="1"/>
              <a:t>YYYY-MM-DDThh:mm:ss</a:t>
            </a:r>
            <a:r>
              <a:rPr lang="en-US" dirty="0"/>
              <a:t>", where YYYY indicates the year, MM indicates the month, DD indicates the day, T indicates the start of the required time section, </a:t>
            </a:r>
            <a:r>
              <a:rPr lang="en-US" dirty="0" err="1"/>
              <a:t>hh</a:t>
            </a:r>
            <a:r>
              <a:rPr lang="en-US" dirty="0"/>
              <a:t> indicates the hour, mm indicates the minute, and </a:t>
            </a:r>
            <a:r>
              <a:rPr lang="en-US" dirty="0" err="1"/>
              <a:t>ss</a:t>
            </a:r>
            <a:r>
              <a:rPr lang="en-US" dirty="0"/>
              <a:t> indicates the second. </a:t>
            </a:r>
            <a:endParaRPr lang="en-US" b="1" dirty="0"/>
          </a:p>
          <a:p>
            <a:pPr marL="241630" indent="-241630" algn="just"/>
            <a:r>
              <a:rPr lang="en-US" dirty="0"/>
              <a:t>Note: All components are required in all categories!</a:t>
            </a:r>
          </a:p>
          <a:p>
            <a:pPr marL="241630" indent="-241630" algn="just"/>
            <a:endParaRPr lang="en-US" b="1" dirty="0"/>
          </a:p>
          <a:p>
            <a:pPr marL="241630" indent="-241630" algn="just"/>
            <a:r>
              <a:rPr lang="en-US" dirty="0"/>
              <a:t>Restrictions on Date Data Types</a:t>
            </a:r>
          </a:p>
          <a:p>
            <a:pPr marL="241630" indent="-241630" algn="just"/>
            <a:r>
              <a:rPr lang="en-US" dirty="0"/>
              <a:t>Restrictions that can be used with Date data types:</a:t>
            </a:r>
          </a:p>
          <a:p>
            <a:pPr marL="241630" indent="-241630" algn="just"/>
            <a:r>
              <a:rPr lang="en-US" dirty="0"/>
              <a:t>Enumeration, </a:t>
            </a:r>
            <a:r>
              <a:rPr lang="en-US" dirty="0" err="1"/>
              <a:t>maxExclusive</a:t>
            </a:r>
            <a:r>
              <a:rPr lang="en-US" dirty="0"/>
              <a:t>, </a:t>
            </a:r>
            <a:r>
              <a:rPr lang="en-US" dirty="0" err="1"/>
              <a:t>maxInclusive</a:t>
            </a:r>
            <a:r>
              <a:rPr lang="en-US" dirty="0"/>
              <a:t>, </a:t>
            </a:r>
            <a:r>
              <a:rPr lang="en-US" dirty="0" err="1"/>
              <a:t>minExclusive</a:t>
            </a:r>
            <a:r>
              <a:rPr lang="en-US" dirty="0"/>
              <a:t>, </a:t>
            </a:r>
            <a:r>
              <a:rPr lang="en-US" dirty="0" err="1"/>
              <a:t>minInclusive</a:t>
            </a:r>
            <a:r>
              <a:rPr lang="en-US" dirty="0"/>
              <a:t>, pattern </a:t>
            </a:r>
          </a:p>
          <a:p>
            <a:pPr marL="241630" indent="-241630" algn="just"/>
            <a:r>
              <a:rPr lang="en-US" dirty="0" err="1"/>
              <a:t>whiteSpace</a:t>
            </a:r>
            <a:r>
              <a:rPr lang="en-US" dirty="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9" name="Rectangle 5"/>
          <p:cNvSpPr>
            <a:spLocks noGrp="1" noRot="1" noChangeAspect="1" noChangeArrowheads="1" noTextEdit="1"/>
          </p:cNvSpPr>
          <p:nvPr>
            <p:ph type="sldImg"/>
          </p:nvPr>
        </p:nvSpPr>
        <p:spPr>
          <a:xfrm>
            <a:off x="2139950" y="881063"/>
            <a:ext cx="4906963" cy="3679825"/>
          </a:xfrm>
          <a:ln/>
        </p:spPr>
      </p:sp>
      <p:sp>
        <p:nvSpPr>
          <p:cNvPr id="338950" name="Rectangle 6"/>
          <p:cNvSpPr>
            <a:spLocks noGrp="1" noChangeArrowheads="1"/>
          </p:cNvSpPr>
          <p:nvPr>
            <p:ph type="body" idx="1"/>
          </p:nvPr>
        </p:nvSpPr>
        <p:spPr>
          <a:xfrm>
            <a:off x="2112188" y="4782821"/>
            <a:ext cx="4892673" cy="3985337"/>
          </a:xfrm>
        </p:spPr>
        <p:txBody>
          <a:bodyPr>
            <a:normAutofit/>
          </a:bodyPr>
          <a:lstStyle/>
          <a:p>
            <a:pPr marL="241630" indent="-241630" algn="just"/>
            <a:r>
              <a:rPr lang="en-US" u="sng" dirty="0"/>
              <a:t>Numeric Data Types</a:t>
            </a:r>
            <a:r>
              <a:rPr lang="en-US" dirty="0"/>
              <a:t>:</a:t>
            </a:r>
          </a:p>
          <a:p>
            <a:pPr marL="241630" indent="-241630" algn="just"/>
            <a:r>
              <a:rPr lang="en-US" b="1" dirty="0"/>
              <a:t>	Decimal Data Type: </a:t>
            </a:r>
            <a:r>
              <a:rPr lang="en-US" dirty="0"/>
              <a:t>The decimal data type is used to specify a numeric value. </a:t>
            </a:r>
          </a:p>
          <a:p>
            <a:pPr marL="241630" indent="-241630" algn="just"/>
            <a:r>
              <a:rPr lang="en-US" b="1" dirty="0"/>
              <a:t>	Integer Data Type: </a:t>
            </a:r>
            <a:r>
              <a:rPr lang="en-US" dirty="0"/>
              <a:t>The integer data type is used to specify a numeric value without a fractional component. </a:t>
            </a:r>
          </a:p>
          <a:p>
            <a:pPr marL="241630" indent="-241630" algn="just"/>
            <a:r>
              <a:rPr lang="en-US" b="1" dirty="0"/>
              <a:t>	Numeric Data Types:</a:t>
            </a:r>
            <a:r>
              <a:rPr lang="en-US" dirty="0"/>
              <a:t> All the data types below derive from the Decimal data type (except for decimal itself)! </a:t>
            </a:r>
          </a:p>
          <a:p>
            <a:pPr marL="724888" lvl="1" indent="-241630" algn="just"/>
            <a:r>
              <a:rPr lang="en-US" b="1" dirty="0"/>
              <a:t>	Byte:</a:t>
            </a:r>
            <a:r>
              <a:rPr lang="en-US" dirty="0"/>
              <a:t> A signed 8-bit integer</a:t>
            </a:r>
          </a:p>
          <a:p>
            <a:pPr marL="724888" lvl="1" indent="-241630" algn="just"/>
            <a:r>
              <a:rPr lang="en-US" b="1" dirty="0"/>
              <a:t>	Decimal:</a:t>
            </a:r>
            <a:r>
              <a:rPr lang="en-US" dirty="0"/>
              <a:t> A decimal </a:t>
            </a:r>
            <a:r>
              <a:rPr lang="en-US" dirty="0" err="1"/>
              <a:t>valueintA</a:t>
            </a:r>
            <a:r>
              <a:rPr lang="en-US" dirty="0"/>
              <a:t> signed 32-bit integer</a:t>
            </a:r>
          </a:p>
          <a:p>
            <a:pPr marL="724888" lvl="1" indent="-241630" algn="just"/>
            <a:r>
              <a:rPr lang="en-US" b="1" dirty="0"/>
              <a:t>	Integer:</a:t>
            </a:r>
            <a:r>
              <a:rPr lang="en-US" dirty="0"/>
              <a:t> An integer </a:t>
            </a:r>
            <a:r>
              <a:rPr lang="en-US" dirty="0" err="1"/>
              <a:t>valuelongA</a:t>
            </a:r>
            <a:r>
              <a:rPr lang="en-US" dirty="0"/>
              <a:t> signed 64-bit integer</a:t>
            </a:r>
          </a:p>
          <a:p>
            <a:pPr marL="724888" lvl="1" indent="-241630" algn="just"/>
            <a:r>
              <a:rPr lang="en-US" b="1" dirty="0"/>
              <a:t>	</a:t>
            </a:r>
            <a:r>
              <a:rPr lang="en-US" b="1" dirty="0" err="1"/>
              <a:t>negativeInteger</a:t>
            </a:r>
            <a:r>
              <a:rPr lang="en-US" b="1" dirty="0"/>
              <a:t>:</a:t>
            </a:r>
            <a:r>
              <a:rPr lang="en-US" dirty="0"/>
              <a:t> An integer containing only negative values (..,-2,-1)</a:t>
            </a:r>
          </a:p>
          <a:p>
            <a:pPr marL="724888" lvl="1" indent="-241630" algn="just"/>
            <a:r>
              <a:rPr lang="en-US" b="1" dirty="0"/>
              <a:t>	</a:t>
            </a:r>
            <a:r>
              <a:rPr lang="en-US" b="1" dirty="0" err="1"/>
              <a:t>nonNegativeInteger</a:t>
            </a:r>
            <a:r>
              <a:rPr lang="en-US" b="1" dirty="0"/>
              <a:t>:</a:t>
            </a:r>
            <a:r>
              <a:rPr lang="en-US" dirty="0"/>
              <a:t> An integer containing only non-negative values (0,1,2,..)</a:t>
            </a:r>
          </a:p>
          <a:p>
            <a:pPr marL="724888" lvl="1" indent="-241630" algn="just"/>
            <a:r>
              <a:rPr lang="en-US" b="1" dirty="0"/>
              <a:t>	</a:t>
            </a:r>
            <a:r>
              <a:rPr lang="en-US" b="1" dirty="0" err="1"/>
              <a:t>nonPositiveInteger</a:t>
            </a:r>
            <a:r>
              <a:rPr lang="en-US" b="1" dirty="0"/>
              <a:t>:</a:t>
            </a:r>
            <a:r>
              <a:rPr lang="en-US" dirty="0"/>
              <a:t> An integer containing only non-positive values (..,-2,-1,0)</a:t>
            </a:r>
          </a:p>
          <a:p>
            <a:pPr marL="724888" lvl="1" indent="-241630" algn="just"/>
            <a:r>
              <a:rPr lang="en-US" b="1" dirty="0"/>
              <a:t>	</a:t>
            </a:r>
            <a:r>
              <a:rPr lang="en-US" b="1" dirty="0" err="1"/>
              <a:t>positiveInteger</a:t>
            </a:r>
            <a:r>
              <a:rPr lang="en-US" b="1" dirty="0"/>
              <a:t>:</a:t>
            </a:r>
            <a:r>
              <a:rPr lang="en-US" dirty="0"/>
              <a:t> An integer containing only positive values (1,2,..)</a:t>
            </a:r>
          </a:p>
          <a:p>
            <a:pPr marL="724888" lvl="1" indent="-241630" algn="just"/>
            <a:r>
              <a:rPr lang="en-US" b="1" dirty="0"/>
              <a:t>	Short:</a:t>
            </a:r>
            <a:r>
              <a:rPr lang="en-US" dirty="0"/>
              <a:t> A signed 16-bit integer</a:t>
            </a:r>
          </a:p>
          <a:p>
            <a:pPr marL="724888" lvl="1" indent="-241630" algn="just"/>
            <a:r>
              <a:rPr lang="en-US" b="1" dirty="0"/>
              <a:t>	</a:t>
            </a:r>
            <a:r>
              <a:rPr lang="en-US" b="1" dirty="0" err="1"/>
              <a:t>unsignedLong</a:t>
            </a:r>
            <a:r>
              <a:rPr lang="en-US" b="1" dirty="0"/>
              <a:t>:</a:t>
            </a:r>
            <a:r>
              <a:rPr lang="en-US" dirty="0"/>
              <a:t> An unsigned 64-bit integer</a:t>
            </a:r>
          </a:p>
          <a:p>
            <a:pPr marL="724888" lvl="1" indent="-241630" algn="just"/>
            <a:r>
              <a:rPr lang="en-US" b="1" dirty="0"/>
              <a:t>	</a:t>
            </a:r>
            <a:r>
              <a:rPr lang="en-US" b="1" dirty="0" err="1"/>
              <a:t>unsignedInt</a:t>
            </a:r>
            <a:r>
              <a:rPr lang="en-US" b="1" dirty="0"/>
              <a:t>:</a:t>
            </a:r>
            <a:r>
              <a:rPr lang="en-US" dirty="0"/>
              <a:t> An unsigned 32-bit integer</a:t>
            </a:r>
          </a:p>
          <a:p>
            <a:pPr marL="724888" lvl="1" indent="-241630" algn="just"/>
            <a:r>
              <a:rPr lang="en-US" b="1" dirty="0"/>
              <a:t>	</a:t>
            </a:r>
            <a:r>
              <a:rPr lang="en-US" b="1" dirty="0" err="1"/>
              <a:t>unsignedShort</a:t>
            </a:r>
            <a:r>
              <a:rPr lang="en-US" b="1" dirty="0"/>
              <a:t>:</a:t>
            </a:r>
            <a:r>
              <a:rPr lang="en-US" dirty="0"/>
              <a:t> An unsigned 16-bit integer</a:t>
            </a:r>
          </a:p>
          <a:p>
            <a:pPr marL="724888" lvl="1" indent="-241630" algn="just"/>
            <a:r>
              <a:rPr lang="en-US" b="1" dirty="0"/>
              <a:t>	</a:t>
            </a:r>
            <a:r>
              <a:rPr lang="en-US" b="1" dirty="0" err="1"/>
              <a:t>unsignedByte</a:t>
            </a:r>
            <a:r>
              <a:rPr lang="en-US" b="1" dirty="0"/>
              <a:t>:</a:t>
            </a:r>
            <a:r>
              <a:rPr lang="en-US" dirty="0"/>
              <a:t> An unsigned 8-bit integer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Grp="1" noRot="1" noChangeAspect="1" noChangeArrowheads="1" noTextEdit="1"/>
          </p:cNvSpPr>
          <p:nvPr>
            <p:ph type="sldImg"/>
          </p:nvPr>
        </p:nvSpPr>
        <p:spPr>
          <a:xfrm>
            <a:off x="2139950" y="881063"/>
            <a:ext cx="4906963" cy="3679825"/>
          </a:xfrm>
          <a:ln/>
        </p:spPr>
      </p:sp>
      <p:sp>
        <p:nvSpPr>
          <p:cNvPr id="195591" name="Rectangle 7"/>
          <p:cNvSpPr>
            <a:spLocks noGrp="1" noChangeArrowheads="1"/>
          </p:cNvSpPr>
          <p:nvPr>
            <p:ph type="body" idx="1"/>
          </p:nvPr>
        </p:nvSpPr>
        <p:spPr>
          <a:xfrm>
            <a:off x="2175522" y="4747261"/>
            <a:ext cx="4892673" cy="4020897"/>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Rectangle 6"/>
          <p:cNvSpPr>
            <a:spLocks noGrp="1" noRot="1" noChangeAspect="1" noChangeArrowheads="1" noTextEdit="1"/>
          </p:cNvSpPr>
          <p:nvPr>
            <p:ph type="sldImg"/>
          </p:nvPr>
        </p:nvSpPr>
        <p:spPr>
          <a:xfrm>
            <a:off x="2139950" y="881063"/>
            <a:ext cx="4906963" cy="3679825"/>
          </a:xfrm>
          <a:ln/>
        </p:spPr>
      </p:sp>
      <p:sp>
        <p:nvSpPr>
          <p:cNvPr id="340999" name="Rectangle 7"/>
          <p:cNvSpPr>
            <a:spLocks noGrp="1" noChangeArrowheads="1"/>
          </p:cNvSpPr>
          <p:nvPr>
            <p:ph type="body" idx="1"/>
          </p:nvPr>
        </p:nvSpPr>
        <p:spPr>
          <a:xfrm>
            <a:off x="2113281" y="4789736"/>
            <a:ext cx="4892673" cy="4038677"/>
          </a:xfrm>
        </p:spPr>
        <p:txBody>
          <a:bodyPr/>
          <a:lstStyle/>
          <a:p>
            <a:pPr marL="241630" indent="-241630" algn="just"/>
            <a:r>
              <a:rPr lang="en-US" u="sng" dirty="0"/>
              <a:t>Miscellaneous Data Types</a:t>
            </a:r>
            <a:r>
              <a:rPr lang="en-US" dirty="0"/>
              <a:t>:</a:t>
            </a:r>
          </a:p>
          <a:p>
            <a:pPr marL="241630" indent="-241630" algn="just"/>
            <a:r>
              <a:rPr lang="en-US" b="1" dirty="0"/>
              <a:t>	Boolean Data Type: </a:t>
            </a:r>
            <a:r>
              <a:rPr lang="en-US" dirty="0"/>
              <a:t>The </a:t>
            </a:r>
            <a:r>
              <a:rPr lang="en-US" dirty="0" err="1"/>
              <a:t>boolean</a:t>
            </a:r>
            <a:r>
              <a:rPr lang="en-US" dirty="0"/>
              <a:t> data type is used to specify a true or false value. </a:t>
            </a:r>
          </a:p>
          <a:p>
            <a:pPr marL="241630" indent="-241630" algn="just"/>
            <a:endParaRPr lang="en-US" dirty="0"/>
          </a:p>
          <a:p>
            <a:pPr marL="241630" indent="-241630" algn="just"/>
            <a:r>
              <a:rPr lang="en-US" b="1" dirty="0"/>
              <a:t>	Binary Data Types: </a:t>
            </a:r>
            <a:r>
              <a:rPr lang="en-US" dirty="0"/>
              <a:t>Binary data types are used to express binary-formatted data. We have two binary data types:</a:t>
            </a:r>
          </a:p>
          <a:p>
            <a:pPr marL="724888" lvl="1" indent="-241630" algn="just">
              <a:buFont typeface="Wingdings" pitchFamily="2" charset="2"/>
              <a:buChar char="Ø"/>
            </a:pPr>
            <a:r>
              <a:rPr lang="en-US" dirty="0"/>
              <a:t>base64Binary (Base64-encoded binary data) </a:t>
            </a:r>
          </a:p>
          <a:p>
            <a:pPr marL="724888" lvl="1" indent="-241630" algn="just">
              <a:buFont typeface="Wingdings" pitchFamily="2" charset="2"/>
              <a:buChar char="Ø"/>
            </a:pPr>
            <a:r>
              <a:rPr lang="en-US" dirty="0" err="1"/>
              <a:t>hexBinary</a:t>
            </a:r>
            <a:r>
              <a:rPr lang="en-US" dirty="0"/>
              <a:t> (hexadecimal-encoded binary data) </a:t>
            </a:r>
          </a:p>
          <a:p>
            <a:pPr marL="241630" indent="-241630" algn="just"/>
            <a:endParaRPr lang="en-US" dirty="0"/>
          </a:p>
          <a:p>
            <a:pPr marL="241630" indent="-241630" algn="just"/>
            <a:r>
              <a:rPr lang="en-US" b="1" dirty="0"/>
              <a:t>	</a:t>
            </a:r>
            <a:r>
              <a:rPr lang="en-US" b="1" dirty="0" err="1"/>
              <a:t>AnyURI</a:t>
            </a:r>
            <a:r>
              <a:rPr lang="en-US" b="1" dirty="0"/>
              <a:t> Data Type: </a:t>
            </a:r>
            <a:r>
              <a:rPr lang="en-US" dirty="0"/>
              <a:t>The </a:t>
            </a:r>
            <a:r>
              <a:rPr lang="en-US" dirty="0" err="1"/>
              <a:t>anyURI</a:t>
            </a:r>
            <a:r>
              <a:rPr lang="en-US" dirty="0"/>
              <a:t> data type is used to specify a URI.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2139950" y="881063"/>
            <a:ext cx="4906963" cy="3679825"/>
          </a:xfrm>
          <a:ln/>
        </p:spPr>
      </p:sp>
      <p:sp>
        <p:nvSpPr>
          <p:cNvPr id="257027" name="Rectangle 3"/>
          <p:cNvSpPr>
            <a:spLocks noGrp="1" noChangeArrowheads="1"/>
          </p:cNvSpPr>
          <p:nvPr>
            <p:ph type="body" idx="1"/>
          </p:nvPr>
        </p:nvSpPr>
        <p:spPr>
          <a:xfrm>
            <a:off x="2113281" y="4800600"/>
            <a:ext cx="5130800" cy="4400550"/>
          </a:xfrm>
        </p:spPr>
        <p:txBody>
          <a:bodyPr/>
          <a:lstStyle/>
          <a:p>
            <a:pPr marL="241630" indent="-241630" algn="just"/>
            <a:r>
              <a:rPr lang="en-US" u="sng" dirty="0"/>
              <a:t>Attribute in XSD:</a:t>
            </a:r>
          </a:p>
          <a:p>
            <a:pPr marL="241630" indent="-241630" algn="just"/>
            <a:r>
              <a:rPr lang="en-US" dirty="0"/>
              <a:t>What is an Attribute?</a:t>
            </a:r>
          </a:p>
          <a:p>
            <a:pPr marL="241630" indent="-241630" algn="just"/>
            <a:r>
              <a:rPr lang="en-US" dirty="0"/>
              <a:t>	Simple elements cannot have attributes. If an element has attributes, it is considered to be of complex type. However, the attribute itself is always declared as a simple type. This means that an element with attributes always has a complex type definition. </a:t>
            </a:r>
            <a:endParaRPr lang="en-US" b="1" dirty="0"/>
          </a:p>
          <a:p>
            <a:pPr marL="241630" indent="-241630" algn="just"/>
            <a:r>
              <a:rPr lang="en-US" dirty="0"/>
              <a:t>Example:</a:t>
            </a:r>
          </a:p>
          <a:p>
            <a:pPr marL="241630" indent="-241630" algn="just"/>
            <a:r>
              <a:rPr lang="en-US" dirty="0"/>
              <a:t>	&lt;Author </a:t>
            </a:r>
            <a:r>
              <a:rPr lang="en-US" dirty="0" err="1"/>
              <a:t>AuthorID</a:t>
            </a:r>
            <a:r>
              <a:rPr lang="en-US" dirty="0"/>
              <a:t>=“A001"&gt;Smith&lt;/Author&gt;</a:t>
            </a:r>
          </a:p>
          <a:p>
            <a:pPr marL="241630" indent="-241630" algn="just"/>
            <a:r>
              <a:rPr lang="en-US" dirty="0"/>
              <a:t>Following is a corresponding simple attribute definition:</a:t>
            </a:r>
          </a:p>
          <a:p>
            <a:pPr marL="241630" indent="-241630" algn="just"/>
            <a:r>
              <a:rPr lang="en-US" dirty="0"/>
              <a:t>	&lt;</a:t>
            </a:r>
            <a:r>
              <a:rPr lang="en-US" dirty="0" err="1"/>
              <a:t>xs:attribute</a:t>
            </a:r>
            <a:r>
              <a:rPr lang="en-US" dirty="0"/>
              <a:t> name=“</a:t>
            </a:r>
            <a:r>
              <a:rPr lang="en-US" dirty="0" err="1"/>
              <a:t>AuthorID</a:t>
            </a:r>
            <a:r>
              <a:rPr lang="en-US" dirty="0"/>
              <a:t>” type=“</a:t>
            </a:r>
            <a:r>
              <a:rPr lang="en-US" dirty="0" err="1"/>
              <a:t>xs:string</a:t>
            </a:r>
            <a:r>
              <a:rPr lang="en-US" dirty="0"/>
              <a:t>"/&gt; </a:t>
            </a:r>
          </a:p>
          <a:p>
            <a:pPr marL="241630" indent="-241630" algn="just"/>
            <a:endParaRPr lang="en-US" b="1" dirty="0"/>
          </a:p>
          <a:p>
            <a:pPr marL="241630" indent="-241630" algn="just"/>
            <a:r>
              <a:rPr lang="en-US" dirty="0"/>
              <a:t>Default and Fixed Values for Attributes</a:t>
            </a:r>
          </a:p>
          <a:p>
            <a:pPr marL="241630" indent="-241630" algn="just"/>
            <a:r>
              <a:rPr lang="en-US" dirty="0"/>
              <a:t>	Attributes may have a default value or a fixed value specified.</a:t>
            </a:r>
          </a:p>
          <a:p>
            <a:pPr marL="241630" indent="-241630" algn="just"/>
            <a:r>
              <a:rPr lang="en-US" dirty="0"/>
              <a:t>	A default value is automatically assigned to the attribute when no other value is specified. </a:t>
            </a:r>
          </a:p>
          <a:p>
            <a:pPr marL="241630" indent="-241630" algn="just"/>
            <a:r>
              <a:rPr lang="en-US" dirty="0"/>
              <a:t>	In the following example the default value is “</a:t>
            </a:r>
            <a:r>
              <a:rPr lang="en-US" dirty="0" err="1"/>
              <a:t>UnKnown</a:t>
            </a:r>
            <a:r>
              <a:rPr lang="en-US" dirty="0"/>
              <a:t>":</a:t>
            </a:r>
          </a:p>
          <a:p>
            <a:pPr marL="724888" lvl="1" indent="-241630" algn="just"/>
            <a:r>
              <a:rPr lang="en-US" dirty="0"/>
              <a:t>	&lt;</a:t>
            </a:r>
            <a:r>
              <a:rPr lang="en-US" dirty="0" err="1"/>
              <a:t>xs:attribute</a:t>
            </a:r>
            <a:r>
              <a:rPr lang="en-US" dirty="0"/>
              <a:t> name=“</a:t>
            </a:r>
            <a:r>
              <a:rPr lang="en-US" dirty="0" err="1"/>
              <a:t>AuthorID</a:t>
            </a:r>
            <a:r>
              <a:rPr lang="en-US" dirty="0"/>
              <a:t>" type="</a:t>
            </a:r>
            <a:r>
              <a:rPr lang="en-US" dirty="0" err="1"/>
              <a:t>xs:string</a:t>
            </a:r>
            <a:r>
              <a:rPr lang="en-US" dirty="0"/>
              <a:t>" default=" </a:t>
            </a:r>
            <a:r>
              <a:rPr lang="en-US" dirty="0" err="1"/>
              <a:t>UnKnown</a:t>
            </a:r>
            <a:r>
              <a:rPr lang="en-US" dirty="0"/>
              <a:t>"/&gt; </a:t>
            </a:r>
            <a:endParaRPr lang="en-US" b="1" dirty="0"/>
          </a:p>
          <a:p>
            <a:pPr marL="241630" indent="-241630" algn="just"/>
            <a:r>
              <a:rPr lang="en-US" dirty="0"/>
              <a:t>Optional and Required Attributes</a:t>
            </a:r>
          </a:p>
          <a:p>
            <a:pPr marL="241630" indent="-241630" algn="just"/>
            <a:r>
              <a:rPr lang="en-US" dirty="0"/>
              <a:t>	Attributes are optional, by default. To specify that the attribute is required, use the "use" attribute:</a:t>
            </a:r>
          </a:p>
          <a:p>
            <a:pPr marL="724888" lvl="1" indent="-241630" algn="just"/>
            <a:r>
              <a:rPr lang="en-US" dirty="0"/>
              <a:t>	&lt;</a:t>
            </a:r>
            <a:r>
              <a:rPr lang="en-US" dirty="0" err="1"/>
              <a:t>xs:attribute</a:t>
            </a:r>
            <a:r>
              <a:rPr lang="en-US" dirty="0"/>
              <a:t> name=“</a:t>
            </a:r>
            <a:r>
              <a:rPr lang="en-US" dirty="0" err="1"/>
              <a:t>AuthorID</a:t>
            </a:r>
            <a:r>
              <a:rPr lang="en-US" dirty="0"/>
              <a:t>" type="</a:t>
            </a:r>
            <a:r>
              <a:rPr lang="en-US" dirty="0" err="1"/>
              <a:t>xs:string</a:t>
            </a:r>
            <a:r>
              <a:rPr lang="en-US" dirty="0"/>
              <a:t>" use="required"/&gt;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xfrm>
            <a:off x="2139950" y="881063"/>
            <a:ext cx="4906963" cy="3679825"/>
          </a:xfrm>
          <a:ln/>
        </p:spPr>
      </p:sp>
      <p:sp>
        <p:nvSpPr>
          <p:cNvPr id="261123" name="Rectangle 3"/>
          <p:cNvSpPr>
            <a:spLocks noGrp="1" noChangeArrowheads="1"/>
          </p:cNvSpPr>
          <p:nvPr>
            <p:ph type="body" idx="1"/>
          </p:nvPr>
        </p:nvSpPr>
        <p:spPr>
          <a:xfrm>
            <a:off x="2113280" y="4800600"/>
            <a:ext cx="4958080" cy="4162187"/>
          </a:xfrm>
        </p:spPr>
        <p:txBody>
          <a:bodyPr/>
          <a:lstStyle/>
          <a:p>
            <a:pPr marL="241630" indent="-241630" algn="just"/>
            <a:r>
              <a:rPr lang="en-US" u="sng" dirty="0"/>
              <a:t>Complex Element:</a:t>
            </a:r>
          </a:p>
          <a:p>
            <a:pPr marL="241630" indent="-241630" algn="just"/>
            <a:r>
              <a:rPr lang="en-US" dirty="0"/>
              <a:t>Complex Element:</a:t>
            </a:r>
          </a:p>
          <a:p>
            <a:pPr marL="241630" indent="-241630" algn="just"/>
            <a:r>
              <a:rPr lang="en-US" dirty="0"/>
              <a:t>	A complex element is an XML element that contains other elements and/or attributes.</a:t>
            </a:r>
          </a:p>
          <a:p>
            <a:pPr marL="241630" indent="-241630" algn="just"/>
            <a:r>
              <a:rPr lang="en-US" dirty="0"/>
              <a:t>	There are four kinds of complex elements:</a:t>
            </a:r>
          </a:p>
          <a:p>
            <a:pPr marL="724888" lvl="1" indent="-241630" algn="just"/>
            <a:r>
              <a:rPr lang="en-US" dirty="0"/>
              <a:t>	Empty elements </a:t>
            </a:r>
          </a:p>
          <a:p>
            <a:pPr marL="724888" lvl="1" indent="-241630" algn="just"/>
            <a:r>
              <a:rPr lang="en-US" dirty="0"/>
              <a:t>	Elements that contain only other elements </a:t>
            </a:r>
          </a:p>
          <a:p>
            <a:pPr marL="724888" lvl="1" indent="-241630" algn="just"/>
            <a:r>
              <a:rPr lang="en-US" dirty="0"/>
              <a:t>	Elements that contain both – other elements and text </a:t>
            </a:r>
          </a:p>
          <a:p>
            <a:pPr marL="724888" lvl="1" indent="-241630" algn="just"/>
            <a:r>
              <a:rPr lang="en-US" dirty="0"/>
              <a:t>	Elements that contain text</a:t>
            </a:r>
          </a:p>
          <a:p>
            <a:pPr marL="241630" indent="-241630" algn="just"/>
            <a:endParaRPr lang="en-US" b="1" dirty="0"/>
          </a:p>
          <a:p>
            <a:pPr marL="241630" indent="-241630" algn="just"/>
            <a:r>
              <a:rPr lang="en-US" dirty="0"/>
              <a:t>Examples of Complex XML Elements:</a:t>
            </a:r>
          </a:p>
          <a:p>
            <a:pPr marL="241630" indent="-241630" algn="just"/>
            <a:r>
              <a:rPr lang="en-US" dirty="0"/>
              <a:t>	Example 1: </a:t>
            </a:r>
          </a:p>
          <a:p>
            <a:pPr marL="724888" lvl="1" indent="-241630" algn="just"/>
            <a:r>
              <a:rPr lang="en-US" dirty="0"/>
              <a:t>Consider a complex XML element, “product”, which is empty:</a:t>
            </a:r>
          </a:p>
          <a:p>
            <a:pPr marL="724888" lvl="1" indent="-241630" algn="just">
              <a:buFont typeface="Wingdings" pitchFamily="2" charset="2"/>
              <a:buChar char="Ø"/>
            </a:pPr>
            <a:r>
              <a:rPr lang="en-US" dirty="0"/>
              <a:t>&lt;product </a:t>
            </a:r>
            <a:r>
              <a:rPr lang="en-US" dirty="0" err="1"/>
              <a:t>pid</a:t>
            </a:r>
            <a:r>
              <a:rPr lang="en-US" dirty="0"/>
              <a:t>="1345"/&gt;</a:t>
            </a:r>
          </a:p>
          <a:p>
            <a:pPr marL="241630" indent="-241630" algn="just"/>
            <a:r>
              <a:rPr lang="en-US" dirty="0"/>
              <a:t>	It can be declared as:</a:t>
            </a:r>
          </a:p>
        </p:txBody>
      </p:sp>
      <p:sp>
        <p:nvSpPr>
          <p:cNvPr id="261125" name="AutoShape 5"/>
          <p:cNvSpPr>
            <a:spLocks noChangeArrowheads="1"/>
          </p:cNvSpPr>
          <p:nvPr/>
        </p:nvSpPr>
        <p:spPr bwMode="auto">
          <a:xfrm>
            <a:off x="2095125" y="7390685"/>
            <a:ext cx="4596990" cy="104013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2" tIns="48326" rIns="96652" bIns="48326" anchor="ctr"/>
          <a:lstStyle/>
          <a:p>
            <a:pPr marL="241630" lvl="1"/>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 name="product"&gt; </a:t>
            </a:r>
          </a:p>
          <a:p>
            <a:pPr marL="241630" lvl="1"/>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xs:complexType</a:t>
            </a:r>
            <a:r>
              <a:rPr lang="en-US" sz="1100" dirty="0">
                <a:latin typeface="Arial" panose="020B0604020202020204" pitchFamily="34" charset="0"/>
                <a:cs typeface="Arial" panose="020B0604020202020204" pitchFamily="34" charset="0"/>
              </a:rPr>
              <a:t>&gt; </a:t>
            </a:r>
          </a:p>
          <a:p>
            <a:pPr marL="241630" lvl="1"/>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xs:attribute</a:t>
            </a:r>
            <a:r>
              <a:rPr lang="en-US" sz="1100" dirty="0">
                <a:latin typeface="Arial" panose="020B0604020202020204" pitchFamily="34" charset="0"/>
                <a:cs typeface="Arial" panose="020B0604020202020204" pitchFamily="34" charset="0"/>
              </a:rPr>
              <a:t> name="</a:t>
            </a:r>
            <a:r>
              <a:rPr lang="en-US" sz="1100" dirty="0" err="1">
                <a:latin typeface="Arial" panose="020B0604020202020204" pitchFamily="34" charset="0"/>
                <a:cs typeface="Arial" panose="020B0604020202020204" pitchFamily="34" charset="0"/>
              </a:rPr>
              <a:t>prodid</a:t>
            </a:r>
            <a:r>
              <a:rPr lang="en-US" sz="1100" dirty="0">
                <a:latin typeface="Arial" panose="020B0604020202020204" pitchFamily="34" charset="0"/>
                <a:cs typeface="Arial" panose="020B0604020202020204" pitchFamily="34" charset="0"/>
              </a:rPr>
              <a:t>" type="</a:t>
            </a:r>
            <a:r>
              <a:rPr lang="en-US" sz="1100" dirty="0" err="1">
                <a:latin typeface="Arial" panose="020B0604020202020204" pitchFamily="34" charset="0"/>
                <a:cs typeface="Arial" panose="020B0604020202020204" pitchFamily="34" charset="0"/>
              </a:rPr>
              <a:t>xs:positiveInteger</a:t>
            </a:r>
            <a:r>
              <a:rPr lang="en-US" sz="1100" dirty="0">
                <a:latin typeface="Arial" panose="020B0604020202020204" pitchFamily="34" charset="0"/>
                <a:cs typeface="Arial" panose="020B0604020202020204" pitchFamily="34" charset="0"/>
              </a:rPr>
              <a:t>"/&gt; </a:t>
            </a:r>
          </a:p>
          <a:p>
            <a:pPr marL="241630" lvl="1"/>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xs:complexType</a:t>
            </a:r>
            <a:r>
              <a:rPr lang="en-US" sz="1100" dirty="0">
                <a:latin typeface="Arial" panose="020B0604020202020204" pitchFamily="34" charset="0"/>
                <a:cs typeface="Arial" panose="020B0604020202020204" pitchFamily="34" charset="0"/>
              </a:rPr>
              <a:t>&gt; </a:t>
            </a:r>
          </a:p>
          <a:p>
            <a:pPr marL="241630" lvl="1"/>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&gt;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xfrm>
            <a:off x="2139950" y="881063"/>
            <a:ext cx="4906963" cy="3679825"/>
          </a:xfrm>
          <a:ln/>
        </p:spPr>
      </p:sp>
      <p:sp>
        <p:nvSpPr>
          <p:cNvPr id="261123" name="Rectangle 3"/>
          <p:cNvSpPr>
            <a:spLocks noGrp="1" noChangeArrowheads="1"/>
          </p:cNvSpPr>
          <p:nvPr>
            <p:ph type="body" idx="1"/>
          </p:nvPr>
        </p:nvSpPr>
        <p:spPr>
          <a:xfrm>
            <a:off x="2113280" y="4800600"/>
            <a:ext cx="4958080" cy="4162187"/>
          </a:xfrm>
        </p:spPr>
        <p:txBody>
          <a:bodyPr/>
          <a:lstStyle/>
          <a:p>
            <a:pPr marL="241630" indent="-241630" algn="just"/>
            <a:r>
              <a:rPr lang="en-US" u="sng" dirty="0"/>
              <a:t>Simple Element:</a:t>
            </a:r>
          </a:p>
          <a:p>
            <a:pPr marL="241630" indent="-241630" algn="just"/>
            <a:r>
              <a:rPr lang="en-US" dirty="0"/>
              <a:t>Simple Element:</a:t>
            </a:r>
          </a:p>
          <a:p>
            <a:pPr marL="241630" indent="-241630" algn="just"/>
            <a:r>
              <a:rPr lang="en-US" dirty="0"/>
              <a:t>	A simple element is an XML element that contain text</a:t>
            </a:r>
          </a:p>
          <a:p>
            <a:pPr marL="241630" indent="-241630" algn="just"/>
            <a:endParaRPr lang="en-US" b="1" dirty="0"/>
          </a:p>
          <a:p>
            <a:pPr marL="241630" indent="-241630" algn="just"/>
            <a:r>
              <a:rPr lang="en-US" dirty="0"/>
              <a:t>Examples of Simple XML Elements:</a:t>
            </a:r>
          </a:p>
          <a:p>
            <a:pPr marL="241630" indent="-241630" algn="just"/>
            <a:r>
              <a:rPr lang="en-US" dirty="0"/>
              <a:t>	Example 1: </a:t>
            </a:r>
          </a:p>
          <a:p>
            <a:pPr marL="724888" lvl="1" indent="-241630" algn="just"/>
            <a:r>
              <a:rPr lang="en-US" dirty="0"/>
              <a:t>Consider a simple XML element, “</a:t>
            </a:r>
            <a:r>
              <a:rPr lang="en-US" dirty="0" err="1"/>
              <a:t>EmpName</a:t>
            </a:r>
            <a:r>
              <a:rPr lang="en-US" dirty="0"/>
              <a:t>”, which contains the name of employee:</a:t>
            </a:r>
          </a:p>
          <a:p>
            <a:pPr marL="724888" lvl="1" indent="-241630" algn="just">
              <a:buFont typeface="Wingdings" pitchFamily="2" charset="2"/>
              <a:buChar char="Ø"/>
            </a:pPr>
            <a:r>
              <a:rPr lang="en-US" dirty="0"/>
              <a:t>&lt;</a:t>
            </a:r>
            <a:r>
              <a:rPr lang="en-US" dirty="0" err="1"/>
              <a:t>EmpName</a:t>
            </a:r>
            <a:r>
              <a:rPr lang="en-US" dirty="0"/>
              <a:t>&gt;Smith&lt;/</a:t>
            </a:r>
            <a:r>
              <a:rPr lang="en-US" dirty="0" err="1"/>
              <a:t>EmpName</a:t>
            </a:r>
            <a:r>
              <a:rPr lang="en-US" dirty="0"/>
              <a:t>&gt;</a:t>
            </a:r>
          </a:p>
          <a:p>
            <a:pPr marL="241630" indent="-241630" algn="just"/>
            <a:r>
              <a:rPr lang="en-US" dirty="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2113280" y="672292"/>
            <a:ext cx="4958080" cy="1760220"/>
          </a:xfrm>
        </p:spPr>
        <p:txBody>
          <a:bodyPr/>
          <a:lstStyle/>
          <a:p>
            <a:pPr marL="241630" indent="-241630"/>
            <a:r>
              <a:rPr lang="en-US" u="sng" dirty="0"/>
              <a:t>Restrictions on XSD Elements</a:t>
            </a:r>
            <a:r>
              <a:rPr lang="en-US" dirty="0"/>
              <a:t>:</a:t>
            </a:r>
          </a:p>
          <a:p>
            <a:pPr marL="241630" indent="-241630"/>
            <a:r>
              <a:rPr lang="en-US" dirty="0"/>
              <a:t>Restrictions on Content:</a:t>
            </a:r>
          </a:p>
          <a:p>
            <a:pPr marL="241630" indent="-241630"/>
            <a:r>
              <a:rPr lang="en-US" dirty="0"/>
              <a:t>	When an XML element or attribute has a </a:t>
            </a:r>
            <a:r>
              <a:rPr lang="en-US" dirty="0" err="1"/>
              <a:t>datatype</a:t>
            </a:r>
            <a:r>
              <a:rPr lang="en-US" dirty="0"/>
              <a:t> associated with , it puts a restriction on the element’s or attribute’s content. If an XML element is of type “</a:t>
            </a:r>
            <a:r>
              <a:rPr lang="en-US" dirty="0" err="1"/>
              <a:t>xs:integer</a:t>
            </a:r>
            <a:r>
              <a:rPr lang="en-US" dirty="0"/>
              <a:t>” and contains a string value “Nice Day", then the element will not validate. </a:t>
            </a:r>
          </a:p>
          <a:p>
            <a:pPr marL="241630" indent="-241630"/>
            <a:r>
              <a:rPr lang="en-US" dirty="0"/>
              <a:t>	With XML Schemas, you can also add your own restrictions to your XML elements and attributes. These restrictions are called </a:t>
            </a:r>
            <a:r>
              <a:rPr lang="en-US" b="1" dirty="0"/>
              <a:t>facets</a:t>
            </a:r>
            <a:r>
              <a:rPr lang="en-US" dirty="0"/>
              <a:t>. </a:t>
            </a:r>
          </a:p>
          <a:p>
            <a:pPr marL="241630" indent="-241630"/>
            <a:r>
              <a:rPr lang="en-US" dirty="0"/>
              <a:t>	Some restrictions that apply on XSD elements are as follows:</a:t>
            </a:r>
          </a:p>
        </p:txBody>
      </p:sp>
      <p:graphicFrame>
        <p:nvGraphicFramePr>
          <p:cNvPr id="265281" name="Group 65"/>
          <p:cNvGraphicFramePr>
            <a:graphicFrameLocks noGrp="1"/>
          </p:cNvGraphicFramePr>
          <p:nvPr>
            <p:extLst>
              <p:ext uri="{D42A27DB-BD31-4B8C-83A1-F6EECF244321}">
                <p14:modId xmlns:p14="http://schemas.microsoft.com/office/powerpoint/2010/main" val="612051771"/>
              </p:ext>
            </p:extLst>
          </p:nvPr>
        </p:nvGraphicFramePr>
        <p:xfrm>
          <a:off x="2194561" y="2381598"/>
          <a:ext cx="4876800" cy="5282600"/>
        </p:xfrm>
        <a:graphic>
          <a:graphicData uri="http://schemas.openxmlformats.org/drawingml/2006/table">
            <a:tbl>
              <a:tblPr/>
              <a:tblGrid>
                <a:gridCol w="1041401">
                  <a:extLst>
                    <a:ext uri="{9D8B030D-6E8A-4147-A177-3AD203B41FA5}">
                      <a16:colId xmlns:a16="http://schemas.microsoft.com/office/drawing/2014/main" val="20000"/>
                    </a:ext>
                  </a:extLst>
                </a:gridCol>
                <a:gridCol w="3835399">
                  <a:extLst>
                    <a:ext uri="{9D8B030D-6E8A-4147-A177-3AD203B41FA5}">
                      <a16:colId xmlns:a16="http://schemas.microsoft.com/office/drawing/2014/main" val="20001"/>
                    </a:ext>
                  </a:extLst>
                </a:gridCol>
              </a:tblGrid>
              <a:tr h="274736">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Constraint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Description</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25603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Enumeration</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a list of acceptable values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FractionDigits</a:t>
                      </a:r>
                      <a:endPar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maximum number of decimal places allowed. Must be equal to or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Length</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exact number of characters or list items allowed. Must be equal to or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MaxExclusive</a:t>
                      </a:r>
                      <a:endPar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upper bounds for numeric values (the value must be less than this value)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a:ln>
                            <a:noFill/>
                          </a:ln>
                          <a:solidFill>
                            <a:schemeClr val="tx1"/>
                          </a:solidFill>
                          <a:effectLst/>
                          <a:latin typeface="Arial" panose="020B0604020202020204" pitchFamily="34" charset="0"/>
                          <a:cs typeface="Arial" panose="020B0604020202020204" pitchFamily="34" charset="0"/>
                        </a:rPr>
                        <a:t>MaxInclusive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upper bounds for numeric values (the value must be less than or equal to this value)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a:ln>
                            <a:noFill/>
                          </a:ln>
                          <a:solidFill>
                            <a:schemeClr val="tx1"/>
                          </a:solidFill>
                          <a:effectLst/>
                          <a:latin typeface="Arial" panose="020B0604020202020204" pitchFamily="34" charset="0"/>
                          <a:cs typeface="Arial" panose="020B0604020202020204" pitchFamily="34" charset="0"/>
                        </a:rPr>
                        <a:t>MaxLength</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maximum number of characters or list items allowed. Must be equal to or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MinExclusive</a:t>
                      </a:r>
                      <a:endPar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lower bounds for numeric values (the value must be greater than this value)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a:ln>
                            <a:noFill/>
                          </a:ln>
                          <a:solidFill>
                            <a:schemeClr val="tx1"/>
                          </a:solidFill>
                          <a:effectLst/>
                          <a:latin typeface="Arial" panose="020B0604020202020204" pitchFamily="34" charset="0"/>
                          <a:cs typeface="Arial" panose="020B0604020202020204" pitchFamily="34" charset="0"/>
                        </a:rPr>
                        <a:t>MinInclusive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lower bounds for numeric values (the value must be greater than or equal to this value)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MinLength</a:t>
                      </a:r>
                      <a:endPar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minimum number of characters or list items allowed. Must be equal to or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a:ln>
                            <a:noFill/>
                          </a:ln>
                          <a:solidFill>
                            <a:schemeClr val="tx1"/>
                          </a:solidFill>
                          <a:effectLst/>
                          <a:latin typeface="Arial" panose="020B0604020202020204" pitchFamily="34" charset="0"/>
                          <a:cs typeface="Arial" panose="020B0604020202020204" pitchFamily="34" charset="0"/>
                        </a:rPr>
                        <a:t>Pattern</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the exact sequence of characters that are acceptable </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a:ln>
                            <a:noFill/>
                          </a:ln>
                          <a:solidFill>
                            <a:schemeClr val="tx1"/>
                          </a:solidFill>
                          <a:effectLst/>
                          <a:latin typeface="Arial" panose="020B0604020202020204" pitchFamily="34" charset="0"/>
                          <a:cs typeface="Arial" panose="020B0604020202020204" pitchFamily="34" charset="0"/>
                        </a:rPr>
                        <a:t>TotalDigits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exact number of digits allowed. Must be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a:ln>
                            <a:noFill/>
                          </a:ln>
                          <a:solidFill>
                            <a:schemeClr val="tx1"/>
                          </a:solidFill>
                          <a:effectLst/>
                          <a:latin typeface="Arial" panose="020B0604020202020204" pitchFamily="34" charset="0"/>
                          <a:cs typeface="Arial" panose="020B0604020202020204" pitchFamily="34" charset="0"/>
                        </a:rPr>
                        <a:t>WhiteSpace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manner in which white space (line feeds, tabs, spaces, and carriage returns) is handled</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Rot="1" noChangeAspect="1" noChangeArrowheads="1" noTextEdit="1"/>
          </p:cNvSpPr>
          <p:nvPr>
            <p:ph type="sldImg"/>
          </p:nvPr>
        </p:nvSpPr>
        <p:spPr>
          <a:xfrm>
            <a:off x="2139950" y="881063"/>
            <a:ext cx="4906963" cy="3679825"/>
          </a:xfrm>
          <a:ln/>
        </p:spPr>
      </p:sp>
      <p:sp>
        <p:nvSpPr>
          <p:cNvPr id="312323" name="Rectangle 3"/>
          <p:cNvSpPr>
            <a:spLocks noGrp="1" noChangeArrowheads="1"/>
          </p:cNvSpPr>
          <p:nvPr>
            <p:ph type="body" idx="1"/>
          </p:nvPr>
        </p:nvSpPr>
        <p:spPr>
          <a:xfrm>
            <a:off x="2113280" y="4800600"/>
            <a:ext cx="4958080" cy="4162187"/>
          </a:xfrm>
        </p:spPr>
        <p:txBody>
          <a:bodyPr/>
          <a:lstStyle/>
          <a:p>
            <a:pPr marL="241630" indent="-241630" algn="just"/>
            <a:r>
              <a:rPr lang="en-US" u="sng" dirty="0"/>
              <a:t>Restrictions on XSD Elements</a:t>
            </a:r>
            <a:r>
              <a:rPr lang="en-US" dirty="0"/>
              <a:t>:</a:t>
            </a:r>
          </a:p>
          <a:p>
            <a:pPr marL="241630" indent="-241630" algn="just"/>
            <a:r>
              <a:rPr lang="en-US" dirty="0"/>
              <a:t>Restrictions on Values:</a:t>
            </a:r>
          </a:p>
          <a:p>
            <a:pPr marL="241630" indent="-241630" algn="just"/>
            <a:r>
              <a:rPr lang="en-US" dirty="0"/>
              <a:t>	The example in the above slide defines an element called “Quantity” with a restriction. The value of book “Quantity” cannot be lower than 0 or greater than 500.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xfrm>
            <a:off x="2139950" y="881063"/>
            <a:ext cx="4906963" cy="3679825"/>
          </a:xfrm>
          <a:ln/>
        </p:spPr>
      </p:sp>
      <p:sp>
        <p:nvSpPr>
          <p:cNvPr id="267267" name="Rectangle 3"/>
          <p:cNvSpPr>
            <a:spLocks noGrp="1" noChangeArrowheads="1"/>
          </p:cNvSpPr>
          <p:nvPr>
            <p:ph type="body" idx="1"/>
          </p:nvPr>
        </p:nvSpPr>
        <p:spPr>
          <a:xfrm>
            <a:off x="2113280" y="4800600"/>
            <a:ext cx="4958080" cy="4162187"/>
          </a:xfrm>
        </p:spPr>
        <p:txBody>
          <a:bodyPr/>
          <a:lstStyle/>
          <a:p>
            <a:pPr marL="241630" indent="-241630" algn="just"/>
            <a:r>
              <a:rPr lang="en-US" u="sng" dirty="0"/>
              <a:t>Restriction on Set of Values:</a:t>
            </a:r>
          </a:p>
          <a:p>
            <a:pPr marL="241630" indent="-241630" algn="just"/>
            <a:r>
              <a:rPr lang="en-US" dirty="0"/>
              <a:t>	According to the example shown on the above slide, the Element category can have only four possible values which are Dot Net, BI, RDBMs, and J2EE.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xfrm>
            <a:off x="2139950" y="881063"/>
            <a:ext cx="4906963" cy="3679825"/>
          </a:xfrm>
          <a:ln/>
        </p:spPr>
      </p:sp>
      <p:sp>
        <p:nvSpPr>
          <p:cNvPr id="269315" name="Rectangle 3"/>
          <p:cNvSpPr>
            <a:spLocks noGrp="1" noChangeArrowheads="1"/>
          </p:cNvSpPr>
          <p:nvPr>
            <p:ph type="body" idx="1"/>
          </p:nvPr>
        </p:nvSpPr>
        <p:spPr>
          <a:xfrm>
            <a:off x="2113280" y="4800600"/>
            <a:ext cx="4958080" cy="4162187"/>
          </a:xfrm>
        </p:spPr>
        <p:txBody>
          <a:bodyPr/>
          <a:lstStyle/>
          <a:p>
            <a:pPr>
              <a:lnSpc>
                <a:spcPct val="90000"/>
              </a:lnSpc>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xfrm>
            <a:off x="2139950" y="881063"/>
            <a:ext cx="4906963" cy="3679825"/>
          </a:xfrm>
          <a:ln/>
        </p:spPr>
      </p:sp>
      <p:sp>
        <p:nvSpPr>
          <p:cNvPr id="271363" name="Rectangle 3"/>
          <p:cNvSpPr>
            <a:spLocks noGrp="1" noChangeArrowheads="1"/>
          </p:cNvSpPr>
          <p:nvPr>
            <p:ph type="body" idx="1"/>
          </p:nvPr>
        </p:nvSpPr>
        <p:spPr>
          <a:xfrm>
            <a:off x="2113280" y="4800601"/>
            <a:ext cx="4958080" cy="4109405"/>
          </a:xfrm>
        </p:spPr>
        <p:txBody>
          <a:bodyPr/>
          <a:lstStyle/>
          <a:p>
            <a:pPr marL="241630" indent="-241630" algn="just"/>
            <a:r>
              <a:rPr lang="en-US" u="sng" dirty="0"/>
              <a:t>Restrictions on Series of Values</a:t>
            </a:r>
          </a:p>
          <a:p>
            <a:pPr marL="241630" indent="-241630" algn="just"/>
            <a:r>
              <a:rPr lang="en-US" dirty="0"/>
              <a:t>	The above table shows how to give patterns in restrictions.</a:t>
            </a:r>
          </a:p>
          <a:p>
            <a:pPr marL="241630" indent="-241630" algn="just"/>
            <a:r>
              <a:rPr lang="en-US" dirty="0"/>
              <a:t>	The next example defines an element called “gender” with a restriction. The only acceptable value is male or female:</a:t>
            </a:r>
          </a:p>
          <a:p>
            <a:pPr marL="241630" indent="-241630" algn="just"/>
            <a:endParaRPr lang="en-US" dirty="0"/>
          </a:p>
          <a:p>
            <a:pPr marL="241630" indent="-241630" algn="just"/>
            <a:endParaRPr lang="en-US" dirty="0"/>
          </a:p>
          <a:p>
            <a:pPr marL="241630" indent="-241630" algn="just"/>
            <a:endParaRPr lang="en-US" dirty="0"/>
          </a:p>
          <a:p>
            <a:pPr marL="241630" indent="-241630" algn="just"/>
            <a:endParaRPr lang="en-US" dirty="0"/>
          </a:p>
          <a:p>
            <a:pPr marL="241630" indent="-241630" algn="just"/>
            <a:endParaRPr lang="en-US" dirty="0"/>
          </a:p>
          <a:p>
            <a:pPr marL="241630" indent="-241630" algn="just"/>
            <a:endParaRPr lang="en-US" dirty="0"/>
          </a:p>
          <a:p>
            <a:pPr marL="241630" indent="-241630" algn="just"/>
            <a:endParaRPr lang="en-US" dirty="0"/>
          </a:p>
          <a:p>
            <a:pPr marL="241630" indent="-241630" algn="just"/>
            <a:endParaRPr lang="en-US" dirty="0"/>
          </a:p>
          <a:p>
            <a:pPr marL="241630" indent="-241630" algn="just"/>
            <a:endParaRPr lang="en-US" dirty="0"/>
          </a:p>
          <a:p>
            <a:pPr marL="241630" indent="-241630" algn="just"/>
            <a:r>
              <a:rPr lang="en-US" dirty="0"/>
              <a:t>	The next example defines an element called “password” with a restriction. There must be exactly eight characters in a row and those characters must be lowercase or uppercase letters from a to z, or a number from 0 to 9:</a:t>
            </a:r>
          </a:p>
        </p:txBody>
      </p:sp>
      <p:sp>
        <p:nvSpPr>
          <p:cNvPr id="271365" name="AutoShape 5"/>
          <p:cNvSpPr>
            <a:spLocks noChangeArrowheads="1"/>
          </p:cNvSpPr>
          <p:nvPr/>
        </p:nvSpPr>
        <p:spPr bwMode="auto">
          <a:xfrm>
            <a:off x="2127014" y="5545402"/>
            <a:ext cx="4277360" cy="1180148"/>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2" tIns="48326" rIns="96652" bIns="48326" anchor="ctr"/>
          <a:lstStyle/>
          <a:p>
            <a:pPr marL="241630" lvl="1" algn="just">
              <a:spcBef>
                <a:spcPct val="30000"/>
              </a:spcBef>
            </a:pPr>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 name="gender"&gt;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xs:simpleType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xs:restriction</a:t>
            </a:r>
            <a:r>
              <a:rPr lang="en-US" sz="1100" dirty="0">
                <a:latin typeface="Arial" panose="020B0604020202020204" pitchFamily="34" charset="0"/>
                <a:cs typeface="Arial" panose="020B0604020202020204" pitchFamily="34" charset="0"/>
              </a:rPr>
              <a:t> base="</a:t>
            </a:r>
            <a:r>
              <a:rPr lang="en-US" sz="1100" dirty="0" err="1">
                <a:latin typeface="Arial" panose="020B0604020202020204" pitchFamily="34" charset="0"/>
                <a:cs typeface="Arial" panose="020B0604020202020204" pitchFamily="34" charset="0"/>
              </a:rPr>
              <a:t>xs:string</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xs:pattern</a:t>
            </a:r>
            <a:r>
              <a:rPr lang="en-US" sz="1100" dirty="0">
                <a:latin typeface="Arial" panose="020B0604020202020204" pitchFamily="34" charset="0"/>
                <a:cs typeface="Arial" panose="020B0604020202020204" pitchFamily="34" charset="0"/>
              </a:rPr>
              <a:t> value="</a:t>
            </a:r>
            <a:r>
              <a:rPr lang="en-US" sz="1100" dirty="0" err="1">
                <a:latin typeface="Arial" panose="020B0604020202020204" pitchFamily="34" charset="0"/>
                <a:cs typeface="Arial" panose="020B0604020202020204" pitchFamily="34" charset="0"/>
              </a:rPr>
              <a:t>male|female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xs:restriction</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xs:simpleType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&gt;</a:t>
            </a:r>
          </a:p>
        </p:txBody>
      </p:sp>
      <p:sp>
        <p:nvSpPr>
          <p:cNvPr id="271366" name="AutoShape 6"/>
          <p:cNvSpPr>
            <a:spLocks noChangeArrowheads="1"/>
          </p:cNvSpPr>
          <p:nvPr/>
        </p:nvSpPr>
        <p:spPr bwMode="auto">
          <a:xfrm>
            <a:off x="2127014" y="7346847"/>
            <a:ext cx="4277360" cy="1180148"/>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2" tIns="48326" rIns="96652" bIns="48326" anchor="ctr"/>
          <a:lstStyle/>
          <a:p>
            <a:pPr marL="241630" lvl="1" algn="just">
              <a:spcBef>
                <a:spcPct val="30000"/>
              </a:spcBef>
            </a:pPr>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 name="password"&gt;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xs:simpleType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xs:restriction</a:t>
            </a:r>
            <a:r>
              <a:rPr lang="en-US" sz="1100" dirty="0">
                <a:latin typeface="Arial" panose="020B0604020202020204" pitchFamily="34" charset="0"/>
                <a:cs typeface="Arial" panose="020B0604020202020204" pitchFamily="34" charset="0"/>
              </a:rPr>
              <a:t> base="</a:t>
            </a:r>
            <a:r>
              <a:rPr lang="en-US" sz="1100" dirty="0" err="1">
                <a:latin typeface="Arial" panose="020B0604020202020204" pitchFamily="34" charset="0"/>
                <a:cs typeface="Arial" panose="020B0604020202020204" pitchFamily="34" charset="0"/>
              </a:rPr>
              <a:t>xs:string</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xs:pattern</a:t>
            </a:r>
            <a:r>
              <a:rPr lang="en-US" sz="1100" dirty="0">
                <a:latin typeface="Arial" panose="020B0604020202020204" pitchFamily="34" charset="0"/>
                <a:cs typeface="Arial" panose="020B0604020202020204" pitchFamily="34" charset="0"/>
              </a:rPr>
              <a:t> value="[a-zA-Z0-9]{8}"/&gt;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xs:restriction</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xs:simpleType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&gt;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xfrm>
            <a:off x="2139950" y="881063"/>
            <a:ext cx="4906963" cy="3679825"/>
          </a:xfrm>
          <a:ln/>
        </p:spPr>
      </p:sp>
      <p:sp>
        <p:nvSpPr>
          <p:cNvPr id="273411" name="Rectangle 3"/>
          <p:cNvSpPr>
            <a:spLocks noGrp="1" noChangeArrowheads="1"/>
          </p:cNvSpPr>
          <p:nvPr>
            <p:ph type="body" idx="1"/>
          </p:nvPr>
        </p:nvSpPr>
        <p:spPr>
          <a:xfrm>
            <a:off x="2113280" y="4800600"/>
            <a:ext cx="4958080" cy="4162187"/>
          </a:xfrm>
        </p:spPr>
        <p:txBody>
          <a:bodyPr/>
          <a:lstStyle/>
          <a:p>
            <a:pPr marL="241630" indent="-241630" algn="just"/>
            <a:r>
              <a:rPr lang="en-US" u="sng" dirty="0"/>
              <a:t>Types of Indicators:</a:t>
            </a:r>
          </a:p>
          <a:p>
            <a:pPr marL="241630" indent="-241630" algn="just"/>
            <a:r>
              <a:rPr lang="en-US" dirty="0"/>
              <a:t>	Indicators are specially used to control the occurrences of elements in different orders.  Sometimes, we may want certain elements to occur only once, or certain elements may not be in a particular order, or certain elements may not be necessary at all (optional) and so on.  </a:t>
            </a:r>
          </a:p>
          <a:p>
            <a:pPr marL="241630" indent="-241630" algn="just"/>
            <a:r>
              <a:rPr lang="en-US" dirty="0"/>
              <a:t>	We can handle these kinds of issues by using </a:t>
            </a:r>
            <a:r>
              <a:rPr lang="en-US" b="1" dirty="0"/>
              <a:t>indicators</a:t>
            </a:r>
            <a:r>
              <a:rPr lang="en-US" dirty="0"/>
              <a:t>. </a:t>
            </a:r>
          </a:p>
          <a:p>
            <a:pPr marL="241630" indent="-241630" algn="just"/>
            <a:r>
              <a:rPr lang="en-US" dirty="0"/>
              <a:t>Order Indicators:</a:t>
            </a:r>
          </a:p>
          <a:p>
            <a:pPr marL="241630" indent="-241630" algn="just"/>
            <a:r>
              <a:rPr lang="en-US" dirty="0"/>
              <a:t>	Order indicators are used to define how elements should occur.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xfrm>
            <a:off x="2139950" y="881063"/>
            <a:ext cx="4906963" cy="3679825"/>
          </a:xfrm>
          <a:ln/>
        </p:spPr>
      </p:sp>
      <p:sp>
        <p:nvSpPr>
          <p:cNvPr id="324611" name="Rectangle 3"/>
          <p:cNvSpPr>
            <a:spLocks noGrp="1" noChangeArrowheads="1"/>
          </p:cNvSpPr>
          <p:nvPr>
            <p:ph type="body" idx="1"/>
          </p:nvPr>
        </p:nvSpPr>
        <p:spPr>
          <a:xfrm>
            <a:off x="2099735" y="4800600"/>
            <a:ext cx="5002107" cy="4082177"/>
          </a:xfrm>
        </p:spPr>
        <p:txBody>
          <a:bodyPr/>
          <a:lstStyle/>
          <a:p>
            <a:pPr marL="241630" indent="-241630" algn="just"/>
            <a:r>
              <a:rPr lang="en-US" u="sng" dirty="0"/>
              <a:t>What You Should Already Know</a:t>
            </a:r>
          </a:p>
          <a:p>
            <a:pPr marL="241630" indent="-241630" algn="just"/>
            <a:r>
              <a:rPr lang="en-US" dirty="0"/>
              <a:t>	Before you continue, you should have a basic understanding of the following:</a:t>
            </a:r>
          </a:p>
          <a:p>
            <a:pPr marL="724888" lvl="1" indent="-241630" algn="just"/>
            <a:r>
              <a:rPr lang="en-US" dirty="0"/>
              <a:t>	HTML/ XHTML</a:t>
            </a:r>
          </a:p>
          <a:p>
            <a:pPr marL="724888" lvl="1" indent="-241630" algn="just"/>
            <a:r>
              <a:rPr lang="en-US" dirty="0"/>
              <a:t>	XML and XML Namespaces </a:t>
            </a:r>
          </a:p>
          <a:p>
            <a:pPr marL="724888" lvl="1" indent="-241630" algn="just"/>
            <a:r>
              <a:rPr lang="en-US" dirty="0"/>
              <a:t>	A basic understanding of DTD </a:t>
            </a:r>
          </a:p>
          <a:p>
            <a:pPr marL="241630" indent="-241630" algn="just"/>
            <a:r>
              <a:rPr lang="en-US" dirty="0"/>
              <a:t>Introduction to Schema:</a:t>
            </a:r>
          </a:p>
          <a:p>
            <a:pPr marL="241630" indent="-241630" algn="just"/>
            <a:r>
              <a:rPr lang="en-US" dirty="0"/>
              <a:t>	An XML document is essentially a structured medium for storing information. In order to assess the validity of a XML document, you need to establish exactly to which structure the information within the document must adhere. This is accomplished with </a:t>
            </a:r>
            <a:r>
              <a:rPr lang="en-US" b="1" dirty="0"/>
              <a:t>schema</a:t>
            </a:r>
            <a:r>
              <a:rPr lang="en-US" dirty="0"/>
              <a:t>.</a:t>
            </a:r>
          </a:p>
          <a:p>
            <a:pPr marL="241630" indent="-241630" algn="just"/>
            <a:r>
              <a:rPr lang="en-US" dirty="0"/>
              <a:t>	A schema describes the arrangement of </a:t>
            </a:r>
            <a:r>
              <a:rPr lang="en-US" b="1" dirty="0"/>
              <a:t>markup </a:t>
            </a:r>
            <a:r>
              <a:rPr lang="en-US" dirty="0"/>
              <a:t>and </a:t>
            </a:r>
            <a:r>
              <a:rPr lang="en-US" b="1" dirty="0"/>
              <a:t>character data</a:t>
            </a:r>
            <a:r>
              <a:rPr lang="en-US" dirty="0"/>
              <a:t> within a valid XML document. It describes the grammar, vocabulary, structure, </a:t>
            </a:r>
            <a:r>
              <a:rPr lang="en-US" dirty="0" err="1"/>
              <a:t>datatypes</a:t>
            </a:r>
            <a:r>
              <a:rPr lang="en-US" dirty="0"/>
              <a:t>, etc. of a XML document. A traditional schema solution is DTD. We are already familiar with DTD and XML namespaces.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xfrm>
            <a:off x="2139950" y="881063"/>
            <a:ext cx="4906963" cy="3679825"/>
          </a:xfrm>
          <a:ln/>
        </p:spPr>
      </p:sp>
      <p:sp>
        <p:nvSpPr>
          <p:cNvPr id="275459" name="Rectangle 3"/>
          <p:cNvSpPr>
            <a:spLocks noGrp="1" noChangeArrowheads="1"/>
          </p:cNvSpPr>
          <p:nvPr>
            <p:ph type="body" idx="1"/>
          </p:nvPr>
        </p:nvSpPr>
        <p:spPr>
          <a:xfrm>
            <a:off x="2113280" y="4800600"/>
            <a:ext cx="4958080" cy="4162187"/>
          </a:xfrm>
        </p:spPr>
        <p:txBody>
          <a:bodyPr/>
          <a:lstStyle/>
          <a:p>
            <a:pPr marL="241630" indent="-241630" algn="just"/>
            <a:r>
              <a:rPr lang="en-US" u="sng" dirty="0"/>
              <a:t>Indicator – Order, Occurrence, and Group</a:t>
            </a:r>
            <a:r>
              <a:rPr lang="en-US" dirty="0"/>
              <a:t>:</a:t>
            </a:r>
          </a:p>
          <a:p>
            <a:pPr marL="241630" indent="-241630" algn="just"/>
            <a:r>
              <a:rPr lang="en-US" dirty="0"/>
              <a:t>	In the example shown above, “book” element can have only “title &amp; author” child elements which can occur in any sequence.</a:t>
            </a:r>
          </a:p>
          <a:p>
            <a:pPr marL="241630" indent="-241630" algn="just"/>
            <a:r>
              <a:rPr lang="en-US" dirty="0"/>
              <a:t>All Indicator:</a:t>
            </a:r>
          </a:p>
          <a:p>
            <a:pPr marL="241630" indent="-241630" algn="just"/>
            <a:r>
              <a:rPr lang="en-US" dirty="0"/>
              <a:t>	When using the &lt;all&gt; indicator you can set the &lt;</a:t>
            </a:r>
            <a:r>
              <a:rPr lang="en-US" dirty="0" err="1"/>
              <a:t>minOccurs</a:t>
            </a:r>
            <a:r>
              <a:rPr lang="en-US" dirty="0"/>
              <a:t>&gt; indicator to 0 or 1 and the &lt;</a:t>
            </a:r>
            <a:r>
              <a:rPr lang="en-US" dirty="0" err="1"/>
              <a:t>maxOccurs</a:t>
            </a:r>
            <a:r>
              <a:rPr lang="en-US" dirty="0"/>
              <a:t>&gt; indicator can only be set to 1.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9" name="Rectangle 5"/>
          <p:cNvSpPr>
            <a:spLocks noGrp="1" noRot="1" noChangeAspect="1" noChangeArrowheads="1" noTextEdit="1"/>
          </p:cNvSpPr>
          <p:nvPr>
            <p:ph type="sldImg"/>
          </p:nvPr>
        </p:nvSpPr>
        <p:spPr>
          <a:xfrm>
            <a:off x="2139950" y="881063"/>
            <a:ext cx="4906963" cy="3679825"/>
          </a:xfrm>
          <a:ln/>
        </p:spPr>
      </p:sp>
      <p:sp>
        <p:nvSpPr>
          <p:cNvPr id="277510" name="Rectangle 6"/>
          <p:cNvSpPr>
            <a:spLocks noGrp="1" noChangeArrowheads="1"/>
          </p:cNvSpPr>
          <p:nvPr>
            <p:ph type="body" idx="1"/>
          </p:nvPr>
        </p:nvSpPr>
        <p:spPr>
          <a:xfrm>
            <a:off x="2175522" y="4747261"/>
            <a:ext cx="4892673" cy="4020897"/>
          </a:xfrm>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2139950" y="881063"/>
            <a:ext cx="4906963" cy="3679825"/>
          </a:xfrm>
          <a:ln/>
        </p:spPr>
      </p:sp>
      <p:sp>
        <p:nvSpPr>
          <p:cNvPr id="343043" name="Rectangle 3"/>
          <p:cNvSpPr>
            <a:spLocks noGrp="1" noChangeArrowheads="1"/>
          </p:cNvSpPr>
          <p:nvPr>
            <p:ph type="body" idx="1"/>
          </p:nvPr>
        </p:nvSpPr>
        <p:spPr>
          <a:xfrm>
            <a:off x="2175522" y="4729480"/>
            <a:ext cx="4892673" cy="4038677"/>
          </a:xfrm>
        </p:spPr>
        <p:txBody>
          <a:bodyPr/>
          <a:lstStyle/>
          <a:p>
            <a:pPr algn="just"/>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2139950" y="881063"/>
            <a:ext cx="4906963" cy="3679825"/>
          </a:xfrm>
          <a:ln/>
        </p:spPr>
      </p:sp>
      <p:sp>
        <p:nvSpPr>
          <p:cNvPr id="287747" name="Rectangle 3"/>
          <p:cNvSpPr>
            <a:spLocks noGrp="1" noChangeArrowheads="1"/>
          </p:cNvSpPr>
          <p:nvPr>
            <p:ph type="body" idx="1"/>
          </p:nvPr>
        </p:nvSpPr>
        <p:spPr>
          <a:xfrm>
            <a:off x="2113280" y="4800600"/>
            <a:ext cx="4958080" cy="4162187"/>
          </a:xfrm>
        </p:spPr>
        <p:txBody>
          <a:bodyPr/>
          <a:lstStyle/>
          <a:p>
            <a:pPr marL="241630" indent="-241630" algn="just"/>
            <a:r>
              <a:rPr lang="en-US" u="sng" dirty="0"/>
              <a:t>Indicator – Order, Occurrence, and Group</a:t>
            </a:r>
            <a:r>
              <a:rPr lang="en-US" dirty="0"/>
              <a:t>:</a:t>
            </a:r>
          </a:p>
          <a:p>
            <a:pPr marL="241630" indent="-241630" algn="just"/>
            <a:r>
              <a:rPr lang="en-US" dirty="0"/>
              <a:t>Occurrence Indicators:</a:t>
            </a:r>
          </a:p>
          <a:p>
            <a:pPr marL="241630" indent="-241630" algn="just"/>
            <a:r>
              <a:rPr lang="en-US" dirty="0"/>
              <a:t>	Occurrence indicators are used to define how often an element can occur.</a:t>
            </a:r>
          </a:p>
          <a:p>
            <a:pPr marL="241630" indent="-241630" algn="just"/>
            <a:r>
              <a:rPr lang="en-US" b="1" dirty="0"/>
              <a:t>	Note: </a:t>
            </a:r>
            <a:r>
              <a:rPr lang="en-US" dirty="0"/>
              <a:t>For all “Order” and “Group” indicators (any, all, choice, sequence, group name, and group reference), the default value for </a:t>
            </a:r>
            <a:r>
              <a:rPr lang="en-US" dirty="0" err="1"/>
              <a:t>maxOccurs</a:t>
            </a:r>
            <a:r>
              <a:rPr lang="en-US" dirty="0"/>
              <a:t> and </a:t>
            </a:r>
            <a:r>
              <a:rPr lang="en-US" dirty="0" err="1"/>
              <a:t>minOccurs</a:t>
            </a:r>
            <a:r>
              <a:rPr lang="en-US" dirty="0"/>
              <a:t> is 1.</a:t>
            </a:r>
          </a:p>
          <a:p>
            <a:pPr marL="241630" indent="-241630" algn="just"/>
            <a:r>
              <a:rPr lang="en-US" dirty="0" err="1"/>
              <a:t>maxOccurs</a:t>
            </a:r>
            <a:r>
              <a:rPr lang="en-US" dirty="0"/>
              <a:t> Indicator:</a:t>
            </a:r>
          </a:p>
          <a:p>
            <a:pPr marL="241630" indent="-241630" algn="just"/>
            <a:r>
              <a:rPr lang="en-US" dirty="0"/>
              <a:t>	The &lt;</a:t>
            </a:r>
            <a:r>
              <a:rPr lang="en-US" dirty="0" err="1"/>
              <a:t>maxOccurs</a:t>
            </a:r>
            <a:r>
              <a:rPr lang="en-US" dirty="0"/>
              <a:t>&gt; indicator specifies the maximum number of times an element can occur.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2139950" y="881063"/>
            <a:ext cx="4906963" cy="3679825"/>
          </a:xfrm>
          <a:ln/>
        </p:spPr>
      </p:sp>
      <p:sp>
        <p:nvSpPr>
          <p:cNvPr id="345091" name="Rectangle 3"/>
          <p:cNvSpPr>
            <a:spLocks noGrp="1" noChangeArrowheads="1"/>
          </p:cNvSpPr>
          <p:nvPr>
            <p:ph type="body" idx="1"/>
          </p:nvPr>
        </p:nvSpPr>
        <p:spPr>
          <a:xfrm>
            <a:off x="2113281" y="4788933"/>
            <a:ext cx="4892673" cy="3878657"/>
          </a:xfrm>
        </p:spPr>
        <p:txBody>
          <a:bodyPr/>
          <a:lstStyle/>
          <a:p>
            <a:pPr marL="241630" indent="-241630" algn="just"/>
            <a:r>
              <a:rPr lang="en-US" u="sng" dirty="0"/>
              <a:t>Indicator – Order, Occurrence, and Group</a:t>
            </a:r>
            <a:r>
              <a:rPr lang="en-US" dirty="0"/>
              <a:t>:</a:t>
            </a:r>
          </a:p>
          <a:p>
            <a:pPr marL="241630" indent="-241630" algn="just"/>
            <a:r>
              <a:rPr lang="en-US" dirty="0" err="1"/>
              <a:t>minOccurs</a:t>
            </a:r>
            <a:r>
              <a:rPr lang="en-US" dirty="0"/>
              <a:t> Indicator:</a:t>
            </a:r>
          </a:p>
          <a:p>
            <a:pPr marL="241630" indent="-241630" algn="just"/>
            <a:r>
              <a:rPr lang="en-US" dirty="0"/>
              <a:t>	The example in the above slide indicates that the “vendor” element can occur a minimum of zero times and a maximum of two times in the “book” element.</a:t>
            </a:r>
          </a:p>
          <a:p>
            <a:pPr marL="241630" indent="-241630" algn="just"/>
            <a:r>
              <a:rPr lang="en-US" b="1" dirty="0"/>
              <a:t>	Tip: </a:t>
            </a:r>
            <a:r>
              <a:rPr lang="en-US" dirty="0"/>
              <a:t>To allow an element to appear for an unlimited number of times, use the </a:t>
            </a:r>
            <a:r>
              <a:rPr lang="en-US" dirty="0" err="1"/>
              <a:t>maxOccurs</a:t>
            </a:r>
            <a:r>
              <a:rPr lang="en-US" dirty="0"/>
              <a:t>="unbounded" statement.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2139950" y="881063"/>
            <a:ext cx="4906963" cy="3679825"/>
          </a:xfrm>
          <a:ln/>
        </p:spPr>
      </p:sp>
      <p:sp>
        <p:nvSpPr>
          <p:cNvPr id="289795" name="Rectangle 3"/>
          <p:cNvSpPr>
            <a:spLocks noGrp="1" noChangeArrowheads="1"/>
          </p:cNvSpPr>
          <p:nvPr>
            <p:ph type="body" idx="1"/>
          </p:nvPr>
        </p:nvSpPr>
        <p:spPr>
          <a:xfrm>
            <a:off x="2113280" y="4800600"/>
            <a:ext cx="4958080" cy="4162187"/>
          </a:xfrm>
        </p:spPr>
        <p:txBody>
          <a:bodyPr/>
          <a:lstStyle/>
          <a:p>
            <a:pPr marL="241630" indent="-241630" algn="just"/>
            <a:r>
              <a:rPr lang="en-US" u="sng" dirty="0"/>
              <a:t>Indicator – Order, Occurrence, and Group</a:t>
            </a:r>
            <a:r>
              <a:rPr lang="en-US" dirty="0"/>
              <a:t>:</a:t>
            </a:r>
          </a:p>
          <a:p>
            <a:pPr marL="241630" indent="-241630" algn="just"/>
            <a:r>
              <a:rPr lang="en-US" dirty="0"/>
              <a:t>Group Indicators:</a:t>
            </a:r>
          </a:p>
          <a:p>
            <a:pPr marL="241630" indent="-241630" algn="just"/>
            <a:r>
              <a:rPr lang="en-US" dirty="0"/>
              <a:t>	You must define an all, choice, or sequence element inside the group declaration.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2139950" y="881063"/>
            <a:ext cx="4906963" cy="3679825"/>
          </a:xfrm>
          <a:ln/>
        </p:spPr>
      </p:sp>
      <p:sp>
        <p:nvSpPr>
          <p:cNvPr id="359427" name="Rectangle 3"/>
          <p:cNvSpPr>
            <a:spLocks noGrp="1" noChangeArrowheads="1"/>
          </p:cNvSpPr>
          <p:nvPr>
            <p:ph type="body" idx="1"/>
          </p:nvPr>
        </p:nvSpPr>
        <p:spPr>
          <a:xfrm>
            <a:off x="2112188" y="4793215"/>
            <a:ext cx="4892673" cy="3825317"/>
          </a:xfrm>
        </p:spPr>
        <p:txBody>
          <a:bodyPr/>
          <a:lstStyle/>
          <a:p>
            <a:pPr marL="241630" indent="-241630" algn="just"/>
            <a:r>
              <a:rPr lang="en-US" u="sng" dirty="0"/>
              <a:t>Group Indicators (</a:t>
            </a:r>
            <a:r>
              <a:rPr lang="en-US" u="sng" dirty="0" err="1"/>
              <a:t>Contd</a:t>
            </a:r>
            <a:r>
              <a:rPr lang="en-US" u="sng" dirty="0"/>
              <a:t>)</a:t>
            </a:r>
            <a:r>
              <a:rPr lang="en-US" dirty="0"/>
              <a:t>:</a:t>
            </a:r>
          </a:p>
          <a:p>
            <a:pPr marL="241630" indent="-241630" algn="just"/>
            <a:r>
              <a:rPr lang="en-US" dirty="0"/>
              <a:t>	The example in the above slide defines a group named “</a:t>
            </a:r>
            <a:r>
              <a:rPr lang="en-US" dirty="0" err="1"/>
              <a:t>persongroup</a:t>
            </a:r>
            <a:r>
              <a:rPr lang="en-US" dirty="0"/>
              <a:t>”, that defines a group of elements that must occur in an exact sequence. </a:t>
            </a:r>
          </a:p>
          <a:p>
            <a:pPr marL="241630" indent="-241630" algn="just"/>
            <a:r>
              <a:rPr lang="en-US" dirty="0"/>
              <a:t>	After you have defined a group, you can reference it in another group or complex type definition, as shown above.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5" name="Rectangle 5"/>
          <p:cNvSpPr>
            <a:spLocks noGrp="1" noRot="1" noChangeAspect="1" noChangeArrowheads="1" noTextEdit="1"/>
          </p:cNvSpPr>
          <p:nvPr>
            <p:ph type="sldImg"/>
          </p:nvPr>
        </p:nvSpPr>
        <p:spPr>
          <a:xfrm>
            <a:off x="2139950" y="881063"/>
            <a:ext cx="4906963" cy="3679825"/>
          </a:xfrm>
          <a:ln/>
        </p:spPr>
      </p:sp>
      <p:sp>
        <p:nvSpPr>
          <p:cNvPr id="291846" name="Rectangle 6"/>
          <p:cNvSpPr>
            <a:spLocks noGrp="1" noChangeArrowheads="1"/>
          </p:cNvSpPr>
          <p:nvPr>
            <p:ph type="body" idx="1"/>
          </p:nvPr>
        </p:nvSpPr>
        <p:spPr>
          <a:xfrm>
            <a:off x="2113281" y="4788933"/>
            <a:ext cx="4892673" cy="3914217"/>
          </a:xfrm>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7" name="Rectangle 5"/>
          <p:cNvSpPr>
            <a:spLocks noGrp="1" noRot="1" noChangeAspect="1" noChangeArrowheads="1" noTextEdit="1"/>
          </p:cNvSpPr>
          <p:nvPr>
            <p:ph type="sldImg"/>
          </p:nvPr>
        </p:nvSpPr>
        <p:spPr>
          <a:xfrm>
            <a:off x="2139950" y="881063"/>
            <a:ext cx="4906963" cy="3679825"/>
          </a:xfrm>
          <a:ln/>
        </p:spPr>
      </p:sp>
      <p:sp>
        <p:nvSpPr>
          <p:cNvPr id="218118" name="Rectangle 6"/>
          <p:cNvSpPr>
            <a:spLocks noGrp="1" noChangeArrowheads="1"/>
          </p:cNvSpPr>
          <p:nvPr>
            <p:ph type="body" idx="1"/>
          </p:nvPr>
        </p:nvSpPr>
        <p:spPr>
          <a:xfrm>
            <a:off x="2113281" y="4788933"/>
            <a:ext cx="4892673" cy="3931997"/>
          </a:xfrm>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Rot="1" noChangeAspect="1" noChangeArrowheads="1" noTextEdit="1"/>
          </p:cNvSpPr>
          <p:nvPr>
            <p:ph type="sldImg"/>
          </p:nvPr>
        </p:nvSpPr>
        <p:spPr>
          <a:xfrm>
            <a:off x="2139950" y="881063"/>
            <a:ext cx="4906963" cy="3679825"/>
          </a:xfrm>
          <a:ln/>
        </p:spPr>
      </p:sp>
      <p:sp>
        <p:nvSpPr>
          <p:cNvPr id="220166" name="Rectangle 6"/>
          <p:cNvSpPr>
            <a:spLocks noGrp="1" noChangeArrowheads="1"/>
          </p:cNvSpPr>
          <p:nvPr>
            <p:ph type="body" idx="1"/>
          </p:nvPr>
        </p:nvSpPr>
        <p:spPr>
          <a:xfrm>
            <a:off x="2113281" y="4788933"/>
            <a:ext cx="4892673" cy="3997882"/>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139950" y="881063"/>
            <a:ext cx="4906963" cy="3679825"/>
          </a:xfrm>
          <a:ln/>
        </p:spPr>
      </p:sp>
      <p:sp>
        <p:nvSpPr>
          <p:cNvPr id="194563" name="Rectangle 3"/>
          <p:cNvSpPr>
            <a:spLocks noGrp="1" noChangeArrowheads="1"/>
          </p:cNvSpPr>
          <p:nvPr>
            <p:ph type="body" idx="1"/>
          </p:nvPr>
        </p:nvSpPr>
        <p:spPr>
          <a:xfrm>
            <a:off x="2113280" y="4800600"/>
            <a:ext cx="4958080" cy="4162187"/>
          </a:xfrm>
        </p:spPr>
        <p:txBody>
          <a:bodyPr/>
          <a:lstStyle/>
          <a:p>
            <a:pPr marL="241630" indent="-241630" algn="just"/>
            <a:r>
              <a:rPr lang="en-US" u="sng" dirty="0"/>
              <a:t>Advantages of Schemas over DTD</a:t>
            </a:r>
            <a:r>
              <a:rPr lang="en-US" dirty="0"/>
              <a:t>:</a:t>
            </a:r>
          </a:p>
          <a:p>
            <a:pPr marL="241630" indent="-241630" algn="just"/>
            <a:r>
              <a:rPr lang="en-US" dirty="0"/>
              <a:t>XML Data Modeling with DTDs:</a:t>
            </a:r>
          </a:p>
          <a:p>
            <a:pPr marL="241630" indent="-241630" algn="just"/>
            <a:r>
              <a:rPr lang="en-US" dirty="0"/>
              <a:t>	We are familiar with DTD for XML document. DTDs originated from SGML and provide a standard mechanism for validating SGML documents. </a:t>
            </a:r>
          </a:p>
          <a:p>
            <a:pPr marL="241630" indent="-241630" algn="just"/>
            <a:r>
              <a:rPr lang="en-US" dirty="0"/>
              <a:t>	XML is subset of SGML. Hence it also uses the same approach. However, DTDs have some drawbacks. So a new approach for modeling XML data has come up. It is called as </a:t>
            </a:r>
            <a:r>
              <a:rPr lang="en-US" b="1" dirty="0"/>
              <a:t>XML schema</a:t>
            </a:r>
            <a:r>
              <a:rPr lang="en-US" dirty="0"/>
              <a:t>.</a:t>
            </a:r>
          </a:p>
          <a:p>
            <a:pPr marL="241630" indent="-241630" algn="just"/>
            <a:r>
              <a:rPr lang="en-US" dirty="0"/>
              <a:t>	DTDs rely on a specialized syntax for describing the structure of XML vocabularies. This is a drawback of DTD. The question arises, why is it necessary to learn a specialized syntax, when XML itself provides a suitable syntax for describing data of any kind.</a:t>
            </a:r>
          </a:p>
          <a:p>
            <a:pPr marL="241630" indent="-241630" algn="just"/>
            <a:r>
              <a:rPr lang="en-US" dirty="0"/>
              <a:t>Disadvantages of DTD:</a:t>
            </a:r>
          </a:p>
          <a:p>
            <a:pPr marL="241630" indent="-241630" algn="just"/>
            <a:r>
              <a:rPr lang="en-US" dirty="0"/>
              <a:t>	Good DTDs are difficult to write.</a:t>
            </a:r>
          </a:p>
          <a:p>
            <a:pPr marL="241630" indent="-241630" algn="just"/>
            <a:r>
              <a:rPr lang="en-US" dirty="0"/>
              <a:t>	There is no provision for inheritance from one DTD to another.</a:t>
            </a:r>
          </a:p>
          <a:p>
            <a:pPr marL="241630" indent="-241630" algn="just"/>
            <a:r>
              <a:rPr lang="en-US" dirty="0"/>
              <a:t>	DTDs do not provide support for namespaces.</a:t>
            </a:r>
          </a:p>
          <a:p>
            <a:pPr marL="241630" indent="-241630" algn="just"/>
            <a:r>
              <a:rPr lang="en-US" dirty="0"/>
              <a:t>	It is limited in its descriptive powers.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xfrm>
            <a:off x="2139950" y="881063"/>
            <a:ext cx="4906963" cy="3679825"/>
          </a:xfrm>
          <a:ln/>
        </p:spPr>
      </p:sp>
      <p:sp>
        <p:nvSpPr>
          <p:cNvPr id="326659" name="Rectangle 3"/>
          <p:cNvSpPr>
            <a:spLocks noGrp="1" noChangeArrowheads="1"/>
          </p:cNvSpPr>
          <p:nvPr>
            <p:ph type="body" idx="1"/>
          </p:nvPr>
        </p:nvSpPr>
        <p:spPr>
          <a:xfrm>
            <a:off x="2103121" y="4800601"/>
            <a:ext cx="4968240" cy="4240530"/>
          </a:xfrm>
        </p:spPr>
        <p:txBody>
          <a:bodyPr/>
          <a:lstStyle/>
          <a:p>
            <a:pPr marL="241630" indent="-241630" algn="just"/>
            <a:r>
              <a:rPr lang="en-US" u="sng" dirty="0"/>
              <a:t>Why Use XML Schemas? </a:t>
            </a:r>
          </a:p>
          <a:p>
            <a:pPr marL="241630" indent="-241630" algn="just"/>
            <a:r>
              <a:rPr lang="en-US" dirty="0"/>
              <a:t>As mentioned earlier XML Schemas have advantages over using DTD. Let us now se some more reasons why we should use XML Schemas.</a:t>
            </a:r>
          </a:p>
          <a:p>
            <a:pPr marL="241630" indent="-241630" algn="just"/>
            <a:r>
              <a:rPr lang="en-US" dirty="0"/>
              <a:t>	Support Data Types: XML Schemas have support for </a:t>
            </a:r>
            <a:r>
              <a:rPr lang="en-US" dirty="0" err="1"/>
              <a:t>datatypes</a:t>
            </a:r>
            <a:r>
              <a:rPr lang="en-US" dirty="0"/>
              <a:t>. This makes it simple to describe allowable document content, to validate the data correctness. It is also easy to work with data from database, defining restrictions on data and/or data formats. It also allows conversion of data between different data types.</a:t>
            </a:r>
          </a:p>
          <a:p>
            <a:pPr marL="241630" indent="-241630" algn="just"/>
            <a:r>
              <a:rPr lang="en-US" dirty="0"/>
              <a:t>	Use of XML Syntax: When writing XML Schemas you follow XML syntax. Hence you can use the XML Editors and Parsers to work with the Schema files. In addition to this you also do not need to learn a different language.</a:t>
            </a:r>
          </a:p>
          <a:p>
            <a:pPr marL="241630" indent="-241630" algn="just"/>
            <a:r>
              <a:rPr lang="en-US" dirty="0"/>
              <a:t>	Secure Data Communication</a:t>
            </a:r>
            <a:r>
              <a:rPr lang="en-US" b="1" dirty="0"/>
              <a:t>: </a:t>
            </a:r>
            <a:r>
              <a:rPr lang="en-US" dirty="0"/>
              <a:t>During data transfer it is essential that both dispatcher and receiver of the data have the same understanding  about the transferred content. The dispatcher will have to depict the data in such a way that it is understood by the receiver</a:t>
            </a:r>
            <a:r>
              <a:rPr lang="en-US" b="1" dirty="0"/>
              <a:t>.</a:t>
            </a:r>
          </a:p>
          <a:p>
            <a:pPr marL="241630" indent="-241630" algn="just"/>
            <a:r>
              <a:rPr lang="en-US" dirty="0"/>
              <a:t>	Are extensible: </a:t>
            </a:r>
            <a:r>
              <a:rPr lang="en-US" dirty="0" err="1"/>
              <a:t>XMl</a:t>
            </a:r>
            <a:r>
              <a:rPr lang="en-US" dirty="0"/>
              <a:t> schemas can be inherited </a:t>
            </a:r>
            <a:r>
              <a:rPr lang="en-US" dirty="0" err="1"/>
              <a:t>i.e</a:t>
            </a:r>
            <a:r>
              <a:rPr lang="en-US" dirty="0"/>
              <a:t> one XML schema can be extended by another XML schema. You can also create your own </a:t>
            </a:r>
            <a:r>
              <a:rPr lang="en-US" dirty="0" err="1"/>
              <a:t>datatypes</a:t>
            </a:r>
            <a:r>
              <a:rPr lang="en-US" dirty="0"/>
              <a:t> from standard </a:t>
            </a:r>
            <a:r>
              <a:rPr lang="en-US" dirty="0" err="1"/>
              <a:t>datatypes</a:t>
            </a:r>
            <a:r>
              <a:rPr lang="en-US" dirty="0"/>
              <a:t>.</a:t>
            </a:r>
          </a:p>
          <a:p>
            <a:pPr marL="241630" indent="-241630" algn="just"/>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2139950" y="881063"/>
            <a:ext cx="4906963" cy="3679825"/>
          </a:xfrm>
          <a:ln/>
        </p:spPr>
      </p:sp>
      <p:sp>
        <p:nvSpPr>
          <p:cNvPr id="242691" name="Rectangle 3"/>
          <p:cNvSpPr>
            <a:spLocks noGrp="1" noChangeArrowheads="1"/>
          </p:cNvSpPr>
          <p:nvPr>
            <p:ph type="body" idx="1"/>
          </p:nvPr>
        </p:nvSpPr>
        <p:spPr>
          <a:xfrm>
            <a:off x="2113280" y="4800600"/>
            <a:ext cx="4958080" cy="4162187"/>
          </a:xfrm>
        </p:spPr>
        <p:txBody>
          <a:bodyPr/>
          <a:lstStyle/>
          <a:p>
            <a:pPr marL="241630" indent="-241630" algn="just"/>
            <a:r>
              <a:rPr lang="en-US" u="sng" dirty="0"/>
              <a:t>Advantages of Schemas over DTD</a:t>
            </a:r>
            <a:r>
              <a:rPr lang="en-US" dirty="0"/>
              <a:t>:</a:t>
            </a:r>
          </a:p>
          <a:p>
            <a:pPr marL="241630" indent="-241630" algn="just"/>
            <a:r>
              <a:rPr lang="en-US" dirty="0"/>
              <a:t>Example:</a:t>
            </a:r>
            <a:r>
              <a:rPr lang="en-US" b="1" dirty="0"/>
              <a:t> </a:t>
            </a:r>
          </a:p>
          <a:p>
            <a:pPr marL="241630" indent="-241630" algn="just"/>
            <a:r>
              <a:rPr lang="en-US" dirty="0"/>
              <a:t>	Consider the following example:</a:t>
            </a:r>
          </a:p>
          <a:p>
            <a:pPr marL="724888" lvl="1" indent="-241630" algn="just"/>
            <a:r>
              <a:rPr lang="en-US" dirty="0"/>
              <a:t>	&lt;!ELEMENT pin-code #PCDATA&gt;</a:t>
            </a:r>
          </a:p>
          <a:p>
            <a:pPr marL="241630" indent="-241630" algn="just"/>
            <a:r>
              <a:rPr lang="en-US" dirty="0"/>
              <a:t>	Now, consider the following statement:</a:t>
            </a:r>
          </a:p>
          <a:p>
            <a:pPr marL="724888" lvl="1" indent="-241630" algn="just"/>
            <a:r>
              <a:rPr lang="en-US" dirty="0"/>
              <a:t>	&lt;pin-code&gt;ABC-123444-hhh&lt;/pin-code&gt; </a:t>
            </a:r>
          </a:p>
          <a:p>
            <a:pPr marL="241630" indent="-241630" algn="just"/>
            <a:r>
              <a:rPr lang="en-US" dirty="0"/>
              <a:t>	It is both well-formed and valid even though ABC-123444-hhh certainly does not represent a pin code in any form.</a:t>
            </a:r>
          </a:p>
          <a:p>
            <a:pPr marL="241630" indent="-241630" algn="just"/>
            <a:r>
              <a:rPr lang="en-US" dirty="0"/>
              <a:t>	The data-type constraints available in schemas can allow the schema designer to limit the content of the pin-code element to a six digits number, for example, 400090.</a:t>
            </a:r>
          </a:p>
          <a:p>
            <a:pPr marL="241630" indent="-241630" algn="just"/>
            <a:r>
              <a:rPr lang="en-US" dirty="0"/>
              <a:t>	XML Schemas are the successors of DTDs.</a:t>
            </a:r>
          </a:p>
          <a:p>
            <a:pPr marL="241630" indent="-241630" algn="just"/>
            <a:r>
              <a:rPr lang="en-US" dirty="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ChangeArrowheads="1" noTextEdit="1"/>
          </p:cNvSpPr>
          <p:nvPr>
            <p:ph type="sldImg"/>
          </p:nvPr>
        </p:nvSpPr>
        <p:spPr>
          <a:xfrm>
            <a:off x="2139950" y="881063"/>
            <a:ext cx="4906963" cy="3679825"/>
          </a:xfrm>
          <a:ln/>
        </p:spPr>
      </p:sp>
      <p:sp>
        <p:nvSpPr>
          <p:cNvPr id="354307" name="Rectangle 3"/>
          <p:cNvSpPr>
            <a:spLocks noGrp="1" noChangeArrowheads="1"/>
          </p:cNvSpPr>
          <p:nvPr>
            <p:ph type="body" idx="1"/>
          </p:nvPr>
        </p:nvSpPr>
        <p:spPr>
          <a:xfrm>
            <a:off x="2113281" y="4765040"/>
            <a:ext cx="4954914" cy="4003118"/>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spect="1" noChangeArrowheads="1" noTextEdit="1"/>
          </p:cNvSpPr>
          <p:nvPr>
            <p:ph type="sldImg"/>
          </p:nvPr>
        </p:nvSpPr>
        <p:spPr>
          <a:xfrm>
            <a:off x="2139950" y="881063"/>
            <a:ext cx="4906963" cy="3679825"/>
          </a:xfrm>
          <a:ln/>
        </p:spPr>
      </p:sp>
      <p:sp>
        <p:nvSpPr>
          <p:cNvPr id="351235" name="Rectangle 3"/>
          <p:cNvSpPr>
            <a:spLocks noGrp="1" noChangeArrowheads="1"/>
          </p:cNvSpPr>
          <p:nvPr>
            <p:ph type="body" idx="1"/>
          </p:nvPr>
        </p:nvSpPr>
        <p:spPr>
          <a:xfrm>
            <a:off x="2113281" y="4788933"/>
            <a:ext cx="4892673" cy="3860877"/>
          </a:xfrm>
        </p:spPr>
        <p:txBody>
          <a:bodyPr/>
          <a:lstStyle/>
          <a:p>
            <a:pPr marL="241630" indent="-241630" algn="just"/>
            <a:r>
              <a:rPr lang="en-US" u="sng" dirty="0"/>
              <a:t>Namespaces:</a:t>
            </a:r>
          </a:p>
          <a:p>
            <a:pPr marL="241630" indent="-241630" algn="just"/>
            <a:r>
              <a:rPr lang="en-US" dirty="0"/>
              <a:t>	If the XML fragments in the above slide were added together, then there would be a name conflict. Both contain a &lt;table&gt; element, but the elements have different content and meaning.</a:t>
            </a:r>
          </a:p>
          <a:p>
            <a:pPr marL="241630" indent="-241630" algn="just"/>
            <a:r>
              <a:rPr lang="en-US" dirty="0"/>
              <a:t>	An XML parser will not know how to handle these differences.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spect="1" noChangeArrowheads="1" noTextEdit="1"/>
          </p:cNvSpPr>
          <p:nvPr>
            <p:ph type="sldImg"/>
          </p:nvPr>
        </p:nvSpPr>
        <p:spPr>
          <a:xfrm>
            <a:off x="2139950" y="881063"/>
            <a:ext cx="4906963" cy="3679825"/>
          </a:xfrm>
          <a:ln/>
        </p:spPr>
      </p:sp>
      <p:sp>
        <p:nvSpPr>
          <p:cNvPr id="367619" name="Rectangle 3"/>
          <p:cNvSpPr>
            <a:spLocks noGrp="1" noChangeArrowheads="1"/>
          </p:cNvSpPr>
          <p:nvPr>
            <p:ph type="body" idx="1"/>
          </p:nvPr>
        </p:nvSpPr>
        <p:spPr>
          <a:xfrm>
            <a:off x="2113281" y="4788933"/>
            <a:ext cx="4892673" cy="3896438"/>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90916551"/>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D52C3E08-A12B-4CB8-900A-BB409292A2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6953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8986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01FA5EF-45CE-4344-AB4C-3092BFD80CB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127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9837C956-CFAF-46FE-85C9-A46B247A9F5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19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53D22459-0B52-4F1A-AFC4-65193A66C26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92408264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59217575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a:t>Web Basics - XML</a:t>
            </a:r>
          </a:p>
        </p:txBody>
      </p:sp>
      <p:sp>
        <p:nvSpPr>
          <p:cNvPr id="4" name="Subtitle 3"/>
          <p:cNvSpPr>
            <a:spLocks noGrp="1"/>
          </p:cNvSpPr>
          <p:nvPr>
            <p:ph type="subTitle" idx="1"/>
          </p:nvPr>
        </p:nvSpPr>
        <p:spPr/>
        <p:txBody>
          <a:bodyPr/>
          <a:lstStyle/>
          <a:p>
            <a:r>
              <a:rPr lang="en-US" dirty="0"/>
              <a:t>Lesson 3: XML Schema Definition</a:t>
            </a:r>
          </a:p>
          <a:p>
            <a:endParaRPr lang="en-US" dirty="0"/>
          </a:p>
        </p:txBody>
      </p:sp>
    </p:spTree>
    <p:extLst>
      <p:ext uri="{BB962C8B-B14F-4D97-AF65-F5344CB8AC3E}">
        <p14:creationId xmlns:p14="http://schemas.microsoft.com/office/powerpoint/2010/main" val="99469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:Writing a Schema Definition for an XML File</a:t>
            </a:r>
            <a:br>
              <a:rPr lang="en-US" sz="1200" dirty="0"/>
            </a:br>
            <a:r>
              <a:rPr lang="en-US" dirty="0"/>
              <a:t>Solving the Name Conflict Using a Prefix</a:t>
            </a:r>
          </a:p>
        </p:txBody>
      </p:sp>
      <p:sp>
        <p:nvSpPr>
          <p:cNvPr id="6" name="Content Placeholder 5"/>
          <p:cNvSpPr>
            <a:spLocks noGrp="1"/>
          </p:cNvSpPr>
          <p:nvPr>
            <p:ph idx="1"/>
          </p:nvPr>
        </p:nvSpPr>
        <p:spPr/>
        <p:txBody>
          <a:bodyPr/>
          <a:lstStyle/>
          <a:p>
            <a:r>
              <a:rPr lang="en-US" dirty="0"/>
              <a:t>Code Snippet</a:t>
            </a:r>
          </a:p>
          <a:p>
            <a:pPr marL="0" indent="0">
              <a:buNone/>
            </a:pPr>
            <a:endParaRPr lang="en-US" dirty="0"/>
          </a:p>
        </p:txBody>
      </p:sp>
      <p:sp>
        <p:nvSpPr>
          <p:cNvPr id="352263" name="AutoShape 7"/>
          <p:cNvSpPr>
            <a:spLocks noChangeArrowheads="1"/>
          </p:cNvSpPr>
          <p:nvPr/>
        </p:nvSpPr>
        <p:spPr bwMode="auto">
          <a:xfrm>
            <a:off x="671513" y="2119526"/>
            <a:ext cx="7848600" cy="313372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root&gt;</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h:table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xmlns:h</a:t>
            </a:r>
            <a:r>
              <a:rPr lang="en-US" dirty="0">
                <a:latin typeface="Arial" panose="020B0604020202020204" pitchFamily="34" charset="0"/>
                <a:cs typeface="Arial" panose="020B0604020202020204" pitchFamily="34" charset="0"/>
              </a:rPr>
              <a:t>="http://www.w3.org/TR/html4/"&gt;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h:tr</a:t>
            </a:r>
            <a:r>
              <a:rPr lang="en-US" dirty="0">
                <a:latin typeface="Arial" panose="020B0604020202020204" pitchFamily="34" charset="0"/>
                <a:cs typeface="Arial" panose="020B0604020202020204" pitchFamily="34" charset="0"/>
              </a:rPr>
              <a:t>&gt;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h:td</a:t>
            </a:r>
            <a:r>
              <a:rPr lang="en-US" dirty="0">
                <a:latin typeface="Arial" panose="020B0604020202020204" pitchFamily="34" charset="0"/>
                <a:cs typeface="Arial" panose="020B0604020202020204" pitchFamily="34" charset="0"/>
              </a:rPr>
              <a:t>&gt;Apples&lt;/</a:t>
            </a:r>
            <a:r>
              <a:rPr lang="en-US" dirty="0" err="1">
                <a:latin typeface="Arial" panose="020B0604020202020204" pitchFamily="34" charset="0"/>
                <a:cs typeface="Arial" panose="020B0604020202020204" pitchFamily="34" charset="0"/>
              </a:rPr>
              <a:t>h:td</a:t>
            </a:r>
            <a:r>
              <a:rPr lang="en-US" dirty="0">
                <a:latin typeface="Arial" panose="020B0604020202020204" pitchFamily="34" charset="0"/>
                <a:cs typeface="Arial" panose="020B0604020202020204" pitchFamily="34" charset="0"/>
              </a:rPr>
              <a:t>&gt;&lt;</a:t>
            </a:r>
            <a:r>
              <a:rPr lang="en-US" dirty="0" err="1">
                <a:latin typeface="Arial" panose="020B0604020202020204" pitchFamily="34" charset="0"/>
                <a:cs typeface="Arial" panose="020B0604020202020204" pitchFamily="34" charset="0"/>
              </a:rPr>
              <a:t>h:td</a:t>
            </a:r>
            <a:r>
              <a:rPr lang="en-US" dirty="0">
                <a:latin typeface="Arial" panose="020B0604020202020204" pitchFamily="34" charset="0"/>
                <a:cs typeface="Arial" panose="020B0604020202020204" pitchFamily="34" charset="0"/>
              </a:rPr>
              <a:t>&gt;Bananas&lt;/</a:t>
            </a:r>
            <a:r>
              <a:rPr lang="en-US" dirty="0" err="1">
                <a:latin typeface="Arial" panose="020B0604020202020204" pitchFamily="34" charset="0"/>
                <a:cs typeface="Arial" panose="020B0604020202020204" pitchFamily="34" charset="0"/>
              </a:rPr>
              <a:t>h:td</a:t>
            </a:r>
            <a:r>
              <a:rPr lang="en-US" dirty="0">
                <a:latin typeface="Arial" panose="020B0604020202020204" pitchFamily="34" charset="0"/>
                <a:cs typeface="Arial" panose="020B0604020202020204" pitchFamily="34" charset="0"/>
              </a:rPr>
              <a:t>&gt;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h:tr</a:t>
            </a:r>
            <a:r>
              <a:rPr lang="en-US" dirty="0">
                <a:latin typeface="Arial" panose="020B0604020202020204" pitchFamily="34" charset="0"/>
                <a:cs typeface="Arial" panose="020B0604020202020204" pitchFamily="34" charset="0"/>
              </a:rPr>
              <a:t>&gt;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h:table</a:t>
            </a:r>
            <a:r>
              <a:rPr lang="en-US" dirty="0">
                <a:latin typeface="Arial" panose="020B0604020202020204" pitchFamily="34" charset="0"/>
                <a:cs typeface="Arial" panose="020B0604020202020204" pitchFamily="34" charset="0"/>
              </a:rPr>
              <a:t>&gt;</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f:table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xmlns:f</a:t>
            </a:r>
            <a:r>
              <a:rPr lang="en-US" dirty="0">
                <a:latin typeface="Arial" panose="020B0604020202020204" pitchFamily="34" charset="0"/>
                <a:cs typeface="Arial" panose="020B0604020202020204" pitchFamily="34" charset="0"/>
              </a:rPr>
              <a:t>="http://www.w3schools.com/furniture"&gt;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nSpc>
                <a:spcPct val="135000"/>
              </a:lnSpc>
            </a:pPr>
            <a:endParaRPr lang="en-US" b="1" dirty="0">
              <a:latin typeface="Arial" panose="020B0604020202020204" pitchFamily="34" charset="0"/>
              <a:cs typeface="Arial" panose="020B0604020202020204" pitchFamily="34" charset="0"/>
            </a:endParaRPr>
          </a:p>
          <a:p>
            <a:pPr lvl="1" algn="ctr">
              <a:lnSpc>
                <a:spcPct val="135000"/>
              </a:lnSpc>
            </a:pPr>
            <a:endParaRPr lang="en-US" b="1" dirty="0">
              <a:latin typeface="Arial" panose="020B0604020202020204" pitchFamily="34" charset="0"/>
              <a:cs typeface="Arial" panose="020B0604020202020204" pitchFamily="34" charset="0"/>
            </a:endParaRPr>
          </a:p>
          <a:p>
            <a:pPr lvl="1" algn="ctr">
              <a:lnSpc>
                <a:spcPct val="135000"/>
              </a:lnSpc>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05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:Writing a Schema Definition for an XML File</a:t>
            </a:r>
            <a:br>
              <a:rPr lang="en-US" dirty="0"/>
            </a:br>
            <a:r>
              <a:rPr lang="en-US" dirty="0"/>
              <a:t>Solving the Name Conflict Using a Prefix</a:t>
            </a:r>
          </a:p>
        </p:txBody>
      </p:sp>
      <p:sp>
        <p:nvSpPr>
          <p:cNvPr id="6" name="Content Placeholder 5"/>
          <p:cNvSpPr>
            <a:spLocks noGrp="1"/>
          </p:cNvSpPr>
          <p:nvPr>
            <p:ph idx="1"/>
          </p:nvPr>
        </p:nvSpPr>
        <p:spPr/>
        <p:txBody>
          <a:bodyPr/>
          <a:lstStyle/>
          <a:p>
            <a:r>
              <a:rPr lang="en-US" dirty="0"/>
              <a:t>Code Snippet continued</a:t>
            </a:r>
          </a:p>
          <a:p>
            <a:pPr marL="0" indent="0">
              <a:buNone/>
            </a:pPr>
            <a:endParaRPr lang="en-US" dirty="0"/>
          </a:p>
        </p:txBody>
      </p:sp>
      <p:sp>
        <p:nvSpPr>
          <p:cNvPr id="374790" name="AutoShape 6"/>
          <p:cNvSpPr>
            <a:spLocks noChangeArrowheads="1"/>
          </p:cNvSpPr>
          <p:nvPr/>
        </p:nvSpPr>
        <p:spPr bwMode="auto">
          <a:xfrm>
            <a:off x="671513" y="2124075"/>
            <a:ext cx="7848600" cy="273367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f:name</a:t>
            </a:r>
            <a:r>
              <a:rPr lang="en-US" dirty="0">
                <a:solidFill>
                  <a:schemeClr val="tx1"/>
                </a:solidFill>
                <a:latin typeface="Arial" panose="020B0604020202020204" pitchFamily="34" charset="0"/>
                <a:cs typeface="Arial" panose="020B0604020202020204" pitchFamily="34" charset="0"/>
              </a:rPr>
              <a:t>&gt;African Coffee Table&lt;/</a:t>
            </a:r>
            <a:r>
              <a:rPr lang="en-US" dirty="0" err="1">
                <a:solidFill>
                  <a:schemeClr val="tx1"/>
                </a:solidFill>
                <a:latin typeface="Arial" panose="020B0604020202020204" pitchFamily="34" charset="0"/>
                <a:cs typeface="Arial" panose="020B0604020202020204" pitchFamily="34" charset="0"/>
              </a:rPr>
              <a:t>f:name</a:t>
            </a:r>
            <a:r>
              <a:rPr lang="en-US" dirty="0">
                <a:solidFill>
                  <a:schemeClr val="tx1"/>
                </a:solidFill>
                <a:latin typeface="Arial" panose="020B0604020202020204" pitchFamily="34" charset="0"/>
                <a:cs typeface="Arial" panose="020B0604020202020204" pitchFamily="34" charset="0"/>
              </a:rPr>
              <a:t>&gt;</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f:width</a:t>
            </a:r>
            <a:r>
              <a:rPr lang="en-US" dirty="0">
                <a:solidFill>
                  <a:schemeClr val="tx1"/>
                </a:solidFill>
                <a:latin typeface="Arial" panose="020B0604020202020204" pitchFamily="34" charset="0"/>
                <a:cs typeface="Arial" panose="020B0604020202020204" pitchFamily="34" charset="0"/>
              </a:rPr>
              <a:t>&gt;80&lt;/</a:t>
            </a:r>
            <a:r>
              <a:rPr lang="en-US" dirty="0" err="1">
                <a:solidFill>
                  <a:schemeClr val="tx1"/>
                </a:solidFill>
                <a:latin typeface="Arial" panose="020B0604020202020204" pitchFamily="34" charset="0"/>
                <a:cs typeface="Arial" panose="020B0604020202020204" pitchFamily="34" charset="0"/>
              </a:rPr>
              <a:t>f:width</a:t>
            </a:r>
            <a:r>
              <a:rPr lang="en-US" dirty="0">
                <a:solidFill>
                  <a:schemeClr val="tx1"/>
                </a:solidFill>
                <a:latin typeface="Arial" panose="020B0604020202020204" pitchFamily="34" charset="0"/>
                <a:cs typeface="Arial" panose="020B0604020202020204" pitchFamily="34" charset="0"/>
              </a:rPr>
              <a:t>&gt;&lt;</a:t>
            </a:r>
            <a:r>
              <a:rPr lang="en-US" dirty="0" err="1">
                <a:solidFill>
                  <a:schemeClr val="tx1"/>
                </a:solidFill>
                <a:latin typeface="Arial" panose="020B0604020202020204" pitchFamily="34" charset="0"/>
                <a:cs typeface="Arial" panose="020B0604020202020204" pitchFamily="34" charset="0"/>
              </a:rPr>
              <a:t>f:length</a:t>
            </a:r>
            <a:r>
              <a:rPr lang="en-US" dirty="0">
                <a:solidFill>
                  <a:schemeClr val="tx1"/>
                </a:solidFill>
                <a:latin typeface="Arial" panose="020B0604020202020204" pitchFamily="34" charset="0"/>
                <a:cs typeface="Arial" panose="020B0604020202020204" pitchFamily="34" charset="0"/>
              </a:rPr>
              <a:t>&gt;120&lt;/</a:t>
            </a:r>
            <a:r>
              <a:rPr lang="en-US" dirty="0" err="1">
                <a:solidFill>
                  <a:schemeClr val="tx1"/>
                </a:solidFill>
                <a:latin typeface="Arial" panose="020B0604020202020204" pitchFamily="34" charset="0"/>
                <a:cs typeface="Arial" panose="020B0604020202020204" pitchFamily="34" charset="0"/>
              </a:rPr>
              <a:t>f:length</a:t>
            </a:r>
            <a:r>
              <a:rPr lang="en-US" dirty="0">
                <a:solidFill>
                  <a:schemeClr val="tx1"/>
                </a:solidFill>
                <a:latin typeface="Arial" panose="020B0604020202020204" pitchFamily="34" charset="0"/>
                <a:cs typeface="Arial" panose="020B0604020202020204" pitchFamily="34" charset="0"/>
              </a:rPr>
              <a:t>&gt;</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f:table</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   &lt;/root&gt; </a:t>
            </a:r>
          </a:p>
        </p:txBody>
      </p:sp>
    </p:spTree>
    <p:extLst>
      <p:ext uri="{BB962C8B-B14F-4D97-AF65-F5344CB8AC3E}">
        <p14:creationId xmlns:p14="http://schemas.microsoft.com/office/powerpoint/2010/main" val="2531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Writing a Schema Definition for an XML File</a:t>
            </a:r>
            <a:br>
              <a:rPr lang="en-US" sz="1200" dirty="0"/>
            </a:br>
            <a:r>
              <a:rPr lang="en-US" dirty="0"/>
              <a:t>Illustration(Message.xsd)</a:t>
            </a:r>
          </a:p>
        </p:txBody>
      </p:sp>
      <p:sp>
        <p:nvSpPr>
          <p:cNvPr id="6" name="Content Placeholder 5"/>
          <p:cNvSpPr>
            <a:spLocks noGrp="1"/>
          </p:cNvSpPr>
          <p:nvPr>
            <p:ph idx="1"/>
          </p:nvPr>
        </p:nvSpPr>
        <p:spPr/>
        <p:txBody>
          <a:bodyPr/>
          <a:lstStyle/>
          <a:p>
            <a:r>
              <a:rPr lang="en-US" dirty="0"/>
              <a:t>Let us see an example on writing a schema definition:	</a:t>
            </a:r>
          </a:p>
          <a:p>
            <a:pPr marL="0" indent="0">
              <a:buNone/>
            </a:pPr>
            <a:endParaRPr lang="en-US" dirty="0"/>
          </a:p>
        </p:txBody>
      </p:sp>
      <p:sp>
        <p:nvSpPr>
          <p:cNvPr id="245772" name="AutoShape 12"/>
          <p:cNvSpPr>
            <a:spLocks noChangeArrowheads="1"/>
          </p:cNvSpPr>
          <p:nvPr/>
        </p:nvSpPr>
        <p:spPr bwMode="auto">
          <a:xfrm>
            <a:off x="444727" y="2032794"/>
            <a:ext cx="7848600" cy="310896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Arial" panose="020B0604020202020204" pitchFamily="34" charset="0"/>
                <a:cs typeface="Arial" panose="020B0604020202020204" pitchFamily="34" charset="0"/>
              </a:rPr>
              <a:t>&lt;?xml version="1.0"?&gt;</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xs:schema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xmlns:xs</a:t>
            </a:r>
            <a:r>
              <a:rPr lang="en-US" dirty="0">
                <a:latin typeface="Arial" panose="020B0604020202020204" pitchFamily="34" charset="0"/>
                <a:cs typeface="Arial" panose="020B0604020202020204" pitchFamily="34" charset="0"/>
              </a:rPr>
              <a:t>="http://www.w3.org/2001/XMLSchema"</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name="message"&gt;</a:t>
            </a:r>
          </a:p>
          <a:p>
            <a:pPr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xs:complexType</a:t>
            </a:r>
            <a:r>
              <a:rPr lang="en-US" dirty="0">
                <a:latin typeface="Arial" panose="020B0604020202020204" pitchFamily="34" charset="0"/>
                <a:cs typeface="Arial" panose="020B0604020202020204" pitchFamily="34" charset="0"/>
              </a:rPr>
              <a:t>&gt;</a:t>
            </a:r>
          </a:p>
          <a:p>
            <a:pPr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xs:sequence</a:t>
            </a:r>
            <a:r>
              <a:rPr lang="en-US" dirty="0">
                <a:latin typeface="Arial" panose="020B0604020202020204" pitchFamily="34" charset="0"/>
                <a:cs typeface="Arial" panose="020B0604020202020204" pitchFamily="34" charset="0"/>
              </a:rPr>
              <a:t>&gt;</a:t>
            </a:r>
          </a:p>
          <a:p>
            <a:pPr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name="to"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a:t>
            </a:r>
          </a:p>
          <a:p>
            <a:pPr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name="from"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168014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3.2: Writing a Schema Definition for an XML File</a:t>
            </a:r>
            <a:br>
              <a:rPr lang="en-US" dirty="0"/>
            </a:br>
            <a:r>
              <a:rPr lang="en-US" dirty="0"/>
              <a:t>Illustration(Message.xsd)</a:t>
            </a:r>
          </a:p>
        </p:txBody>
      </p:sp>
      <p:sp>
        <p:nvSpPr>
          <p:cNvPr id="6" name="Content Placeholder 5"/>
          <p:cNvSpPr>
            <a:spLocks noGrp="1"/>
          </p:cNvSpPr>
          <p:nvPr>
            <p:ph idx="1"/>
          </p:nvPr>
        </p:nvSpPr>
        <p:spPr/>
        <p:txBody>
          <a:bodyPr/>
          <a:lstStyle/>
          <a:p>
            <a:r>
              <a:rPr lang="en-US" dirty="0"/>
              <a:t>Code Snippet continued</a:t>
            </a:r>
          </a:p>
          <a:p>
            <a:pPr marL="0" indent="0">
              <a:buNone/>
            </a:pPr>
            <a:endParaRPr lang="en-US" dirty="0"/>
          </a:p>
        </p:txBody>
      </p:sp>
      <p:sp>
        <p:nvSpPr>
          <p:cNvPr id="375814" name="AutoShape 6"/>
          <p:cNvSpPr>
            <a:spLocks noChangeArrowheads="1"/>
          </p:cNvSpPr>
          <p:nvPr/>
        </p:nvSpPr>
        <p:spPr bwMode="auto">
          <a:xfrm>
            <a:off x="671513" y="2124075"/>
            <a:ext cx="7848600" cy="338137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b="1"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name="subject"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name="text"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xs:attribute</a:t>
            </a:r>
            <a:r>
              <a:rPr lang="en-US" dirty="0">
                <a:solidFill>
                  <a:schemeClr val="tx1"/>
                </a:solidFill>
                <a:latin typeface="Arial" panose="020B0604020202020204" pitchFamily="34" charset="0"/>
                <a:cs typeface="Arial" panose="020B0604020202020204" pitchFamily="34" charset="0"/>
              </a:rPr>
              <a:t> name="priority"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 use="required"/&gt;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xs:sequence</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xs:complexType</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xs:schema</a:t>
            </a:r>
            <a:r>
              <a:rPr lang="en-US" dirty="0">
                <a:solidFill>
                  <a:schemeClr val="tx1"/>
                </a:solidFill>
                <a:latin typeface="Arial" panose="020B0604020202020204" pitchFamily="34" charset="0"/>
                <a:cs typeface="Arial" panose="020B0604020202020204" pitchFamily="34" charset="0"/>
              </a:rPr>
              <a:t>&gt;</a:t>
            </a: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gn="ctr">
              <a:lnSpc>
                <a:spcPct val="135000"/>
              </a:lnSpc>
            </a:pPr>
            <a:endParaRPr lang="en-US" dirty="0">
              <a:solidFill>
                <a:schemeClr val="tx1"/>
              </a:solidFill>
              <a:latin typeface="Arial" panose="020B0604020202020204" pitchFamily="34" charset="0"/>
              <a:cs typeface="Arial" panose="020B0604020202020204" pitchFamily="34" charset="0"/>
            </a:endParaRPr>
          </a:p>
          <a:p>
            <a:pPr lvl="1" algn="ctr">
              <a:lnSpc>
                <a:spcPct val="135000"/>
              </a:lnSpc>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28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Writing a Schema Definition for an XML File</a:t>
            </a:r>
            <a:br>
              <a:rPr lang="en-US" dirty="0"/>
            </a:br>
            <a:r>
              <a:rPr lang="en-US" dirty="0"/>
              <a:t>Using XSD in XML Document</a:t>
            </a:r>
          </a:p>
        </p:txBody>
      </p:sp>
      <p:sp>
        <p:nvSpPr>
          <p:cNvPr id="7" name="Content Placeholder 6"/>
          <p:cNvSpPr>
            <a:spLocks noGrp="1"/>
          </p:cNvSpPr>
          <p:nvPr>
            <p:ph idx="1"/>
          </p:nvPr>
        </p:nvSpPr>
        <p:spPr/>
        <p:txBody>
          <a:bodyPr/>
          <a:lstStyle/>
          <a:p>
            <a:r>
              <a:rPr lang="en-US" dirty="0"/>
              <a:t>Example:</a:t>
            </a:r>
          </a:p>
          <a:p>
            <a:pPr marL="0" indent="0">
              <a:buNone/>
            </a:pPr>
            <a:endParaRPr lang="en-US" dirty="0"/>
          </a:p>
        </p:txBody>
      </p:sp>
      <p:sp>
        <p:nvSpPr>
          <p:cNvPr id="251913" name="AutoShape 9"/>
          <p:cNvSpPr>
            <a:spLocks noChangeArrowheads="1"/>
          </p:cNvSpPr>
          <p:nvPr/>
        </p:nvSpPr>
        <p:spPr bwMode="auto">
          <a:xfrm>
            <a:off x="522091" y="2493208"/>
            <a:ext cx="7848600" cy="191452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Arial" panose="020B0604020202020204" pitchFamily="34" charset="0"/>
                <a:cs typeface="Arial" panose="020B0604020202020204" pitchFamily="34" charset="0"/>
              </a:rPr>
              <a:t>&lt;note </a:t>
            </a:r>
            <a:r>
              <a:rPr lang="en-US" dirty="0" err="1">
                <a:solidFill>
                  <a:schemeClr val="tx1"/>
                </a:solidFill>
                <a:latin typeface="Arial" panose="020B0604020202020204" pitchFamily="34" charset="0"/>
                <a:cs typeface="Arial" panose="020B0604020202020204" pitchFamily="34" charset="0"/>
              </a:rPr>
              <a:t>xmlns</a:t>
            </a:r>
            <a:r>
              <a:rPr lang="en-US" dirty="0">
                <a:solidFill>
                  <a:schemeClr val="tx1"/>
                </a:solidFill>
                <a:latin typeface="Arial" panose="020B0604020202020204" pitchFamily="34" charset="0"/>
                <a:cs typeface="Arial" panose="020B0604020202020204" pitchFamily="34" charset="0"/>
              </a:rPr>
              <a:t>="http://www.w3.org/2001/XMLSchema "</a:t>
            </a:r>
            <a:br>
              <a:rPr lang="en-US" dirty="0">
                <a:solidFill>
                  <a:schemeClr val="tx1"/>
                </a:solidFill>
                <a:latin typeface="Arial" panose="020B0604020202020204" pitchFamily="34" charset="0"/>
                <a:cs typeface="Arial" panose="020B0604020202020204" pitchFamily="34" charset="0"/>
              </a:rPr>
            </a:br>
            <a:r>
              <a:rPr lang="en-US" dirty="0" err="1">
                <a:solidFill>
                  <a:schemeClr val="tx1"/>
                </a:solidFill>
                <a:latin typeface="Arial" panose="020B0604020202020204" pitchFamily="34" charset="0"/>
                <a:cs typeface="Arial" panose="020B0604020202020204" pitchFamily="34" charset="0"/>
              </a:rPr>
              <a:t>xmlns:xsi</a:t>
            </a:r>
            <a:r>
              <a:rPr lang="en-US" dirty="0">
                <a:solidFill>
                  <a:schemeClr val="tx1"/>
                </a:solidFill>
                <a:latin typeface="Arial" panose="020B0604020202020204" pitchFamily="34" charset="0"/>
                <a:cs typeface="Arial" panose="020B0604020202020204" pitchFamily="34" charset="0"/>
              </a:rPr>
              <a:t>="http://www.w3.org/2001/XMLSchema-instance"</a:t>
            </a:r>
            <a:br>
              <a:rPr lang="en-US" dirty="0">
                <a:solidFill>
                  <a:schemeClr val="tx1"/>
                </a:solidFill>
                <a:latin typeface="Arial" panose="020B0604020202020204" pitchFamily="34" charset="0"/>
                <a:cs typeface="Arial" panose="020B0604020202020204" pitchFamily="34" charset="0"/>
              </a:rPr>
            </a:br>
            <a:r>
              <a:rPr lang="en-US" dirty="0" err="1">
                <a:solidFill>
                  <a:schemeClr val="tx1"/>
                </a:solidFill>
                <a:latin typeface="Arial" panose="020B0604020202020204" pitchFamily="34" charset="0"/>
                <a:cs typeface="Arial" panose="020B0604020202020204" pitchFamily="34" charset="0"/>
              </a:rPr>
              <a:t>xsi:schemaLocation</a:t>
            </a:r>
            <a:r>
              <a:rPr lang="en-US" dirty="0">
                <a:solidFill>
                  <a:schemeClr val="tx1"/>
                </a:solidFill>
                <a:latin typeface="Arial" panose="020B0604020202020204" pitchFamily="34" charset="0"/>
                <a:cs typeface="Arial" panose="020B0604020202020204" pitchFamily="34" charset="0"/>
              </a:rPr>
              <a:t>=“message.xsd"&gt; </a:t>
            </a:r>
          </a:p>
        </p:txBody>
      </p:sp>
    </p:spTree>
    <p:extLst>
      <p:ext uri="{BB962C8B-B14F-4D97-AF65-F5344CB8AC3E}">
        <p14:creationId xmlns:p14="http://schemas.microsoft.com/office/powerpoint/2010/main" val="109053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Writing a Schema Definition for an XML File</a:t>
            </a:r>
            <a:br>
              <a:rPr lang="en-US" dirty="0"/>
            </a:br>
            <a:r>
              <a:rPr lang="en-US" dirty="0"/>
              <a:t>XML-Schema Definition</a:t>
            </a:r>
          </a:p>
        </p:txBody>
      </p:sp>
      <p:sp>
        <p:nvSpPr>
          <p:cNvPr id="6" name="Content Placeholder 5"/>
          <p:cNvSpPr>
            <a:spLocks noGrp="1"/>
          </p:cNvSpPr>
          <p:nvPr>
            <p:ph idx="1"/>
          </p:nvPr>
        </p:nvSpPr>
        <p:spPr/>
        <p:txBody>
          <a:bodyPr/>
          <a:lstStyle/>
          <a:p>
            <a:r>
              <a:rPr lang="en-US" dirty="0"/>
              <a:t>Simple Element:</a:t>
            </a:r>
          </a:p>
          <a:p>
            <a:pPr lvl="1"/>
            <a:r>
              <a:rPr lang="en-US" dirty="0"/>
              <a:t>&lt;</a:t>
            </a:r>
            <a:r>
              <a:rPr lang="en-US" dirty="0" err="1"/>
              <a:t>xs:element</a:t>
            </a:r>
            <a:r>
              <a:rPr lang="en-US" dirty="0"/>
              <a:t> name="title" type="</a:t>
            </a:r>
            <a:r>
              <a:rPr lang="en-US" dirty="0" err="1"/>
              <a:t>xs:string</a:t>
            </a:r>
            <a:r>
              <a:rPr lang="en-US" dirty="0"/>
              <a:t>"/&gt;</a:t>
            </a:r>
          </a:p>
          <a:p>
            <a:r>
              <a:rPr lang="en-US" dirty="0"/>
              <a:t>where “title” is the name of the element and “</a:t>
            </a:r>
            <a:r>
              <a:rPr lang="en-US" dirty="0" err="1"/>
              <a:t>xs:string</a:t>
            </a:r>
            <a:r>
              <a:rPr lang="en-US" dirty="0"/>
              <a:t>” is the data type of the element</a:t>
            </a:r>
          </a:p>
          <a:p>
            <a:r>
              <a:rPr lang="en-US" dirty="0"/>
              <a:t>Specifying default or fixed values:</a:t>
            </a:r>
          </a:p>
          <a:p>
            <a:pPr lvl="1"/>
            <a:r>
              <a:rPr lang="en-US" dirty="0"/>
              <a:t>&lt;</a:t>
            </a:r>
            <a:r>
              <a:rPr lang="en-US" dirty="0" err="1"/>
              <a:t>xs:element</a:t>
            </a:r>
            <a:r>
              <a:rPr lang="en-US" dirty="0"/>
              <a:t> name="title" type="</a:t>
            </a:r>
            <a:r>
              <a:rPr lang="en-US" dirty="0" err="1"/>
              <a:t>xs:string</a:t>
            </a:r>
            <a:r>
              <a:rPr lang="en-US" dirty="0"/>
              <a:t>" default="No Title"/&gt; </a:t>
            </a:r>
          </a:p>
          <a:p>
            <a:pPr lvl="1"/>
            <a:r>
              <a:rPr lang="en-US" dirty="0"/>
              <a:t>&lt;</a:t>
            </a:r>
            <a:r>
              <a:rPr lang="en-US" dirty="0" err="1"/>
              <a:t>xs:element</a:t>
            </a:r>
            <a:r>
              <a:rPr lang="en-US" dirty="0"/>
              <a:t> name="category" type="</a:t>
            </a:r>
            <a:r>
              <a:rPr lang="en-US" dirty="0" err="1"/>
              <a:t>xs:string</a:t>
            </a:r>
            <a:r>
              <a:rPr lang="en-US" dirty="0"/>
              <a:t>" fixed="Common"/&gt;</a:t>
            </a:r>
          </a:p>
          <a:p>
            <a:pPr lvl="1"/>
            <a:endParaRPr lang="en-US" dirty="0"/>
          </a:p>
          <a:p>
            <a:pPr marL="0" indent="0">
              <a:buNone/>
            </a:pPr>
            <a:endParaRPr lang="en-US" dirty="0"/>
          </a:p>
        </p:txBody>
      </p:sp>
    </p:spTree>
    <p:extLst>
      <p:ext uri="{BB962C8B-B14F-4D97-AF65-F5344CB8AC3E}">
        <p14:creationId xmlns:p14="http://schemas.microsoft.com/office/powerpoint/2010/main" val="483613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Data types used in schemas</a:t>
            </a:r>
            <a:br>
              <a:rPr lang="en-US" sz="1200" dirty="0"/>
            </a:br>
            <a:r>
              <a:rPr lang="en-US" dirty="0"/>
              <a:t>XML Schema Data Types</a:t>
            </a:r>
          </a:p>
        </p:txBody>
      </p:sp>
      <p:sp>
        <p:nvSpPr>
          <p:cNvPr id="6" name="Content Placeholder 5"/>
          <p:cNvSpPr>
            <a:spLocks noGrp="1"/>
          </p:cNvSpPr>
          <p:nvPr>
            <p:ph idx="1"/>
          </p:nvPr>
        </p:nvSpPr>
        <p:spPr/>
        <p:txBody>
          <a:bodyPr/>
          <a:lstStyle/>
          <a:p>
            <a:r>
              <a:rPr lang="en-US" dirty="0"/>
              <a:t>XML Schema Data Types belongs to following categories:</a:t>
            </a:r>
          </a:p>
          <a:p>
            <a:pPr lvl="1"/>
            <a:r>
              <a:rPr lang="en-US" dirty="0"/>
              <a:t>XSD String: String data types are used for values that contains character strings. </a:t>
            </a:r>
          </a:p>
          <a:p>
            <a:pPr lvl="1"/>
            <a:r>
              <a:rPr lang="en-US" dirty="0"/>
              <a:t>XSD Date: Date and time data types are used for values that contain date and time. </a:t>
            </a:r>
          </a:p>
          <a:p>
            <a:pPr lvl="1"/>
            <a:r>
              <a:rPr lang="en-US" dirty="0"/>
              <a:t>XSD Numeric: Numeric data types are used for numeric values </a:t>
            </a:r>
          </a:p>
          <a:p>
            <a:pPr lvl="1"/>
            <a:r>
              <a:rPr lang="en-US" dirty="0"/>
              <a:t>XSD </a:t>
            </a:r>
            <a:r>
              <a:rPr lang="en-US" dirty="0" err="1"/>
              <a:t>Misc</a:t>
            </a:r>
            <a:r>
              <a:rPr lang="en-US" dirty="0"/>
              <a:t>: Other miscellaneous data types like </a:t>
            </a:r>
            <a:r>
              <a:rPr lang="en-US" dirty="0" err="1"/>
              <a:t>boolean</a:t>
            </a:r>
            <a:r>
              <a:rPr lang="en-US" dirty="0"/>
              <a:t>, base64Binary, </a:t>
            </a:r>
            <a:r>
              <a:rPr lang="en-US" dirty="0" err="1"/>
              <a:t>hexBinary</a:t>
            </a:r>
            <a:r>
              <a:rPr lang="en-US" dirty="0"/>
              <a:t>, float, double, etc. </a:t>
            </a:r>
          </a:p>
          <a:p>
            <a:pPr lvl="1"/>
            <a:endParaRPr lang="en-US" dirty="0"/>
          </a:p>
          <a:p>
            <a:endParaRPr lang="en-US" dirty="0"/>
          </a:p>
        </p:txBody>
      </p:sp>
    </p:spTree>
    <p:extLst>
      <p:ext uri="{BB962C8B-B14F-4D97-AF65-F5344CB8AC3E}">
        <p14:creationId xmlns:p14="http://schemas.microsoft.com/office/powerpoint/2010/main" val="75477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Data types used in schemas</a:t>
            </a:r>
            <a:br>
              <a:rPr lang="en-US" dirty="0"/>
            </a:br>
            <a:r>
              <a:rPr lang="en-US" dirty="0"/>
              <a:t>String Data Types</a:t>
            </a:r>
          </a:p>
        </p:txBody>
      </p:sp>
      <p:sp>
        <p:nvSpPr>
          <p:cNvPr id="6" name="Content Placeholder 5"/>
          <p:cNvSpPr>
            <a:spLocks noGrp="1"/>
          </p:cNvSpPr>
          <p:nvPr>
            <p:ph idx="1"/>
          </p:nvPr>
        </p:nvSpPr>
        <p:spPr/>
        <p:txBody>
          <a:bodyPr/>
          <a:lstStyle/>
          <a:p>
            <a:r>
              <a:rPr lang="en-US" dirty="0"/>
              <a:t>String Data Type: </a:t>
            </a:r>
          </a:p>
          <a:p>
            <a:pPr lvl="1"/>
            <a:r>
              <a:rPr lang="en-US" dirty="0"/>
              <a:t>&lt;</a:t>
            </a:r>
            <a:r>
              <a:rPr lang="en-US" dirty="0" err="1"/>
              <a:t>xs:element</a:t>
            </a:r>
            <a:r>
              <a:rPr lang="en-US" dirty="0"/>
              <a:t> name=" Author" type="</a:t>
            </a:r>
            <a:r>
              <a:rPr lang="en-US" dirty="0" err="1"/>
              <a:t>xs:string</a:t>
            </a:r>
            <a:r>
              <a:rPr lang="en-US" dirty="0"/>
              <a:t>"/&gt; </a:t>
            </a:r>
          </a:p>
          <a:p>
            <a:pPr lvl="1"/>
            <a:r>
              <a:rPr lang="en-US" dirty="0"/>
              <a:t>	&lt;Author&gt;John Smith&lt;/Author&gt;</a:t>
            </a:r>
          </a:p>
          <a:p>
            <a:r>
              <a:rPr lang="en-US" dirty="0" err="1"/>
              <a:t>NormalizedString</a:t>
            </a:r>
            <a:r>
              <a:rPr lang="en-US" dirty="0"/>
              <a:t> Data Type: </a:t>
            </a:r>
          </a:p>
          <a:p>
            <a:pPr lvl="1"/>
            <a:r>
              <a:rPr lang="en-US" dirty="0"/>
              <a:t>&lt;</a:t>
            </a:r>
            <a:r>
              <a:rPr lang="en-US" dirty="0" err="1"/>
              <a:t>xs:element</a:t>
            </a:r>
            <a:r>
              <a:rPr lang="en-US" dirty="0"/>
              <a:t> name="Author“ type="</a:t>
            </a:r>
            <a:r>
              <a:rPr lang="en-US" dirty="0" err="1"/>
              <a:t>xs:normalizedString</a:t>
            </a:r>
            <a:r>
              <a:rPr lang="en-US" dirty="0"/>
              <a:t>"/&gt;</a:t>
            </a:r>
          </a:p>
          <a:p>
            <a:pPr lvl="1"/>
            <a:r>
              <a:rPr lang="en-US" dirty="0"/>
              <a:t>	&lt;Author&gt;John Smith&lt;/Author&gt;</a:t>
            </a:r>
          </a:p>
          <a:p>
            <a:r>
              <a:rPr lang="en-US" dirty="0"/>
              <a:t>Token Data Type: </a:t>
            </a:r>
          </a:p>
          <a:p>
            <a:pPr lvl="1"/>
            <a:r>
              <a:rPr lang="en-US" dirty="0"/>
              <a:t>&lt;</a:t>
            </a:r>
            <a:r>
              <a:rPr lang="en-US" dirty="0" err="1"/>
              <a:t>xs:element</a:t>
            </a:r>
            <a:r>
              <a:rPr lang="en-US" dirty="0"/>
              <a:t> name="Author" type="</a:t>
            </a:r>
            <a:r>
              <a:rPr lang="en-US" dirty="0" err="1"/>
              <a:t>xs:token</a:t>
            </a:r>
            <a:r>
              <a:rPr lang="en-US" dirty="0"/>
              <a:t>"/&gt; </a:t>
            </a:r>
          </a:p>
          <a:p>
            <a:pPr lvl="1"/>
            <a:r>
              <a:rPr lang="en-US" dirty="0"/>
              <a:t>	&lt;Author&gt;John Smith&lt;/Author&gt; 	</a:t>
            </a:r>
          </a:p>
          <a:p>
            <a:endParaRPr lang="en-US" dirty="0"/>
          </a:p>
        </p:txBody>
      </p:sp>
    </p:spTree>
    <p:extLst>
      <p:ext uri="{BB962C8B-B14F-4D97-AF65-F5344CB8AC3E}">
        <p14:creationId xmlns:p14="http://schemas.microsoft.com/office/powerpoint/2010/main" val="1809849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3.3: Data types used in schemas</a:t>
            </a:r>
            <a:br>
              <a:rPr lang="en-US" sz="1200" dirty="0"/>
            </a:br>
            <a:r>
              <a:rPr lang="en-US" dirty="0"/>
              <a:t>Date and Time Data Types </a:t>
            </a:r>
          </a:p>
        </p:txBody>
      </p:sp>
      <p:sp>
        <p:nvSpPr>
          <p:cNvPr id="3" name="Content Placeholder 2"/>
          <p:cNvSpPr>
            <a:spLocks noGrp="1"/>
          </p:cNvSpPr>
          <p:nvPr>
            <p:ph idx="1"/>
          </p:nvPr>
        </p:nvSpPr>
        <p:spPr/>
        <p:txBody>
          <a:bodyPr/>
          <a:lstStyle/>
          <a:p>
            <a:r>
              <a:rPr lang="en-US" dirty="0"/>
              <a:t>Date Data Type: </a:t>
            </a:r>
          </a:p>
          <a:p>
            <a:pPr marL="174625" lvl="1" indent="0">
              <a:buNone/>
            </a:pPr>
            <a:r>
              <a:rPr lang="en-US" dirty="0"/>
              <a:t>&lt;</a:t>
            </a:r>
            <a:r>
              <a:rPr lang="en-US" dirty="0" err="1"/>
              <a:t>xs:element</a:t>
            </a:r>
            <a:r>
              <a:rPr lang="en-US" dirty="0"/>
              <a:t> name=“</a:t>
            </a:r>
            <a:r>
              <a:rPr lang="en-US" dirty="0" err="1"/>
              <a:t>publishdate</a:t>
            </a:r>
            <a:r>
              <a:rPr lang="en-US" dirty="0"/>
              <a:t>" type="</a:t>
            </a:r>
            <a:r>
              <a:rPr lang="en-US" dirty="0" err="1"/>
              <a:t>xs:date</a:t>
            </a:r>
            <a:r>
              <a:rPr lang="en-US" dirty="0"/>
              <a:t>"/&gt; </a:t>
            </a:r>
          </a:p>
          <a:p>
            <a:pPr marL="174625" lvl="1" indent="0">
              <a:buNone/>
            </a:pPr>
            <a:r>
              <a:rPr lang="en-US" dirty="0"/>
              <a:t>	&lt; </a:t>
            </a:r>
            <a:r>
              <a:rPr lang="en-US" dirty="0" err="1"/>
              <a:t>publishdate</a:t>
            </a:r>
            <a:r>
              <a:rPr lang="en-US" dirty="0"/>
              <a:t>&gt;2002-09-24&lt;/ </a:t>
            </a:r>
            <a:r>
              <a:rPr lang="en-US" dirty="0" err="1"/>
              <a:t>publishdate</a:t>
            </a:r>
            <a:r>
              <a:rPr lang="en-US" dirty="0"/>
              <a:t>&gt; </a:t>
            </a:r>
          </a:p>
          <a:p>
            <a:r>
              <a:rPr lang="en-US" dirty="0"/>
              <a:t>Time Data Type: </a:t>
            </a:r>
          </a:p>
          <a:p>
            <a:pPr marL="174625" lvl="1" indent="0">
              <a:buNone/>
            </a:pPr>
            <a:r>
              <a:rPr lang="en-US" dirty="0"/>
              <a:t>&lt;</a:t>
            </a:r>
            <a:r>
              <a:rPr lang="en-US" dirty="0" err="1"/>
              <a:t>xs:element</a:t>
            </a:r>
            <a:r>
              <a:rPr lang="en-US" dirty="0"/>
              <a:t> name=“</a:t>
            </a:r>
            <a:r>
              <a:rPr lang="en-US" dirty="0" err="1"/>
              <a:t>publishtime</a:t>
            </a:r>
            <a:r>
              <a:rPr lang="en-US" dirty="0"/>
              <a:t>" type="</a:t>
            </a:r>
            <a:r>
              <a:rPr lang="en-US" dirty="0" err="1"/>
              <a:t>xs:time</a:t>
            </a:r>
            <a:r>
              <a:rPr lang="en-US" dirty="0"/>
              <a:t>"/&gt; </a:t>
            </a:r>
          </a:p>
          <a:p>
            <a:pPr marL="174625" lvl="1" indent="0">
              <a:buNone/>
            </a:pPr>
            <a:r>
              <a:rPr lang="en-US" dirty="0"/>
              <a:t>	&lt; </a:t>
            </a:r>
            <a:r>
              <a:rPr lang="en-US" dirty="0" err="1"/>
              <a:t>publishtime</a:t>
            </a:r>
            <a:r>
              <a:rPr lang="en-US" dirty="0"/>
              <a:t>&gt;09:00:00&lt;/ </a:t>
            </a:r>
            <a:r>
              <a:rPr lang="en-US" dirty="0" err="1"/>
              <a:t>publishtime</a:t>
            </a:r>
            <a:r>
              <a:rPr lang="en-US" dirty="0"/>
              <a:t>&gt; </a:t>
            </a:r>
          </a:p>
          <a:p>
            <a:r>
              <a:rPr lang="en-US" dirty="0" err="1"/>
              <a:t>DateTime</a:t>
            </a:r>
            <a:r>
              <a:rPr lang="en-US" dirty="0"/>
              <a:t> Data Type: </a:t>
            </a:r>
          </a:p>
          <a:p>
            <a:pPr marL="174625" lvl="1" indent="0">
              <a:buNone/>
            </a:pPr>
            <a:r>
              <a:rPr lang="en-US" dirty="0"/>
              <a:t>&lt;</a:t>
            </a:r>
            <a:r>
              <a:rPr lang="en-US" dirty="0" err="1"/>
              <a:t>xs:element</a:t>
            </a:r>
            <a:r>
              <a:rPr lang="en-US" dirty="0"/>
              <a:t> name=" </a:t>
            </a:r>
            <a:r>
              <a:rPr lang="en-US" dirty="0" err="1"/>
              <a:t>publishdatetime</a:t>
            </a:r>
            <a:r>
              <a:rPr lang="en-US" dirty="0"/>
              <a:t>" type="</a:t>
            </a:r>
            <a:r>
              <a:rPr lang="en-US" dirty="0" err="1"/>
              <a:t>xs:dateTime</a:t>
            </a:r>
            <a:r>
              <a:rPr lang="en-US" dirty="0"/>
              <a:t>"/&gt; </a:t>
            </a:r>
          </a:p>
          <a:p>
            <a:pPr marL="174625" lvl="1" indent="0">
              <a:buNone/>
            </a:pPr>
            <a:r>
              <a:rPr lang="en-US" dirty="0"/>
              <a:t>	&lt; </a:t>
            </a:r>
            <a:r>
              <a:rPr lang="en-US" dirty="0" err="1"/>
              <a:t>publishdatetime</a:t>
            </a:r>
            <a:r>
              <a:rPr lang="en-US" dirty="0"/>
              <a:t>&gt;2002-05-30T09:00:00&lt;/ </a:t>
            </a:r>
            <a:r>
              <a:rPr lang="en-US" dirty="0" err="1"/>
              <a:t>publishdatetime</a:t>
            </a:r>
            <a:r>
              <a:rPr lang="en-US" dirty="0"/>
              <a:t>&gt; </a:t>
            </a:r>
          </a:p>
          <a:p>
            <a:pPr marL="355600" lvl="2" indent="0">
              <a:buNone/>
            </a:pPr>
            <a:endParaRPr lang="en-US" dirty="0"/>
          </a:p>
          <a:p>
            <a:pPr marL="189411" lvl="1" indent="0">
              <a:buNone/>
            </a:pPr>
            <a:endParaRPr lang="en-US" dirty="0"/>
          </a:p>
        </p:txBody>
      </p:sp>
      <p:sp>
        <p:nvSpPr>
          <p:cNvPr id="335876" name="Title 1"/>
          <p:cNvSpPr>
            <a:spLocks/>
          </p:cNvSpPr>
          <p:nvPr/>
        </p:nvSpPr>
        <p:spPr bwMode="auto">
          <a:xfrm>
            <a:off x="437696" y="180295"/>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400" b="1" dirty="0">
              <a:solidFill>
                <a:srgbClr val="000000"/>
              </a:solidFill>
              <a:latin typeface="Candara"/>
              <a:ea typeface="ヒラギノ角ゴ Pro W3"/>
              <a:cs typeface="Arial" pitchFamily="34" charset="0"/>
            </a:endParaRPr>
          </a:p>
        </p:txBody>
      </p:sp>
    </p:spTree>
    <p:extLst>
      <p:ext uri="{BB962C8B-B14F-4D97-AF65-F5344CB8AC3E}">
        <p14:creationId xmlns:p14="http://schemas.microsoft.com/office/powerpoint/2010/main" val="427052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Data types used in schemas</a:t>
            </a:r>
            <a:br>
              <a:rPr lang="en-US" sz="1200" dirty="0"/>
            </a:br>
            <a:r>
              <a:rPr lang="en-US" dirty="0"/>
              <a:t>Numeric Data Types </a:t>
            </a:r>
          </a:p>
        </p:txBody>
      </p:sp>
      <p:sp>
        <p:nvSpPr>
          <p:cNvPr id="6" name="Content Placeholder 5"/>
          <p:cNvSpPr>
            <a:spLocks noGrp="1"/>
          </p:cNvSpPr>
          <p:nvPr>
            <p:ph idx="1"/>
          </p:nvPr>
        </p:nvSpPr>
        <p:spPr/>
        <p:txBody>
          <a:bodyPr/>
          <a:lstStyle/>
          <a:p>
            <a:r>
              <a:rPr lang="en-US" dirty="0"/>
              <a:t>Decimal Data Type: </a:t>
            </a:r>
          </a:p>
          <a:p>
            <a:pPr marL="174625" lvl="1" indent="0">
              <a:buNone/>
            </a:pPr>
            <a:r>
              <a:rPr lang="en-US" dirty="0"/>
              <a:t>&lt;</a:t>
            </a:r>
            <a:r>
              <a:rPr lang="en-US" dirty="0" err="1"/>
              <a:t>xs:element</a:t>
            </a:r>
            <a:r>
              <a:rPr lang="en-US" dirty="0"/>
              <a:t> name="price" type="</a:t>
            </a:r>
            <a:r>
              <a:rPr lang="en-US" dirty="0" err="1"/>
              <a:t>xs:decimal</a:t>
            </a:r>
            <a:r>
              <a:rPr lang="en-US" dirty="0"/>
              <a:t>"/&gt; </a:t>
            </a:r>
          </a:p>
          <a:p>
            <a:pPr marL="174625" lvl="1" indent="0">
              <a:buNone/>
            </a:pPr>
            <a:r>
              <a:rPr lang="en-US" dirty="0"/>
              <a:t>	&lt;price&gt;999.50&lt;/price&gt; or</a:t>
            </a:r>
          </a:p>
          <a:p>
            <a:pPr marL="174625" lvl="1" indent="0">
              <a:buNone/>
            </a:pPr>
            <a:r>
              <a:rPr lang="en-US" dirty="0"/>
              <a:t>	&lt;price&gt;+999.5450&lt;/price&gt; or</a:t>
            </a:r>
          </a:p>
          <a:p>
            <a:pPr marL="174625" lvl="1" indent="0">
              <a:buNone/>
            </a:pPr>
            <a:r>
              <a:rPr lang="en-US" dirty="0"/>
              <a:t>	&lt;price&gt;-999.5230&lt;/price&gt;</a:t>
            </a:r>
          </a:p>
          <a:p>
            <a:r>
              <a:rPr lang="en-US" dirty="0"/>
              <a:t>Integer Data Type: 	</a:t>
            </a:r>
          </a:p>
          <a:p>
            <a:pPr marL="174625" lvl="1" indent="0">
              <a:buNone/>
            </a:pPr>
            <a:r>
              <a:rPr lang="en-US" dirty="0"/>
              <a:t>&lt;</a:t>
            </a:r>
            <a:r>
              <a:rPr lang="en-US" dirty="0" err="1"/>
              <a:t>xs:element</a:t>
            </a:r>
            <a:r>
              <a:rPr lang="en-US" dirty="0"/>
              <a:t> name="price" type="</a:t>
            </a:r>
            <a:r>
              <a:rPr lang="en-US" dirty="0" err="1"/>
              <a:t>xs:integer</a:t>
            </a:r>
            <a:r>
              <a:rPr lang="en-US" dirty="0"/>
              <a:t>"/&gt; </a:t>
            </a:r>
          </a:p>
          <a:p>
            <a:pPr marL="174625" lvl="1" indent="0">
              <a:buNone/>
            </a:pPr>
            <a:r>
              <a:rPr lang="en-US" dirty="0"/>
              <a:t>	&lt;price&gt;999&lt;/price&gt; Or </a:t>
            </a:r>
          </a:p>
          <a:p>
            <a:pPr marL="174625" lvl="1" indent="0">
              <a:buNone/>
            </a:pPr>
            <a:r>
              <a:rPr lang="en-US" dirty="0"/>
              <a:t>	&lt;price&gt;+999&lt;/price&gt; Or </a:t>
            </a:r>
          </a:p>
          <a:p>
            <a:pPr marL="174625" lvl="1" indent="0">
              <a:buNone/>
            </a:pPr>
            <a:r>
              <a:rPr lang="en-US" dirty="0"/>
              <a:t>	&lt;price&gt;-999&lt;/price&gt;</a:t>
            </a:r>
          </a:p>
          <a:p>
            <a:pPr marL="189411" lvl="1" indent="0">
              <a:buNone/>
            </a:pPr>
            <a:endParaRPr lang="en-US" dirty="0"/>
          </a:p>
        </p:txBody>
      </p:sp>
    </p:spTree>
    <p:extLst>
      <p:ext uri="{BB962C8B-B14F-4D97-AF65-F5344CB8AC3E}">
        <p14:creationId xmlns:p14="http://schemas.microsoft.com/office/powerpoint/2010/main" val="203645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In this lesson, you will learn about:</a:t>
            </a:r>
          </a:p>
          <a:p>
            <a:pPr lvl="1"/>
            <a:r>
              <a:rPr lang="en-US" dirty="0"/>
              <a:t>Advantages of Schema over DTD</a:t>
            </a:r>
          </a:p>
          <a:p>
            <a:pPr lvl="1"/>
            <a:r>
              <a:rPr lang="en-US" dirty="0"/>
              <a:t>Method to write a schema definition for an XML file</a:t>
            </a:r>
          </a:p>
          <a:p>
            <a:pPr lvl="1"/>
            <a:r>
              <a:rPr lang="en-US" dirty="0"/>
              <a:t>Data types used in schemas</a:t>
            </a:r>
          </a:p>
          <a:p>
            <a:pPr lvl="1"/>
            <a:r>
              <a:rPr lang="en-US" dirty="0"/>
              <a:t>Simple and Complex type of elements</a:t>
            </a:r>
          </a:p>
          <a:p>
            <a:pPr lvl="1"/>
            <a:r>
              <a:rPr lang="en-US" dirty="0"/>
              <a:t>Restrictions on XSD elements</a:t>
            </a:r>
          </a:p>
          <a:p>
            <a:pPr lvl="1"/>
            <a:r>
              <a:rPr lang="en-US" dirty="0"/>
              <a:t>Indicator – Order, Occurrence, and Group</a:t>
            </a:r>
          </a:p>
          <a:p>
            <a:pPr marL="174625" lvl="1" indent="0">
              <a:buNone/>
            </a:pPr>
            <a:endParaRPr lang="en-US" dirty="0"/>
          </a:p>
        </p:txBody>
      </p:sp>
      <p:sp>
        <p:nvSpPr>
          <p:cNvPr id="182281" name="Title 1"/>
          <p:cNvSpPr>
            <a:spLocks/>
          </p:cNvSpPr>
          <p:nvPr/>
        </p:nvSpPr>
        <p:spPr bwMode="auto">
          <a:xfrm>
            <a:off x="319088" y="122238"/>
            <a:ext cx="830103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400" b="1" dirty="0">
              <a:solidFill>
                <a:srgbClr val="000000"/>
              </a:solidFill>
              <a:latin typeface="Candara"/>
              <a:ea typeface="ヒラギノ角ゴ Pro W3"/>
              <a:cs typeface="ヒラギノ角ゴ Pro W3"/>
            </a:endParaRPr>
          </a:p>
        </p:txBody>
      </p:sp>
    </p:spTree>
    <p:extLst>
      <p:ext uri="{BB962C8B-B14F-4D97-AF65-F5344CB8AC3E}">
        <p14:creationId xmlns:p14="http://schemas.microsoft.com/office/powerpoint/2010/main" val="207006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Data types used in schemas</a:t>
            </a:r>
            <a:br>
              <a:rPr lang="en-US" sz="1200" dirty="0"/>
            </a:br>
            <a:r>
              <a:rPr lang="en-US" dirty="0"/>
              <a:t>Miscellaneous Data Types </a:t>
            </a:r>
          </a:p>
        </p:txBody>
      </p:sp>
      <p:sp>
        <p:nvSpPr>
          <p:cNvPr id="6" name="Content Placeholder 5"/>
          <p:cNvSpPr>
            <a:spLocks noGrp="1"/>
          </p:cNvSpPr>
          <p:nvPr>
            <p:ph idx="1"/>
          </p:nvPr>
        </p:nvSpPr>
        <p:spPr/>
        <p:txBody>
          <a:bodyPr/>
          <a:lstStyle/>
          <a:p>
            <a:r>
              <a:rPr lang="en-US" dirty="0"/>
              <a:t>Boolean Data Type: </a:t>
            </a:r>
          </a:p>
          <a:p>
            <a:pPr marL="174625" lvl="1" indent="0">
              <a:buNone/>
            </a:pPr>
            <a:r>
              <a:rPr lang="en-US" dirty="0"/>
              <a:t>&lt;</a:t>
            </a:r>
            <a:r>
              <a:rPr lang="en-US" dirty="0" err="1"/>
              <a:t>xs:element</a:t>
            </a:r>
            <a:r>
              <a:rPr lang="en-US" dirty="0"/>
              <a:t> name="disabled” type="</a:t>
            </a:r>
            <a:r>
              <a:rPr lang="en-US" dirty="0" err="1"/>
              <a:t>xs:boolean</a:t>
            </a:r>
            <a:r>
              <a:rPr lang="en-US" dirty="0"/>
              <a:t>"/&gt; </a:t>
            </a:r>
          </a:p>
          <a:p>
            <a:pPr marL="174625" lvl="1" indent="0">
              <a:buNone/>
            </a:pPr>
            <a:r>
              <a:rPr lang="en-US" dirty="0"/>
              <a:t>	&lt;disabled&gt;true&lt;/disabled&gt; </a:t>
            </a:r>
          </a:p>
          <a:p>
            <a:r>
              <a:rPr lang="en-US" dirty="0"/>
              <a:t>Binary Data Types: </a:t>
            </a:r>
          </a:p>
          <a:p>
            <a:pPr marL="174625" lvl="1" indent="0">
              <a:buNone/>
            </a:pPr>
            <a:r>
              <a:rPr lang="en-US" dirty="0"/>
              <a:t>&lt;</a:t>
            </a:r>
            <a:r>
              <a:rPr lang="en-US" dirty="0" err="1"/>
              <a:t>xs:element</a:t>
            </a:r>
            <a:r>
              <a:rPr lang="en-US" dirty="0"/>
              <a:t> name="</a:t>
            </a:r>
            <a:r>
              <a:rPr lang="en-US" dirty="0" err="1"/>
              <a:t>blobsrc</a:t>
            </a:r>
            <a:r>
              <a:rPr lang="en-US" dirty="0"/>
              <a:t>" type="</a:t>
            </a:r>
            <a:r>
              <a:rPr lang="en-US" dirty="0" err="1"/>
              <a:t>xs:hexBinary</a:t>
            </a:r>
            <a:r>
              <a:rPr lang="en-US" dirty="0"/>
              <a:t>"/&gt; </a:t>
            </a:r>
          </a:p>
          <a:p>
            <a:r>
              <a:rPr lang="en-US" dirty="0" err="1"/>
              <a:t>AnyURI</a:t>
            </a:r>
            <a:r>
              <a:rPr lang="en-US" dirty="0"/>
              <a:t> Data Type: </a:t>
            </a:r>
          </a:p>
          <a:p>
            <a:pPr marL="174625" lvl="1" indent="0">
              <a:buNone/>
            </a:pPr>
            <a:r>
              <a:rPr lang="en-US" dirty="0"/>
              <a:t>&lt;</a:t>
            </a:r>
            <a:r>
              <a:rPr lang="en-US" dirty="0" err="1"/>
              <a:t>xs:element</a:t>
            </a:r>
            <a:r>
              <a:rPr lang="en-US" dirty="0"/>
              <a:t>  name=“</a:t>
            </a:r>
            <a:r>
              <a:rPr lang="en-US" dirty="0" err="1"/>
              <a:t>PicSrc</a:t>
            </a:r>
            <a:r>
              <a:rPr lang="en-US" dirty="0"/>
              <a:t>” type="</a:t>
            </a:r>
            <a:r>
              <a:rPr lang="en-US" dirty="0" err="1"/>
              <a:t>xs:anyURI</a:t>
            </a:r>
            <a:r>
              <a:rPr lang="en-US" dirty="0"/>
              <a:t>"/&gt; </a:t>
            </a:r>
          </a:p>
          <a:p>
            <a:pPr marL="174625" lvl="1" indent="0">
              <a:buNone/>
            </a:pPr>
            <a:r>
              <a:rPr lang="en-US" dirty="0"/>
              <a:t>	&lt;</a:t>
            </a:r>
            <a:r>
              <a:rPr lang="en-US" dirty="0" err="1"/>
              <a:t>PicSrc</a:t>
            </a:r>
            <a:r>
              <a:rPr lang="en-US" dirty="0"/>
              <a:t>&gt;"http://www.w3schools.com/images/smiley.gif" &lt;/ </a:t>
            </a:r>
            <a:r>
              <a:rPr lang="en-US" dirty="0" err="1"/>
              <a:t>PicSrc</a:t>
            </a:r>
            <a:r>
              <a:rPr lang="en-US" dirty="0"/>
              <a:t> &gt; </a:t>
            </a:r>
          </a:p>
          <a:p>
            <a:endParaRPr lang="en-US" dirty="0"/>
          </a:p>
          <a:p>
            <a:endParaRPr lang="en-US" dirty="0"/>
          </a:p>
          <a:p>
            <a:endParaRPr lang="en-US" dirty="0"/>
          </a:p>
        </p:txBody>
      </p:sp>
    </p:spTree>
    <p:extLst>
      <p:ext uri="{BB962C8B-B14F-4D97-AF65-F5344CB8AC3E}">
        <p14:creationId xmlns:p14="http://schemas.microsoft.com/office/powerpoint/2010/main" val="3505921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Data types used in schemas</a:t>
            </a:r>
            <a:br>
              <a:rPr lang="en-US" dirty="0"/>
            </a:br>
            <a:r>
              <a:rPr lang="en-US" dirty="0"/>
              <a:t>Attribute in XSD</a:t>
            </a:r>
          </a:p>
        </p:txBody>
      </p:sp>
      <p:sp>
        <p:nvSpPr>
          <p:cNvPr id="6" name="Content Placeholder 5"/>
          <p:cNvSpPr>
            <a:spLocks noGrp="1"/>
          </p:cNvSpPr>
          <p:nvPr>
            <p:ph idx="1"/>
          </p:nvPr>
        </p:nvSpPr>
        <p:spPr/>
        <p:txBody>
          <a:bodyPr/>
          <a:lstStyle/>
          <a:p>
            <a:r>
              <a:rPr lang="en-US" dirty="0"/>
              <a:t>Defining an Attribute: </a:t>
            </a:r>
          </a:p>
          <a:p>
            <a:pPr marL="174625" lvl="1" indent="0">
              <a:buNone/>
            </a:pPr>
            <a:r>
              <a:rPr lang="en-US" dirty="0"/>
              <a:t>&lt;</a:t>
            </a:r>
            <a:r>
              <a:rPr lang="en-US" dirty="0" err="1"/>
              <a:t>xs:attribute</a:t>
            </a:r>
            <a:r>
              <a:rPr lang="en-US" dirty="0"/>
              <a:t> name=“</a:t>
            </a:r>
            <a:r>
              <a:rPr lang="en-US" dirty="0" err="1"/>
              <a:t>AuthorID</a:t>
            </a:r>
            <a:r>
              <a:rPr lang="en-US" dirty="0"/>
              <a:t>” type=“</a:t>
            </a:r>
            <a:r>
              <a:rPr lang="en-US" dirty="0" err="1"/>
              <a:t>xs:string</a:t>
            </a:r>
            <a:r>
              <a:rPr lang="en-US" dirty="0"/>
              <a:t>"/&gt; </a:t>
            </a:r>
          </a:p>
          <a:p>
            <a:pPr marL="174625" lvl="1" indent="0">
              <a:buNone/>
            </a:pPr>
            <a:r>
              <a:rPr lang="en-US" dirty="0"/>
              <a:t>where “</a:t>
            </a:r>
            <a:r>
              <a:rPr lang="en-US" dirty="0" err="1"/>
              <a:t>AuthorID</a:t>
            </a:r>
            <a:r>
              <a:rPr lang="en-US" dirty="0"/>
              <a:t>” is the name of the attribute and “</a:t>
            </a:r>
            <a:r>
              <a:rPr lang="en-US" dirty="0" err="1"/>
              <a:t>xs:string</a:t>
            </a:r>
            <a:r>
              <a:rPr lang="en-US" dirty="0"/>
              <a:t>” specifies the data type of the attribute. </a:t>
            </a:r>
          </a:p>
          <a:p>
            <a:r>
              <a:rPr lang="en-US" dirty="0"/>
              <a:t>Creating Optional and Required Attributes:</a:t>
            </a:r>
          </a:p>
          <a:p>
            <a:pPr marL="174625" lvl="1" indent="0">
              <a:buNone/>
            </a:pPr>
            <a:r>
              <a:rPr lang="en-US" dirty="0"/>
              <a:t>&lt;</a:t>
            </a:r>
            <a:r>
              <a:rPr lang="en-US" dirty="0" err="1"/>
              <a:t>xs:attribute</a:t>
            </a:r>
            <a:r>
              <a:rPr lang="en-US" dirty="0"/>
              <a:t> name=“</a:t>
            </a:r>
            <a:r>
              <a:rPr lang="en-US" dirty="0" err="1"/>
              <a:t>btype</a:t>
            </a:r>
            <a:r>
              <a:rPr lang="en-US" dirty="0"/>
              <a:t>" type="</a:t>
            </a:r>
            <a:r>
              <a:rPr lang="en-US" dirty="0" err="1"/>
              <a:t>xs:string</a:t>
            </a:r>
            <a:r>
              <a:rPr lang="en-US" dirty="0"/>
              <a:t>" use="required"/&gt;</a:t>
            </a:r>
          </a:p>
          <a:p>
            <a:pPr marL="174625" lvl="1" indent="0">
              <a:buNone/>
            </a:pPr>
            <a:r>
              <a:rPr lang="en-US" dirty="0"/>
              <a:t>Attributes are optional by default</a:t>
            </a:r>
          </a:p>
          <a:p>
            <a:endParaRPr lang="en-US" dirty="0"/>
          </a:p>
        </p:txBody>
      </p:sp>
    </p:spTree>
    <p:extLst>
      <p:ext uri="{BB962C8B-B14F-4D97-AF65-F5344CB8AC3E}">
        <p14:creationId xmlns:p14="http://schemas.microsoft.com/office/powerpoint/2010/main" val="391599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3.4: Simple and Complex Type of Elements</a:t>
            </a:r>
            <a:br>
              <a:rPr lang="en-US" sz="1200" dirty="0"/>
            </a:br>
            <a:br>
              <a:rPr lang="en-US" sz="1200" dirty="0"/>
            </a:br>
            <a:r>
              <a:rPr lang="en-US" dirty="0"/>
              <a:t>Complex Type Element</a:t>
            </a:r>
          </a:p>
        </p:txBody>
      </p:sp>
      <p:sp>
        <p:nvSpPr>
          <p:cNvPr id="6" name="Content Placeholder 5"/>
          <p:cNvSpPr>
            <a:spLocks noGrp="1"/>
          </p:cNvSpPr>
          <p:nvPr>
            <p:ph idx="1"/>
          </p:nvPr>
        </p:nvSpPr>
        <p:spPr/>
        <p:txBody>
          <a:bodyPr/>
          <a:lstStyle/>
          <a:p>
            <a:r>
              <a:rPr lang="en-US" dirty="0"/>
              <a:t>Illustration:</a:t>
            </a:r>
          </a:p>
          <a:p>
            <a:endParaRPr lang="en-US" dirty="0"/>
          </a:p>
        </p:txBody>
      </p:sp>
      <p:sp>
        <p:nvSpPr>
          <p:cNvPr id="260107" name="AutoShape 11"/>
          <p:cNvSpPr>
            <a:spLocks noChangeArrowheads="1"/>
          </p:cNvSpPr>
          <p:nvPr/>
        </p:nvSpPr>
        <p:spPr bwMode="auto">
          <a:xfrm>
            <a:off x="708252" y="1842294"/>
            <a:ext cx="7848600" cy="38100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name=“book"&gt;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xs:complexType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xs:sequence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name=“title"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name=“author"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xs:sequence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xs:complexType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&gt;</a:t>
            </a: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gn="ctr">
              <a:lnSpc>
                <a:spcPct val="135000"/>
              </a:lnSpc>
            </a:pPr>
            <a:endParaRPr lang="en-US" dirty="0">
              <a:solidFill>
                <a:schemeClr val="tx1"/>
              </a:solidFill>
              <a:latin typeface="Arial" panose="020B0604020202020204" pitchFamily="34" charset="0"/>
              <a:cs typeface="Arial" panose="020B0604020202020204" pitchFamily="34" charset="0"/>
            </a:endParaRPr>
          </a:p>
          <a:p>
            <a:pPr lvl="1" algn="ctr">
              <a:lnSpc>
                <a:spcPct val="135000"/>
              </a:lnSpc>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7721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3.4: Simple and Complex Type of Elements</a:t>
            </a:r>
            <a:br>
              <a:rPr lang="en-US" sz="1200" dirty="0"/>
            </a:br>
            <a:br>
              <a:rPr lang="en-US" sz="1200" dirty="0"/>
            </a:br>
            <a:r>
              <a:rPr lang="en-US" dirty="0"/>
              <a:t>Simple Type Element</a:t>
            </a:r>
          </a:p>
        </p:txBody>
      </p:sp>
      <p:sp>
        <p:nvSpPr>
          <p:cNvPr id="6" name="Content Placeholder 5"/>
          <p:cNvSpPr>
            <a:spLocks noGrp="1"/>
          </p:cNvSpPr>
          <p:nvPr>
            <p:ph idx="1"/>
          </p:nvPr>
        </p:nvSpPr>
        <p:spPr/>
        <p:txBody>
          <a:bodyPr/>
          <a:lstStyle/>
          <a:p>
            <a:r>
              <a:rPr lang="en-US" dirty="0"/>
              <a:t>Illustration:</a:t>
            </a:r>
          </a:p>
          <a:p>
            <a:endParaRPr lang="en-US" dirty="0"/>
          </a:p>
        </p:txBody>
      </p:sp>
      <p:sp>
        <p:nvSpPr>
          <p:cNvPr id="260107" name="AutoShape 11"/>
          <p:cNvSpPr>
            <a:spLocks noChangeArrowheads="1"/>
          </p:cNvSpPr>
          <p:nvPr/>
        </p:nvSpPr>
        <p:spPr bwMode="auto">
          <a:xfrm>
            <a:off x="708252" y="1992572"/>
            <a:ext cx="7848600" cy="3659721"/>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name=“age"&gt;  </a:t>
            </a:r>
          </a:p>
          <a:p>
            <a:pPr lvl="2">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xs:simpleType</a:t>
            </a:r>
            <a:r>
              <a:rPr lang="en-US" dirty="0">
                <a:solidFill>
                  <a:schemeClr val="tx1"/>
                </a:solidFill>
                <a:latin typeface="Arial" panose="020B0604020202020204" pitchFamily="34" charset="0"/>
                <a:cs typeface="Arial" panose="020B0604020202020204" pitchFamily="34" charset="0"/>
              </a:rPr>
              <a:t>&gt; </a:t>
            </a:r>
          </a:p>
          <a:p>
            <a:pPr lvl="2">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xs:restriction</a:t>
            </a:r>
            <a:r>
              <a:rPr lang="en-US" dirty="0">
                <a:solidFill>
                  <a:schemeClr val="tx1"/>
                </a:solidFill>
                <a:latin typeface="Arial" panose="020B0604020202020204" pitchFamily="34" charset="0"/>
                <a:cs typeface="Arial" panose="020B0604020202020204" pitchFamily="34" charset="0"/>
              </a:rPr>
              <a:t> base="</a:t>
            </a:r>
            <a:r>
              <a:rPr lang="en-US" dirty="0" err="1">
                <a:solidFill>
                  <a:schemeClr val="tx1"/>
                </a:solidFill>
                <a:latin typeface="Arial" panose="020B0604020202020204" pitchFamily="34" charset="0"/>
                <a:cs typeface="Arial" panose="020B0604020202020204" pitchFamily="34" charset="0"/>
              </a:rPr>
              <a:t>xs:integer</a:t>
            </a:r>
            <a:r>
              <a:rPr lang="en-US" dirty="0">
                <a:solidFill>
                  <a:schemeClr val="tx1"/>
                </a:solidFill>
                <a:latin typeface="Arial" panose="020B0604020202020204" pitchFamily="34" charset="0"/>
                <a:cs typeface="Arial" panose="020B0604020202020204" pitchFamily="34" charset="0"/>
              </a:rPr>
              <a:t>"&gt;    </a:t>
            </a:r>
          </a:p>
          <a:p>
            <a:pPr lvl="2">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xs:minInclusive</a:t>
            </a:r>
            <a:r>
              <a:rPr lang="en-US" dirty="0">
                <a:solidFill>
                  <a:schemeClr val="tx1"/>
                </a:solidFill>
                <a:latin typeface="Arial" panose="020B0604020202020204" pitchFamily="34" charset="0"/>
                <a:cs typeface="Arial" panose="020B0604020202020204" pitchFamily="34" charset="0"/>
              </a:rPr>
              <a:t> value="0"/&gt;    </a:t>
            </a:r>
          </a:p>
          <a:p>
            <a:pPr lvl="2">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xs:maxInclusive</a:t>
            </a:r>
            <a:r>
              <a:rPr lang="en-US" dirty="0">
                <a:solidFill>
                  <a:schemeClr val="tx1"/>
                </a:solidFill>
                <a:latin typeface="Arial" panose="020B0604020202020204" pitchFamily="34" charset="0"/>
                <a:cs typeface="Arial" panose="020B0604020202020204" pitchFamily="34" charset="0"/>
              </a:rPr>
              <a:t> value=“100"/&gt;  </a:t>
            </a:r>
          </a:p>
          <a:p>
            <a:pPr lvl="2">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xs:restriction</a:t>
            </a:r>
            <a:r>
              <a:rPr lang="en-US" dirty="0">
                <a:solidFill>
                  <a:schemeClr val="tx1"/>
                </a:solidFill>
                <a:latin typeface="Arial" panose="020B0604020202020204" pitchFamily="34" charset="0"/>
                <a:cs typeface="Arial" panose="020B0604020202020204" pitchFamily="34" charset="0"/>
              </a:rPr>
              <a:t>&gt;</a:t>
            </a:r>
          </a:p>
          <a:p>
            <a:pPr lvl="2">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xs:simpleType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&gt;</a:t>
            </a: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gn="ctr">
              <a:lnSpc>
                <a:spcPct val="135000"/>
              </a:lnSpc>
            </a:pPr>
            <a:endParaRPr lang="en-US" dirty="0">
              <a:solidFill>
                <a:schemeClr val="tx1"/>
              </a:solidFill>
              <a:latin typeface="Arial" panose="020B0604020202020204" pitchFamily="34" charset="0"/>
              <a:cs typeface="Arial" panose="020B0604020202020204" pitchFamily="34" charset="0"/>
            </a:endParaRPr>
          </a:p>
          <a:p>
            <a:pPr lvl="1" algn="ctr">
              <a:lnSpc>
                <a:spcPct val="135000"/>
              </a:lnSpc>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269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3.5: Restrictions on XSD Elements</a:t>
            </a:r>
            <a:br>
              <a:rPr lang="en-US" sz="1200" dirty="0"/>
            </a:br>
            <a:br>
              <a:rPr lang="en-US" sz="1200" dirty="0"/>
            </a:br>
            <a:r>
              <a:rPr lang="en-US" dirty="0"/>
              <a:t>XSD Restrictions in a Nutshell</a:t>
            </a:r>
          </a:p>
        </p:txBody>
      </p:sp>
      <p:graphicFrame>
        <p:nvGraphicFramePr>
          <p:cNvPr id="264345" name="Group 153"/>
          <p:cNvGraphicFramePr>
            <a:graphicFrameLocks noGrp="1"/>
          </p:cNvGraphicFramePr>
          <p:nvPr>
            <p:ph idx="1"/>
            <p:extLst>
              <p:ext uri="{D42A27DB-BD31-4B8C-83A1-F6EECF244321}">
                <p14:modId xmlns:p14="http://schemas.microsoft.com/office/powerpoint/2010/main" val="1238649908"/>
              </p:ext>
            </p:extLst>
          </p:nvPr>
        </p:nvGraphicFramePr>
        <p:xfrm>
          <a:off x="319088" y="2239704"/>
          <a:ext cx="8539562" cy="3649779"/>
        </p:xfrm>
        <a:graphic>
          <a:graphicData uri="http://schemas.openxmlformats.org/drawingml/2006/table">
            <a:tbl>
              <a:tblPr firstRow="1" bandRow="1">
                <a:tableStyleId>{284E427A-3D55-4303-BF80-6455036E1DE7}</a:tableStyleId>
              </a:tblPr>
              <a:tblGrid>
                <a:gridCol w="1823552">
                  <a:extLst>
                    <a:ext uri="{9D8B030D-6E8A-4147-A177-3AD203B41FA5}">
                      <a16:colId xmlns:a16="http://schemas.microsoft.com/office/drawing/2014/main" val="20000"/>
                    </a:ext>
                  </a:extLst>
                </a:gridCol>
                <a:gridCol w="6716010">
                  <a:extLst>
                    <a:ext uri="{9D8B030D-6E8A-4147-A177-3AD203B41FA5}">
                      <a16:colId xmlns:a16="http://schemas.microsoft.com/office/drawing/2014/main" val="20001"/>
                    </a:ext>
                  </a:extLst>
                </a:gridCol>
              </a:tblGrid>
              <a:tr h="34314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Constraint</a:t>
                      </a:r>
                      <a:endParaRPr kumimoji="0" lang="en-US" sz="1600" b="1" i="0" u="none" strike="noStrike" cap="none" normalizeH="0" baseline="0" dirty="0">
                        <a:ln>
                          <a:noFill/>
                        </a:ln>
                        <a:solidFill>
                          <a:schemeClr val="tx1"/>
                        </a:solidFill>
                        <a:effectLst/>
                        <a:latin typeface="+mn-lt"/>
                        <a:cs typeface="Arial" pitchFamily="34" charset="0"/>
                      </a:endParaRPr>
                    </a:p>
                  </a:txBody>
                  <a:tcPr marL="97595" marR="975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Description</a:t>
                      </a:r>
                      <a:endParaRPr kumimoji="0" lang="en-US" sz="1600" b="1" i="0" u="none" strike="noStrike" cap="none" normalizeH="0" baseline="0" dirty="0">
                        <a:ln>
                          <a:noFill/>
                        </a:ln>
                        <a:solidFill>
                          <a:schemeClr val="tx1"/>
                        </a:solidFill>
                        <a:effectLst/>
                        <a:latin typeface="+mn-lt"/>
                        <a:cs typeface="Arial" pitchFamily="34" charset="0"/>
                      </a:endParaRPr>
                    </a:p>
                  </a:txBody>
                  <a:tcPr marL="97595" marR="97595" horzOverflow="overflow"/>
                </a:tc>
                <a:extLst>
                  <a:ext uri="{0D108BD9-81ED-4DB2-BD59-A6C34878D82A}">
                    <a16:rowId xmlns:a16="http://schemas.microsoft.com/office/drawing/2014/main" val="10000"/>
                  </a:ext>
                </a:extLst>
              </a:tr>
              <a:tr h="34314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Enumeration</a:t>
                      </a:r>
                      <a:endParaRPr kumimoji="0" lang="en-US" sz="1600" b="0" i="0" u="none" strike="noStrike" cap="none" normalizeH="0" baseline="0" dirty="0">
                        <a:ln>
                          <a:noFill/>
                        </a:ln>
                        <a:solidFill>
                          <a:schemeClr val="tx1"/>
                        </a:solidFill>
                        <a:effectLst/>
                        <a:latin typeface="+mn-lt"/>
                        <a:cs typeface="Arial" pitchFamily="34" charset="0"/>
                      </a:endParaRPr>
                    </a:p>
                  </a:txBody>
                  <a:tcPr marL="97595" marR="975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Defines a list of acceptable values</a:t>
                      </a:r>
                      <a:endParaRPr kumimoji="0" lang="en-US" sz="1600" b="0" i="0" u="none" strike="noStrike" cap="none" normalizeH="0" baseline="0" dirty="0">
                        <a:ln>
                          <a:noFill/>
                        </a:ln>
                        <a:solidFill>
                          <a:schemeClr val="tx1"/>
                        </a:solidFill>
                        <a:effectLst/>
                        <a:latin typeface="+mn-lt"/>
                        <a:cs typeface="Arial" pitchFamily="34" charset="0"/>
                      </a:endParaRPr>
                    </a:p>
                  </a:txBody>
                  <a:tcPr marL="97595" marR="97595" horzOverflow="overflow"/>
                </a:tc>
                <a:extLst>
                  <a:ext uri="{0D108BD9-81ED-4DB2-BD59-A6C34878D82A}">
                    <a16:rowId xmlns:a16="http://schemas.microsoft.com/office/drawing/2014/main" val="10001"/>
                  </a:ext>
                </a:extLst>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err="1">
                          <a:ln>
                            <a:noFill/>
                          </a:ln>
                          <a:effectLst/>
                        </a:rPr>
                        <a:t>FractionDigits</a:t>
                      </a:r>
                      <a:endParaRPr kumimoji="0" lang="en-US" sz="1600" b="0" i="0" u="none" strike="noStrike" cap="none" normalizeH="0" baseline="0" dirty="0">
                        <a:ln>
                          <a:noFill/>
                        </a:ln>
                        <a:solidFill>
                          <a:schemeClr val="tx1"/>
                        </a:solidFill>
                        <a:effectLst/>
                        <a:latin typeface="+mn-lt"/>
                        <a:cs typeface="Arial" pitchFamily="34" charset="0"/>
                      </a:endParaRPr>
                    </a:p>
                  </a:txBody>
                  <a:tcPr marL="97595" marR="975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Specifies the maximum number of decimal places allowed. Must be equal to or greater than zero.</a:t>
                      </a:r>
                      <a:endParaRPr kumimoji="0" lang="en-US" sz="1600" b="0" i="0" u="none" strike="noStrike" cap="none" normalizeH="0" baseline="0" dirty="0">
                        <a:ln>
                          <a:noFill/>
                        </a:ln>
                        <a:solidFill>
                          <a:schemeClr val="tx1"/>
                        </a:solidFill>
                        <a:effectLst/>
                        <a:latin typeface="+mn-lt"/>
                        <a:cs typeface="Arial" pitchFamily="34" charset="0"/>
                      </a:endParaRPr>
                    </a:p>
                  </a:txBody>
                  <a:tcPr marL="97595" marR="97595" horzOverflow="overflow"/>
                </a:tc>
                <a:extLst>
                  <a:ext uri="{0D108BD9-81ED-4DB2-BD59-A6C34878D82A}">
                    <a16:rowId xmlns:a16="http://schemas.microsoft.com/office/drawing/2014/main" val="10002"/>
                  </a:ext>
                </a:extLst>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Length</a:t>
                      </a:r>
                      <a:endParaRPr kumimoji="0" lang="en-US" sz="1600" b="0" i="0" u="none" strike="noStrike" cap="none" normalizeH="0" baseline="0">
                        <a:ln>
                          <a:noFill/>
                        </a:ln>
                        <a:solidFill>
                          <a:schemeClr val="tx1"/>
                        </a:solidFill>
                        <a:effectLst/>
                        <a:latin typeface="+mn-lt"/>
                        <a:cs typeface="Arial" pitchFamily="34" charset="0"/>
                      </a:endParaRPr>
                    </a:p>
                  </a:txBody>
                  <a:tcPr marL="97595" marR="975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Specifies the exact number of characters or list items allowed. Must be equal to or greater than zero.</a:t>
                      </a:r>
                      <a:endParaRPr kumimoji="0" lang="en-US" sz="1600" b="0" i="0" u="none" strike="noStrike" cap="none" normalizeH="0" baseline="0" dirty="0">
                        <a:ln>
                          <a:noFill/>
                        </a:ln>
                        <a:solidFill>
                          <a:schemeClr val="tx1"/>
                        </a:solidFill>
                        <a:effectLst/>
                        <a:latin typeface="+mn-lt"/>
                        <a:cs typeface="Arial" pitchFamily="34" charset="0"/>
                      </a:endParaRPr>
                    </a:p>
                  </a:txBody>
                  <a:tcPr marL="97595" marR="97595" horzOverflow="overflow"/>
                </a:tc>
                <a:extLst>
                  <a:ext uri="{0D108BD9-81ED-4DB2-BD59-A6C34878D82A}">
                    <a16:rowId xmlns:a16="http://schemas.microsoft.com/office/drawing/2014/main" val="10003"/>
                  </a:ext>
                </a:extLst>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MaxExclusive</a:t>
                      </a:r>
                      <a:endParaRPr kumimoji="0" lang="en-US" sz="1600" b="0" i="0" u="none" strike="noStrike" cap="none" normalizeH="0" baseline="0">
                        <a:ln>
                          <a:noFill/>
                        </a:ln>
                        <a:solidFill>
                          <a:schemeClr val="tx1"/>
                        </a:solidFill>
                        <a:effectLst/>
                        <a:latin typeface="+mn-lt"/>
                        <a:cs typeface="Arial" pitchFamily="34" charset="0"/>
                      </a:endParaRPr>
                    </a:p>
                  </a:txBody>
                  <a:tcPr marL="97595" marR="975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Specifies the upper bounds for numeric values (the value must be less than this value)</a:t>
                      </a:r>
                      <a:endParaRPr kumimoji="0" lang="en-US" sz="1600" b="0" i="0" u="none" strike="noStrike" cap="none" normalizeH="0" baseline="0" dirty="0">
                        <a:ln>
                          <a:noFill/>
                        </a:ln>
                        <a:solidFill>
                          <a:schemeClr val="tx1"/>
                        </a:solidFill>
                        <a:effectLst/>
                        <a:latin typeface="+mn-lt"/>
                        <a:cs typeface="Arial" pitchFamily="34" charset="0"/>
                      </a:endParaRPr>
                    </a:p>
                  </a:txBody>
                  <a:tcPr marL="97595" marR="97595" horzOverflow="overflow"/>
                </a:tc>
                <a:extLst>
                  <a:ext uri="{0D108BD9-81ED-4DB2-BD59-A6C34878D82A}">
                    <a16:rowId xmlns:a16="http://schemas.microsoft.com/office/drawing/2014/main" val="10004"/>
                  </a:ext>
                </a:extLst>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MaxInclusive</a:t>
                      </a:r>
                      <a:endParaRPr kumimoji="0" lang="en-US" sz="1600" b="0" i="0" u="none" strike="noStrike" cap="none" normalizeH="0" baseline="0">
                        <a:ln>
                          <a:noFill/>
                        </a:ln>
                        <a:solidFill>
                          <a:schemeClr val="tx1"/>
                        </a:solidFill>
                        <a:effectLst/>
                        <a:latin typeface="+mn-lt"/>
                        <a:cs typeface="Arial" pitchFamily="34" charset="0"/>
                      </a:endParaRPr>
                    </a:p>
                  </a:txBody>
                  <a:tcPr marL="97595" marR="975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Specifies the upper bounds for numeric values (the value must be less than or equal to this value)</a:t>
                      </a:r>
                      <a:endParaRPr kumimoji="0" lang="en-US" sz="1600" b="0" i="0" u="none" strike="noStrike" cap="none" normalizeH="0" baseline="0" dirty="0">
                        <a:ln>
                          <a:noFill/>
                        </a:ln>
                        <a:solidFill>
                          <a:schemeClr val="tx1"/>
                        </a:solidFill>
                        <a:effectLst/>
                        <a:latin typeface="+mn-lt"/>
                        <a:cs typeface="Arial" pitchFamily="34" charset="0"/>
                      </a:endParaRPr>
                    </a:p>
                  </a:txBody>
                  <a:tcPr marL="97595" marR="97595" horzOverflow="overflow"/>
                </a:tc>
                <a:extLst>
                  <a:ext uri="{0D108BD9-81ED-4DB2-BD59-A6C34878D82A}">
                    <a16:rowId xmlns:a16="http://schemas.microsoft.com/office/drawing/2014/main" val="10005"/>
                  </a:ext>
                </a:extLst>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err="1">
                          <a:ln>
                            <a:noFill/>
                          </a:ln>
                          <a:effectLst/>
                        </a:rPr>
                        <a:t>MaxLength</a:t>
                      </a:r>
                      <a:endParaRPr kumimoji="0" lang="en-US" sz="1600" b="0" i="0" u="none" strike="noStrike" cap="none" normalizeH="0" baseline="0" dirty="0">
                        <a:ln>
                          <a:noFill/>
                        </a:ln>
                        <a:solidFill>
                          <a:schemeClr val="tx1"/>
                        </a:solidFill>
                        <a:effectLst/>
                        <a:latin typeface="+mn-lt"/>
                        <a:cs typeface="Arial" pitchFamily="34" charset="0"/>
                      </a:endParaRPr>
                    </a:p>
                  </a:txBody>
                  <a:tcPr marL="97595" marR="975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Specifies the maximum number of characters or list items allowed. Must be equal to or greater than zero.</a:t>
                      </a:r>
                      <a:endParaRPr kumimoji="0" lang="en-US" sz="1600" b="0" i="0" u="none" strike="noStrike" cap="none" normalizeH="0" baseline="0" dirty="0">
                        <a:ln>
                          <a:noFill/>
                        </a:ln>
                        <a:solidFill>
                          <a:schemeClr val="tx1"/>
                        </a:solidFill>
                        <a:effectLst/>
                        <a:latin typeface="+mn-lt"/>
                        <a:cs typeface="Arial" pitchFamily="34" charset="0"/>
                      </a:endParaRPr>
                    </a:p>
                  </a:txBody>
                  <a:tcPr marL="97595" marR="97595" horzOverflow="overflow"/>
                </a:tc>
                <a:extLst>
                  <a:ext uri="{0D108BD9-81ED-4DB2-BD59-A6C34878D82A}">
                    <a16:rowId xmlns:a16="http://schemas.microsoft.com/office/drawing/2014/main" val="10006"/>
                  </a:ext>
                </a:extLst>
              </a:tr>
            </a:tbl>
          </a:graphicData>
        </a:graphic>
      </p:graphicFrame>
      <p:sp>
        <p:nvSpPr>
          <p:cNvPr id="13" name="Content Placeholder 12"/>
          <p:cNvSpPr>
            <a:spLocks/>
          </p:cNvSpPr>
          <p:nvPr/>
        </p:nvSpPr>
        <p:spPr bwMode="auto">
          <a:xfrm>
            <a:off x="319088" y="1550787"/>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chemeClr val="tx2"/>
              </a:buClr>
              <a:buFont typeface="Wingdings" panose="05000000000000000000" pitchFamily="2" charset="2"/>
              <a:buChar char="Ø"/>
            </a:pPr>
            <a:r>
              <a:rPr lang="en-US" sz="1950" dirty="0">
                <a:solidFill>
                  <a:srgbClr val="000000"/>
                </a:solidFill>
                <a:cs typeface="Arial" pitchFamily="34" charset="0"/>
              </a:rPr>
              <a:t>Let us see some of the restrictions on XSD Elements: </a:t>
            </a:r>
          </a:p>
          <a:p>
            <a:pPr marL="342900" indent="-342900" eaLnBrk="0" hangingPunct="0">
              <a:spcBef>
                <a:spcPct val="20000"/>
              </a:spcBef>
              <a:buClr>
                <a:schemeClr val="tx2"/>
              </a:buClr>
              <a:buFont typeface="Wingdings" panose="05000000000000000000" pitchFamily="2" charset="2"/>
              <a:buChar char="Ø"/>
            </a:pPr>
            <a:endParaRPr lang="en-US" sz="1950" dirty="0">
              <a:solidFill>
                <a:srgbClr val="000000"/>
              </a:solidFill>
              <a:latin typeface="Candara"/>
              <a:cs typeface="Arial" pitchFamily="34" charset="0"/>
            </a:endParaRPr>
          </a:p>
        </p:txBody>
      </p:sp>
    </p:spTree>
    <p:extLst>
      <p:ext uri="{BB962C8B-B14F-4D97-AF65-F5344CB8AC3E}">
        <p14:creationId xmlns:p14="http://schemas.microsoft.com/office/powerpoint/2010/main" val="1661583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3.5: </a:t>
            </a:r>
            <a:r>
              <a:rPr lang="en-US" sz="1200" dirty="0" err="1"/>
              <a:t>RElementsestrictions</a:t>
            </a:r>
            <a:r>
              <a:rPr lang="en-US" sz="1200" dirty="0"/>
              <a:t> on XSD</a:t>
            </a:r>
            <a:br>
              <a:rPr lang="en-US" sz="1200" dirty="0"/>
            </a:br>
            <a:r>
              <a:rPr lang="en-US" dirty="0"/>
              <a:t>Restriction on Values</a:t>
            </a:r>
          </a:p>
        </p:txBody>
      </p:sp>
      <p:sp>
        <p:nvSpPr>
          <p:cNvPr id="6" name="Content Placeholder 5"/>
          <p:cNvSpPr>
            <a:spLocks noGrp="1"/>
          </p:cNvSpPr>
          <p:nvPr>
            <p:ph idx="1"/>
          </p:nvPr>
        </p:nvSpPr>
        <p:spPr/>
        <p:txBody>
          <a:bodyPr/>
          <a:lstStyle/>
          <a:p>
            <a:r>
              <a:rPr lang="en-US" dirty="0"/>
              <a:t>Example</a:t>
            </a:r>
          </a:p>
          <a:p>
            <a:endParaRPr lang="en-US" dirty="0"/>
          </a:p>
        </p:txBody>
      </p:sp>
      <p:sp>
        <p:nvSpPr>
          <p:cNvPr id="311310" name="AutoShape 14"/>
          <p:cNvSpPr>
            <a:spLocks noChangeArrowheads="1"/>
          </p:cNvSpPr>
          <p:nvPr/>
        </p:nvSpPr>
        <p:spPr bwMode="auto">
          <a:xfrm>
            <a:off x="685800" y="2038350"/>
            <a:ext cx="7848600" cy="3521122"/>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name=“Quantity"&gt;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xs:simpleType</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xs:restriction</a:t>
            </a:r>
            <a:r>
              <a:rPr lang="en-US" dirty="0">
                <a:solidFill>
                  <a:schemeClr val="tx1"/>
                </a:solidFill>
                <a:latin typeface="Arial" panose="020B0604020202020204" pitchFamily="34" charset="0"/>
                <a:cs typeface="Arial" panose="020B0604020202020204" pitchFamily="34" charset="0"/>
              </a:rPr>
              <a:t> base="</a:t>
            </a:r>
            <a:r>
              <a:rPr lang="en-US" dirty="0" err="1">
                <a:solidFill>
                  <a:schemeClr val="tx1"/>
                </a:solidFill>
                <a:latin typeface="Arial" panose="020B0604020202020204" pitchFamily="34" charset="0"/>
                <a:cs typeface="Arial" panose="020B0604020202020204" pitchFamily="34" charset="0"/>
              </a:rPr>
              <a:t>xs:integer</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xs:minInclusive</a:t>
            </a:r>
            <a:r>
              <a:rPr lang="en-US" dirty="0">
                <a:solidFill>
                  <a:schemeClr val="tx1"/>
                </a:solidFill>
                <a:latin typeface="Arial" panose="020B0604020202020204" pitchFamily="34" charset="0"/>
                <a:cs typeface="Arial" panose="020B0604020202020204" pitchFamily="34" charset="0"/>
              </a:rPr>
              <a:t> value="0"/&gt;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xs:maxInclusive</a:t>
            </a:r>
            <a:r>
              <a:rPr lang="en-US" dirty="0">
                <a:solidFill>
                  <a:schemeClr val="tx1"/>
                </a:solidFill>
                <a:latin typeface="Arial" panose="020B0604020202020204" pitchFamily="34" charset="0"/>
                <a:cs typeface="Arial" panose="020B0604020202020204" pitchFamily="34" charset="0"/>
              </a:rPr>
              <a:t> value=“500"/&gt;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xs:restriction</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xs:simpleType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&gt;</a:t>
            </a: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nSpc>
                <a:spcPct val="135000"/>
              </a:lnSpc>
            </a:pPr>
            <a:endParaRPr lang="en-US" dirty="0">
              <a:solidFill>
                <a:schemeClr val="tx1"/>
              </a:solidFill>
              <a:latin typeface="Arial" panose="020B0604020202020204" pitchFamily="34" charset="0"/>
              <a:cs typeface="Arial" panose="020B0604020202020204" pitchFamily="34" charset="0"/>
            </a:endParaRPr>
          </a:p>
          <a:p>
            <a:pPr lvl="1" algn="ctr">
              <a:lnSpc>
                <a:spcPct val="135000"/>
              </a:lnSpc>
            </a:pPr>
            <a:endParaRPr lang="en-US" dirty="0">
              <a:solidFill>
                <a:schemeClr val="tx1"/>
              </a:solidFill>
              <a:latin typeface="Arial" panose="020B0604020202020204" pitchFamily="34" charset="0"/>
              <a:cs typeface="Arial" panose="020B0604020202020204" pitchFamily="34" charset="0"/>
            </a:endParaRPr>
          </a:p>
          <a:p>
            <a:pPr lvl="1" algn="ctr">
              <a:lnSpc>
                <a:spcPct val="135000"/>
              </a:lnSpc>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3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3.5: Restrictions on XSD Elements</a:t>
            </a:r>
            <a:br>
              <a:rPr lang="en-US" sz="1200" dirty="0"/>
            </a:br>
            <a:r>
              <a:rPr lang="en-US" dirty="0"/>
              <a:t>Restriction on Set Values</a:t>
            </a:r>
          </a:p>
        </p:txBody>
      </p:sp>
      <p:sp>
        <p:nvSpPr>
          <p:cNvPr id="6" name="Content Placeholder 5"/>
          <p:cNvSpPr>
            <a:spLocks noGrp="1"/>
          </p:cNvSpPr>
          <p:nvPr>
            <p:ph idx="1"/>
          </p:nvPr>
        </p:nvSpPr>
        <p:spPr/>
        <p:txBody>
          <a:bodyPr/>
          <a:lstStyle/>
          <a:p>
            <a:r>
              <a:rPr lang="en-US" dirty="0"/>
              <a:t>Example</a:t>
            </a:r>
          </a:p>
        </p:txBody>
      </p:sp>
      <p:sp>
        <p:nvSpPr>
          <p:cNvPr id="266249" name="AutoShape 9"/>
          <p:cNvSpPr>
            <a:spLocks noChangeArrowheads="1"/>
          </p:cNvSpPr>
          <p:nvPr/>
        </p:nvSpPr>
        <p:spPr bwMode="auto">
          <a:xfrm>
            <a:off x="388925" y="2040380"/>
            <a:ext cx="7848600" cy="4014107"/>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name=“Category"&gt;</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xs:simpleType</a:t>
            </a:r>
            <a:r>
              <a:rPr lang="en-US" dirty="0">
                <a:latin typeface="Arial" panose="020B0604020202020204" pitchFamily="34" charset="0"/>
                <a:cs typeface="Arial" panose="020B0604020202020204" pitchFamily="34" charset="0"/>
              </a:rPr>
              <a:t>&gt;  </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xs:restriction</a:t>
            </a:r>
            <a:r>
              <a:rPr lang="en-US" dirty="0">
                <a:latin typeface="Arial" panose="020B0604020202020204" pitchFamily="34" charset="0"/>
                <a:cs typeface="Arial" panose="020B0604020202020204" pitchFamily="34" charset="0"/>
              </a:rPr>
              <a:t> base="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    </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xs:enumeration</a:t>
            </a:r>
            <a:r>
              <a:rPr lang="en-US" dirty="0">
                <a:latin typeface="Arial" panose="020B0604020202020204" pitchFamily="34" charset="0"/>
                <a:cs typeface="Arial" panose="020B0604020202020204" pitchFamily="34" charset="0"/>
              </a:rPr>
              <a:t> value=“Dot Net/&gt;    </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xs:enumeration</a:t>
            </a:r>
            <a:r>
              <a:rPr lang="en-US" dirty="0">
                <a:latin typeface="Arial" panose="020B0604020202020204" pitchFamily="34" charset="0"/>
                <a:cs typeface="Arial" panose="020B0604020202020204" pitchFamily="34" charset="0"/>
              </a:rPr>
              <a:t> value=“BI"/&gt;    </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xs:enumeration</a:t>
            </a:r>
            <a:r>
              <a:rPr lang="en-US" dirty="0">
                <a:latin typeface="Arial" panose="020B0604020202020204" pitchFamily="34" charset="0"/>
                <a:cs typeface="Arial" panose="020B0604020202020204" pitchFamily="34" charset="0"/>
              </a:rPr>
              <a:t> value=“RDBMS"/&gt;</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xs:enumeration</a:t>
            </a:r>
            <a:r>
              <a:rPr lang="en-US" dirty="0">
                <a:latin typeface="Arial" panose="020B0604020202020204" pitchFamily="34" charset="0"/>
                <a:cs typeface="Arial" panose="020B0604020202020204" pitchFamily="34" charset="0"/>
              </a:rPr>
              <a:t> value=“J2EE"/&gt; </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xs:restriction</a:t>
            </a:r>
            <a:r>
              <a:rPr lang="en-US" dirty="0">
                <a:latin typeface="Arial" panose="020B0604020202020204" pitchFamily="34" charset="0"/>
                <a:cs typeface="Arial" panose="020B0604020202020204" pitchFamily="34" charset="0"/>
              </a:rPr>
              <a:t>&gt;</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xs:simpleType</a:t>
            </a:r>
            <a:r>
              <a:rPr lang="en-US" dirty="0">
                <a:latin typeface="Arial" panose="020B0604020202020204" pitchFamily="34" charset="0"/>
                <a:cs typeface="Arial" panose="020B0604020202020204" pitchFamily="34" charset="0"/>
              </a:rPr>
              <a:t>&gt; </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1684290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3.5: Restrictions on XSD Elements</a:t>
            </a:r>
            <a:br>
              <a:rPr lang="en-US" dirty="0"/>
            </a:br>
            <a:r>
              <a:rPr lang="en-US" dirty="0"/>
              <a:t>Restrictions on Series of Values</a:t>
            </a:r>
          </a:p>
        </p:txBody>
      </p:sp>
      <p:sp>
        <p:nvSpPr>
          <p:cNvPr id="4" name="Content Placeholder 3"/>
          <p:cNvSpPr>
            <a:spLocks noGrp="1"/>
          </p:cNvSpPr>
          <p:nvPr>
            <p:ph idx="1"/>
          </p:nvPr>
        </p:nvSpPr>
        <p:spPr/>
        <p:txBody>
          <a:bodyPr/>
          <a:lstStyle/>
          <a:p>
            <a:r>
              <a:rPr lang="en-US" dirty="0"/>
              <a:t>To limit the content of an XML element to define a series of numbers or letters that can be used, we can use the pattern constraint. </a:t>
            </a:r>
          </a:p>
          <a:p>
            <a:endParaRPr lang="en-US" dirty="0"/>
          </a:p>
          <a:p>
            <a:endParaRPr lang="en-US" dirty="0"/>
          </a:p>
          <a:p>
            <a:endParaRPr lang="en-US" dirty="0"/>
          </a:p>
          <a:p>
            <a:endParaRPr lang="en-US" dirty="0"/>
          </a:p>
          <a:p>
            <a:endParaRPr lang="en-US" dirty="0"/>
          </a:p>
          <a:p>
            <a:endParaRPr lang="en-US" dirty="0"/>
          </a:p>
          <a:p>
            <a:endParaRPr lang="en-US" dirty="0"/>
          </a:p>
          <a:p>
            <a:pPr lvl="1"/>
            <a:r>
              <a:rPr lang="en-US" dirty="0"/>
              <a:t>The only acceptable value is ONE of the LOWERCASE letters from a to z</a:t>
            </a:r>
          </a:p>
          <a:p>
            <a:pPr lvl="1"/>
            <a:r>
              <a:rPr lang="en-US" dirty="0"/>
              <a:t>The “Category” element is a simple type with a restriction. </a:t>
            </a:r>
          </a:p>
          <a:p>
            <a:pPr lvl="1"/>
            <a:r>
              <a:rPr lang="en-US" dirty="0"/>
              <a:t>The acceptable values are Dot Net, BI, RDBMS, and J2EE</a:t>
            </a:r>
          </a:p>
        </p:txBody>
      </p:sp>
      <p:sp>
        <p:nvSpPr>
          <p:cNvPr id="8" name="AutoShape 9"/>
          <p:cNvSpPr>
            <a:spLocks noChangeArrowheads="1"/>
          </p:cNvSpPr>
          <p:nvPr/>
        </p:nvSpPr>
        <p:spPr bwMode="auto">
          <a:xfrm>
            <a:off x="466725" y="2313956"/>
            <a:ext cx="6400800" cy="237744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xs:element</a:t>
            </a:r>
            <a:r>
              <a:rPr lang="en-US" sz="1600" dirty="0">
                <a:latin typeface="Arial" panose="020B0604020202020204" pitchFamily="34" charset="0"/>
                <a:cs typeface="Arial" panose="020B0604020202020204" pitchFamily="34" charset="0"/>
              </a:rPr>
              <a:t> name="letter"&gt;</a:t>
            </a:r>
          </a:p>
          <a:p>
            <a:pPr lvl="1">
              <a:lnSpc>
                <a:spcPct val="135000"/>
              </a:lnSpc>
            </a:pPr>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xs:simpleType</a:t>
            </a:r>
            <a:r>
              <a:rPr lang="en-US" sz="1600" dirty="0">
                <a:latin typeface="Arial" panose="020B0604020202020204" pitchFamily="34" charset="0"/>
                <a:cs typeface="Arial" panose="020B0604020202020204" pitchFamily="34" charset="0"/>
              </a:rPr>
              <a:t>&gt;</a:t>
            </a:r>
          </a:p>
          <a:p>
            <a:pPr lvl="1">
              <a:lnSpc>
                <a:spcPct val="135000"/>
              </a:lnSpc>
            </a:pPr>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xs:restriction</a:t>
            </a:r>
            <a:r>
              <a:rPr lang="en-US" sz="1600" dirty="0">
                <a:latin typeface="Arial" panose="020B0604020202020204" pitchFamily="34" charset="0"/>
                <a:cs typeface="Arial" panose="020B0604020202020204" pitchFamily="34" charset="0"/>
              </a:rPr>
              <a:t> base="</a:t>
            </a:r>
            <a:r>
              <a:rPr lang="en-US" sz="1600" dirty="0" err="1">
                <a:latin typeface="Arial" panose="020B0604020202020204" pitchFamily="34" charset="0"/>
                <a:cs typeface="Arial" panose="020B0604020202020204" pitchFamily="34" charset="0"/>
              </a:rPr>
              <a:t>xs:string</a:t>
            </a:r>
            <a:r>
              <a:rPr lang="en-US" sz="1600" dirty="0">
                <a:latin typeface="Arial" panose="020B0604020202020204" pitchFamily="34" charset="0"/>
                <a:cs typeface="Arial" panose="020B0604020202020204" pitchFamily="34" charset="0"/>
              </a:rPr>
              <a:t>"&gt;  </a:t>
            </a:r>
          </a:p>
          <a:p>
            <a:pPr lvl="1">
              <a:lnSpc>
                <a:spcPct val="135000"/>
              </a:lnSpc>
            </a:pPr>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xs:pattern</a:t>
            </a:r>
            <a:r>
              <a:rPr lang="en-US" sz="1600" dirty="0">
                <a:latin typeface="Arial" panose="020B0604020202020204" pitchFamily="34" charset="0"/>
                <a:cs typeface="Arial" panose="020B0604020202020204" pitchFamily="34" charset="0"/>
              </a:rPr>
              <a:t> value="[a-z]"/&gt;  </a:t>
            </a:r>
          </a:p>
          <a:p>
            <a:pPr lvl="1">
              <a:lnSpc>
                <a:spcPct val="135000"/>
              </a:lnSpc>
            </a:pPr>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xs:restriction</a:t>
            </a:r>
            <a:r>
              <a:rPr lang="en-US" sz="1600" dirty="0">
                <a:latin typeface="Arial" panose="020B0604020202020204" pitchFamily="34" charset="0"/>
                <a:cs typeface="Arial" panose="020B0604020202020204" pitchFamily="34" charset="0"/>
              </a:rPr>
              <a:t>&gt;</a:t>
            </a:r>
          </a:p>
          <a:p>
            <a:pPr lvl="1">
              <a:lnSpc>
                <a:spcPct val="135000"/>
              </a:lnSpc>
            </a:pPr>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xs:simpleType</a:t>
            </a:r>
            <a:r>
              <a:rPr lang="en-US" sz="1600" dirty="0">
                <a:latin typeface="Arial" panose="020B0604020202020204" pitchFamily="34" charset="0"/>
                <a:cs typeface="Arial" panose="020B0604020202020204" pitchFamily="34" charset="0"/>
              </a:rPr>
              <a:t>&gt;</a:t>
            </a:r>
          </a:p>
          <a:p>
            <a:pPr lvl="1">
              <a:lnSpc>
                <a:spcPct val="135000"/>
              </a:lnSpc>
            </a:pPr>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xs:element</a:t>
            </a:r>
            <a:r>
              <a:rPr lang="en-US" sz="1600"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1611143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466725" y="1159103"/>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chemeClr val="tx2"/>
              </a:buClr>
              <a:buFont typeface="Wingdings" panose="05000000000000000000" pitchFamily="2" charset="2"/>
              <a:buChar char="Ø"/>
            </a:pPr>
            <a:r>
              <a:rPr lang="en-US" sz="1950" dirty="0">
                <a:latin typeface="+mj-lt"/>
                <a:cs typeface="Arial" pitchFamily="34" charset="0"/>
              </a:rPr>
              <a:t>Some more examples of Pattern</a:t>
            </a:r>
          </a:p>
          <a:p>
            <a:pPr marL="347663" indent="-347663">
              <a:spcBef>
                <a:spcPct val="20000"/>
              </a:spcBef>
              <a:buClr>
                <a:schemeClr val="tx2"/>
              </a:buClr>
              <a:buFont typeface="Wingdings" panose="05000000000000000000" pitchFamily="2" charset="2"/>
              <a:buChar char="Ø"/>
            </a:pPr>
            <a:endParaRPr lang="en-US" sz="1950" dirty="0">
              <a:latin typeface="+mj-lt"/>
              <a:cs typeface="Arial" pitchFamily="34" charset="0"/>
            </a:endParaRPr>
          </a:p>
          <a:p>
            <a:pPr marL="347663" indent="-347663">
              <a:spcBef>
                <a:spcPct val="20000"/>
              </a:spcBef>
              <a:buClr>
                <a:schemeClr val="tx2"/>
              </a:buClr>
              <a:buFont typeface="Wingdings" panose="05000000000000000000" pitchFamily="2" charset="2"/>
              <a:buChar char="Ø"/>
            </a:pPr>
            <a:endParaRPr lang="en-US" sz="1950" dirty="0">
              <a:latin typeface="+mj-lt"/>
              <a:cs typeface="Arial" pitchFamily="34" charset="0"/>
            </a:endParaRPr>
          </a:p>
          <a:p>
            <a:pPr marL="347663" indent="-347663">
              <a:spcBef>
                <a:spcPct val="20000"/>
              </a:spcBef>
              <a:buClr>
                <a:schemeClr val="tx2"/>
              </a:buClr>
              <a:buFont typeface="Wingdings" panose="05000000000000000000" pitchFamily="2" charset="2"/>
              <a:buChar char="Ø"/>
            </a:pPr>
            <a:endParaRPr lang="en-US" sz="1950" dirty="0">
              <a:latin typeface="+mj-lt"/>
              <a:cs typeface="Arial" pitchFamily="34" charset="0"/>
            </a:endParaRPr>
          </a:p>
          <a:p>
            <a:pPr marL="347663" indent="-347663">
              <a:spcBef>
                <a:spcPct val="20000"/>
              </a:spcBef>
              <a:buClr>
                <a:schemeClr val="tx2"/>
              </a:buClr>
              <a:buFont typeface="Wingdings" panose="05000000000000000000" pitchFamily="2" charset="2"/>
              <a:buChar char="Ø"/>
            </a:pPr>
            <a:endParaRPr lang="en-US" sz="1950" dirty="0">
              <a:latin typeface="+mj-lt"/>
              <a:cs typeface="Arial" pitchFamily="34" charset="0"/>
            </a:endParaRPr>
          </a:p>
          <a:p>
            <a:pPr marL="347663" indent="-347663">
              <a:spcBef>
                <a:spcPct val="20000"/>
              </a:spcBef>
              <a:buClr>
                <a:schemeClr val="tx2"/>
              </a:buClr>
              <a:buFont typeface="Wingdings" panose="05000000000000000000" pitchFamily="2" charset="2"/>
              <a:buChar char="Ø"/>
            </a:pPr>
            <a:endParaRPr lang="en-US" sz="1950" dirty="0">
              <a:latin typeface="+mj-lt"/>
              <a:cs typeface="Arial" pitchFamily="34" charset="0"/>
            </a:endParaRPr>
          </a:p>
          <a:p>
            <a:pPr marL="347663" indent="-347663">
              <a:spcBef>
                <a:spcPct val="20000"/>
              </a:spcBef>
              <a:buClr>
                <a:schemeClr val="tx2"/>
              </a:buClr>
              <a:buFont typeface="Wingdings" panose="05000000000000000000" pitchFamily="2" charset="2"/>
              <a:buChar char="Ø"/>
            </a:pPr>
            <a:endParaRPr lang="en-US" sz="1950" dirty="0">
              <a:latin typeface="+mj-lt"/>
              <a:cs typeface="Arial" pitchFamily="34" charset="0"/>
            </a:endParaRPr>
          </a:p>
          <a:p>
            <a:pPr marL="347663" indent="-347663">
              <a:spcBef>
                <a:spcPct val="20000"/>
              </a:spcBef>
              <a:buClr>
                <a:schemeClr val="tx2"/>
              </a:buClr>
              <a:buFont typeface="Wingdings" panose="05000000000000000000" pitchFamily="2" charset="2"/>
              <a:buChar char="Ø"/>
            </a:pPr>
            <a:endParaRPr lang="en-US" sz="1950" dirty="0">
              <a:latin typeface="+mj-lt"/>
              <a:cs typeface="Arial" pitchFamily="34" charset="0"/>
            </a:endParaRPr>
          </a:p>
          <a:p>
            <a:pPr marL="347663" indent="-347663">
              <a:spcBef>
                <a:spcPct val="20000"/>
              </a:spcBef>
              <a:buClr>
                <a:schemeClr val="tx2"/>
              </a:buClr>
              <a:buFont typeface="Wingdings" panose="05000000000000000000" pitchFamily="2" charset="2"/>
              <a:buChar char="Ø"/>
            </a:pPr>
            <a:endParaRPr lang="en-US" sz="1950" dirty="0">
              <a:latin typeface="+mj-lt"/>
              <a:cs typeface="Arial" pitchFamily="34" charset="0"/>
            </a:endParaRPr>
          </a:p>
          <a:p>
            <a:pPr marL="347663" indent="-347663">
              <a:spcBef>
                <a:spcPct val="20000"/>
              </a:spcBef>
              <a:buClr>
                <a:schemeClr val="tx2"/>
              </a:buClr>
              <a:buFont typeface="Wingdings" panose="05000000000000000000" pitchFamily="2" charset="2"/>
              <a:buChar char="Ø"/>
            </a:pPr>
            <a:endParaRPr lang="en-US" sz="1950" dirty="0">
              <a:latin typeface="+mj-lt"/>
              <a:cs typeface="Arial" pitchFamily="34" charset="0"/>
            </a:endParaRPr>
          </a:p>
          <a:p>
            <a:pPr marL="742950" lvl="1" indent="-285750">
              <a:spcBef>
                <a:spcPct val="20000"/>
              </a:spcBef>
              <a:buClr>
                <a:schemeClr val="tx2"/>
              </a:buClr>
              <a:buFont typeface="Arial" panose="020B0604020202020204" pitchFamily="34" charset="0"/>
              <a:buChar char="•"/>
            </a:pPr>
            <a:r>
              <a:rPr lang="en-US" sz="1600" dirty="0">
                <a:latin typeface="+mj-lt"/>
                <a:cs typeface="Arial" pitchFamily="34" charset="0"/>
              </a:rPr>
              <a:t>The “Category” element is a simple type with a restriction.</a:t>
            </a:r>
          </a:p>
          <a:p>
            <a:pPr marL="742950" lvl="1" indent="-285750">
              <a:spcBef>
                <a:spcPct val="20000"/>
              </a:spcBef>
              <a:buClr>
                <a:schemeClr val="tx2"/>
              </a:buClr>
              <a:buFont typeface="Arial" panose="020B0604020202020204" pitchFamily="34" charset="0"/>
              <a:buChar char="•"/>
            </a:pPr>
            <a:r>
              <a:rPr lang="en-US" sz="1600" dirty="0">
                <a:latin typeface="+mj-lt"/>
                <a:cs typeface="Arial" pitchFamily="34" charset="0"/>
              </a:rPr>
              <a:t>The acceptable values are Dot Net, BI, RDBMS, and J2EE</a:t>
            </a:r>
          </a:p>
        </p:txBody>
      </p:sp>
      <p:sp>
        <p:nvSpPr>
          <p:cNvPr id="3" name="Title 2"/>
          <p:cNvSpPr>
            <a:spLocks noGrp="1"/>
          </p:cNvSpPr>
          <p:nvPr>
            <p:ph type="title"/>
          </p:nvPr>
        </p:nvSpPr>
        <p:spPr/>
        <p:txBody>
          <a:bodyPr/>
          <a:lstStyle/>
          <a:p>
            <a:r>
              <a:rPr lang="en-US" sz="1200" dirty="0"/>
              <a:t>3.5: Restrictions on XSD Elements</a:t>
            </a:r>
            <a:br>
              <a:rPr lang="en-US" sz="1200" dirty="0"/>
            </a:br>
            <a:r>
              <a:rPr lang="en-US" dirty="0"/>
              <a:t>Restrictions on Series of Values</a:t>
            </a:r>
          </a:p>
        </p:txBody>
      </p:sp>
      <p:graphicFrame>
        <p:nvGraphicFramePr>
          <p:cNvPr id="270398" name="Group 62"/>
          <p:cNvGraphicFramePr>
            <a:graphicFrameLocks noGrp="1"/>
          </p:cNvGraphicFramePr>
          <p:nvPr>
            <p:ph idx="1"/>
            <p:extLst>
              <p:ext uri="{D42A27DB-BD31-4B8C-83A1-F6EECF244321}">
                <p14:modId xmlns:p14="http://schemas.microsoft.com/office/powerpoint/2010/main" val="1047576777"/>
              </p:ext>
            </p:extLst>
          </p:nvPr>
        </p:nvGraphicFramePr>
        <p:xfrm>
          <a:off x="310416" y="1739973"/>
          <a:ext cx="8539041" cy="2743201"/>
        </p:xfrm>
        <a:graphic>
          <a:graphicData uri="http://schemas.openxmlformats.org/drawingml/2006/table">
            <a:tbl>
              <a:tblPr bandRow="1">
                <a:tableStyleId>{284E427A-3D55-4303-BF80-6455036E1DE7}</a:tableStyleId>
              </a:tblPr>
              <a:tblGrid>
                <a:gridCol w="3252968">
                  <a:extLst>
                    <a:ext uri="{9D8B030D-6E8A-4147-A177-3AD203B41FA5}">
                      <a16:colId xmlns:a16="http://schemas.microsoft.com/office/drawing/2014/main" val="20000"/>
                    </a:ext>
                  </a:extLst>
                </a:gridCol>
                <a:gridCol w="5286073">
                  <a:extLst>
                    <a:ext uri="{9D8B030D-6E8A-4147-A177-3AD203B41FA5}">
                      <a16:colId xmlns:a16="http://schemas.microsoft.com/office/drawing/2014/main" val="20001"/>
                    </a:ext>
                  </a:extLst>
                </a:gridCol>
              </a:tblGrid>
              <a:tr h="7381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a:t>
                      </a:r>
                      <a:r>
                        <a:rPr kumimoji="0" lang="en-US" sz="1600" u="none" strike="noStrike" cap="none" normalizeH="0" baseline="0" dirty="0" err="1">
                          <a:ln>
                            <a:noFill/>
                          </a:ln>
                          <a:effectLst/>
                        </a:rPr>
                        <a:t>zA</a:t>
                      </a:r>
                      <a:r>
                        <a:rPr kumimoji="0" lang="en-US" sz="1600" u="none" strike="noStrike" cap="none" normalizeH="0" baseline="0" dirty="0">
                          <a:ln>
                            <a:noFill/>
                          </a:ln>
                          <a:effectLst/>
                        </a:rPr>
                        <a:t>-Z][a-</a:t>
                      </a:r>
                      <a:r>
                        <a:rPr kumimoji="0" lang="en-US" sz="1600" u="none" strike="noStrike" cap="none" normalizeH="0" baseline="0" dirty="0" err="1">
                          <a:ln>
                            <a:noFill/>
                          </a:ln>
                          <a:effectLst/>
                        </a:rPr>
                        <a:t>zA</a:t>
                      </a:r>
                      <a:r>
                        <a:rPr kumimoji="0" lang="en-US" sz="1600" u="none" strike="noStrike" cap="none" normalizeH="0" baseline="0" dirty="0">
                          <a:ln>
                            <a:noFill/>
                          </a:ln>
                          <a:effectLst/>
                        </a:rPr>
                        <a:t>-Z][a-</a:t>
                      </a:r>
                      <a:r>
                        <a:rPr kumimoji="0" lang="en-US" sz="1600" u="none" strike="noStrike" cap="none" normalizeH="0" baseline="0" dirty="0" err="1">
                          <a:ln>
                            <a:noFill/>
                          </a:ln>
                          <a:effectLst/>
                        </a:rPr>
                        <a:t>zA</a:t>
                      </a:r>
                      <a:r>
                        <a:rPr kumimoji="0" lang="en-US" sz="1600" u="none" strike="noStrike" cap="none" normalizeH="0" baseline="0" dirty="0">
                          <a:ln>
                            <a:noFill/>
                          </a:ln>
                          <a:effectLst/>
                        </a:rPr>
                        <a:t>-Z]</a:t>
                      </a:r>
                      <a:endParaRPr kumimoji="0" lang="en-US" sz="1600" b="0" i="0" u="none" strike="noStrike" cap="none" normalizeH="0" baseline="0" dirty="0">
                        <a:ln>
                          <a:noFill/>
                        </a:ln>
                        <a:solidFill>
                          <a:schemeClr val="tx1"/>
                        </a:solidFill>
                        <a:effectLst/>
                        <a:latin typeface="+mn-lt"/>
                      </a:endParaRPr>
                    </a:p>
                  </a:txBody>
                  <a:tcPr marL="104351" marR="10435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THREE of the LOWERCASE OR UPPERCASE letters from a to z</a:t>
                      </a:r>
                      <a:endParaRPr kumimoji="0" lang="en-US" sz="1600" b="0" i="0" u="none" strike="noStrike" cap="none" normalizeH="0" baseline="0" dirty="0">
                        <a:ln>
                          <a:noFill/>
                        </a:ln>
                        <a:solidFill>
                          <a:schemeClr val="tx1"/>
                        </a:solidFill>
                        <a:effectLst/>
                        <a:latin typeface="+mn-lt"/>
                      </a:endParaRPr>
                    </a:p>
                  </a:txBody>
                  <a:tcPr marL="104351" marR="104351" horzOverflow="overflow"/>
                </a:tc>
                <a:extLst>
                  <a:ext uri="{0D108BD9-81ED-4DB2-BD59-A6C34878D82A}">
                    <a16:rowId xmlns:a16="http://schemas.microsoft.com/office/drawing/2014/main" val="10000"/>
                  </a:ext>
                </a:extLst>
              </a:tr>
              <a:tr h="4222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[0-9]{10}</a:t>
                      </a:r>
                      <a:endParaRPr kumimoji="0" lang="en-US" sz="1600" b="0" i="0" u="none" strike="noStrike" cap="none" normalizeH="0" baseline="0" dirty="0">
                        <a:ln>
                          <a:noFill/>
                        </a:ln>
                        <a:solidFill>
                          <a:schemeClr val="tx1"/>
                        </a:solidFill>
                        <a:effectLst/>
                        <a:latin typeface="+mn-lt"/>
                      </a:endParaRPr>
                    </a:p>
                  </a:txBody>
                  <a:tcPr marL="104351" marR="10435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Any 10 digit number</a:t>
                      </a:r>
                      <a:endParaRPr kumimoji="0" lang="en-US" sz="1600" b="0" i="0" u="none" strike="noStrike" cap="none" normalizeH="0" baseline="0" dirty="0">
                        <a:ln>
                          <a:noFill/>
                        </a:ln>
                        <a:solidFill>
                          <a:schemeClr val="tx1"/>
                        </a:solidFill>
                        <a:effectLst/>
                        <a:latin typeface="+mn-lt"/>
                      </a:endParaRPr>
                    </a:p>
                  </a:txBody>
                  <a:tcPr marL="104351" marR="104351" horzOverflow="overflow"/>
                </a:tc>
                <a:extLst>
                  <a:ext uri="{0D108BD9-81ED-4DB2-BD59-A6C34878D82A}">
                    <a16:rowId xmlns:a16="http://schemas.microsoft.com/office/drawing/2014/main" val="10001"/>
                  </a:ext>
                </a:extLst>
              </a:tr>
              <a:tr h="4222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[A-Z][0-9]{3}</a:t>
                      </a:r>
                      <a:endParaRPr kumimoji="0" lang="en-US" sz="1600" b="0" i="0" u="none" strike="noStrike" cap="none" normalizeH="0" baseline="0">
                        <a:ln>
                          <a:noFill/>
                        </a:ln>
                        <a:solidFill>
                          <a:schemeClr val="tx1"/>
                        </a:solidFill>
                        <a:effectLst/>
                        <a:latin typeface="+mn-lt"/>
                      </a:endParaRPr>
                    </a:p>
                  </a:txBody>
                  <a:tcPr marL="104351" marR="10435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1 uppercase letter followed by 3 digits</a:t>
                      </a:r>
                      <a:endParaRPr kumimoji="0" lang="en-US" sz="1600" b="0" i="0" u="none" strike="noStrike" cap="none" normalizeH="0" baseline="0" dirty="0">
                        <a:ln>
                          <a:noFill/>
                        </a:ln>
                        <a:solidFill>
                          <a:schemeClr val="tx1"/>
                        </a:solidFill>
                        <a:effectLst/>
                        <a:latin typeface="+mn-lt"/>
                      </a:endParaRPr>
                    </a:p>
                  </a:txBody>
                  <a:tcPr marL="104351" marR="104351" horzOverflow="overflow"/>
                </a:tc>
                <a:extLst>
                  <a:ext uri="{0D108BD9-81ED-4DB2-BD59-A6C34878D82A}">
                    <a16:rowId xmlns:a16="http://schemas.microsoft.com/office/drawing/2014/main" val="10002"/>
                  </a:ext>
                </a:extLst>
              </a:tr>
              <a:tr h="7381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[0-9][0-9][0-9][a-</a:t>
                      </a:r>
                      <a:r>
                        <a:rPr kumimoji="0" lang="en-US" sz="1600" u="none" strike="noStrike" cap="none" normalizeH="0" baseline="0" dirty="0" err="1">
                          <a:ln>
                            <a:noFill/>
                          </a:ln>
                          <a:effectLst/>
                        </a:rPr>
                        <a:t>zA</a:t>
                      </a:r>
                      <a:r>
                        <a:rPr kumimoji="0" lang="en-US" sz="1600" u="none" strike="noStrike" cap="none" normalizeH="0" baseline="0" dirty="0">
                          <a:ln>
                            <a:noFill/>
                          </a:ln>
                          <a:effectLst/>
                        </a:rPr>
                        <a:t>-Z]*</a:t>
                      </a:r>
                      <a:endParaRPr kumimoji="0" lang="en-US" sz="1600" b="0" i="0" u="none" strike="noStrike" cap="none" normalizeH="0" baseline="0" dirty="0">
                        <a:ln>
                          <a:noFill/>
                        </a:ln>
                        <a:solidFill>
                          <a:schemeClr val="tx1"/>
                        </a:solidFill>
                        <a:effectLst/>
                        <a:latin typeface="+mn-lt"/>
                      </a:endParaRPr>
                    </a:p>
                  </a:txBody>
                  <a:tcPr marL="104351" marR="10435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3digits followed by any number of uppercase or lowercase letters </a:t>
                      </a:r>
                      <a:endParaRPr kumimoji="0" lang="en-US" sz="1600" b="0" i="0" u="none" strike="noStrike" cap="none" normalizeH="0" baseline="0" dirty="0">
                        <a:ln>
                          <a:noFill/>
                        </a:ln>
                        <a:solidFill>
                          <a:schemeClr val="tx1"/>
                        </a:solidFill>
                        <a:effectLst/>
                        <a:latin typeface="+mn-lt"/>
                      </a:endParaRPr>
                    </a:p>
                  </a:txBody>
                  <a:tcPr marL="104351" marR="104351" horzOverflow="overflow"/>
                </a:tc>
                <a:extLst>
                  <a:ext uri="{0D108BD9-81ED-4DB2-BD59-A6C34878D82A}">
                    <a16:rowId xmlns:a16="http://schemas.microsoft.com/office/drawing/2014/main" val="10003"/>
                  </a:ext>
                </a:extLst>
              </a:tr>
              <a:tr h="4222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EMP[#_!]</a:t>
                      </a:r>
                      <a:endParaRPr kumimoji="0" lang="en-US" sz="1600" b="0" i="0" u="none" strike="noStrike" cap="none" normalizeH="0" baseline="0" dirty="0">
                        <a:ln>
                          <a:noFill/>
                        </a:ln>
                        <a:solidFill>
                          <a:schemeClr val="tx1"/>
                        </a:solidFill>
                        <a:effectLst/>
                        <a:latin typeface="+mn-lt"/>
                      </a:endParaRPr>
                    </a:p>
                  </a:txBody>
                  <a:tcPr marL="104351" marR="10435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‘EMP’ followed by 1 # or ! Or _</a:t>
                      </a:r>
                      <a:endParaRPr kumimoji="0" lang="en-US" sz="1600" b="0" i="0" u="none" strike="noStrike" cap="none" normalizeH="0" baseline="0" dirty="0">
                        <a:ln>
                          <a:noFill/>
                        </a:ln>
                        <a:solidFill>
                          <a:schemeClr val="tx1"/>
                        </a:solidFill>
                        <a:effectLst/>
                        <a:latin typeface="+mn-lt"/>
                      </a:endParaRPr>
                    </a:p>
                  </a:txBody>
                  <a:tcPr marL="104351" marR="104351"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77330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200" dirty="0"/>
              <a:t>3.6: Indicator – Order, Occurrence, and Group</a:t>
            </a:r>
            <a:br>
              <a:rPr lang="en-US" dirty="0"/>
            </a:br>
            <a:r>
              <a:rPr lang="en-US" dirty="0"/>
              <a:t>Types of Indicators</a:t>
            </a:r>
          </a:p>
        </p:txBody>
      </p:sp>
      <p:sp>
        <p:nvSpPr>
          <p:cNvPr id="10" name="Content Placeholder 9"/>
          <p:cNvSpPr>
            <a:spLocks noGrp="1"/>
          </p:cNvSpPr>
          <p:nvPr>
            <p:ph idx="1"/>
          </p:nvPr>
        </p:nvSpPr>
        <p:spPr/>
        <p:txBody>
          <a:bodyPr/>
          <a:lstStyle/>
          <a:p>
            <a:r>
              <a:rPr lang="en-US" dirty="0"/>
              <a:t>We have seven types of indicators:</a:t>
            </a:r>
          </a:p>
          <a:p>
            <a:pPr lvl="1"/>
            <a:r>
              <a:rPr lang="en-US" dirty="0"/>
              <a:t>Order indicators:</a:t>
            </a:r>
          </a:p>
          <a:p>
            <a:pPr lvl="2"/>
            <a:r>
              <a:rPr lang="en-US" dirty="0"/>
              <a:t>All </a:t>
            </a:r>
          </a:p>
          <a:p>
            <a:pPr lvl="2"/>
            <a:r>
              <a:rPr lang="en-US" dirty="0"/>
              <a:t>Choice </a:t>
            </a:r>
          </a:p>
          <a:p>
            <a:pPr lvl="2"/>
            <a:r>
              <a:rPr lang="en-US" dirty="0"/>
              <a:t>Sequence </a:t>
            </a:r>
          </a:p>
          <a:p>
            <a:r>
              <a:rPr lang="en-US" dirty="0"/>
              <a:t>Occurrence indicators:</a:t>
            </a:r>
          </a:p>
          <a:p>
            <a:pPr lvl="1"/>
            <a:r>
              <a:rPr lang="en-US" dirty="0" err="1"/>
              <a:t>maxOccurs</a:t>
            </a:r>
            <a:r>
              <a:rPr lang="en-US" dirty="0"/>
              <a:t> </a:t>
            </a:r>
          </a:p>
          <a:p>
            <a:pPr lvl="1"/>
            <a:r>
              <a:rPr lang="en-US" dirty="0" err="1"/>
              <a:t>minOccurs</a:t>
            </a:r>
            <a:r>
              <a:rPr lang="en-US" dirty="0"/>
              <a:t> </a:t>
            </a:r>
          </a:p>
          <a:p>
            <a:r>
              <a:rPr lang="en-US" dirty="0"/>
              <a:t>Group indicators:</a:t>
            </a:r>
          </a:p>
          <a:p>
            <a:pPr lvl="1"/>
            <a:r>
              <a:rPr lang="en-US" dirty="0"/>
              <a:t>Group name </a:t>
            </a:r>
          </a:p>
          <a:p>
            <a:pPr lvl="1"/>
            <a:r>
              <a:rPr lang="en-US" dirty="0" err="1"/>
              <a:t>attributeGroup</a:t>
            </a:r>
            <a:r>
              <a:rPr lang="en-US" dirty="0"/>
              <a:t> name </a:t>
            </a:r>
          </a:p>
        </p:txBody>
      </p:sp>
    </p:spTree>
    <p:extLst>
      <p:ext uri="{BB962C8B-B14F-4D97-AF65-F5344CB8AC3E}">
        <p14:creationId xmlns:p14="http://schemas.microsoft.com/office/powerpoint/2010/main" val="344943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Advantages of Schemas over DTD </a:t>
            </a:r>
            <a:br>
              <a:rPr lang="en-US" sz="1200" dirty="0"/>
            </a:br>
            <a:r>
              <a:rPr lang="en-US" dirty="0"/>
              <a:t>Introduction to XML Schema </a:t>
            </a:r>
          </a:p>
        </p:txBody>
      </p:sp>
      <p:sp>
        <p:nvSpPr>
          <p:cNvPr id="6" name="Content Placeholder 5"/>
          <p:cNvSpPr>
            <a:spLocks noGrp="1"/>
          </p:cNvSpPr>
          <p:nvPr>
            <p:ph idx="1"/>
          </p:nvPr>
        </p:nvSpPr>
        <p:spPr/>
        <p:txBody>
          <a:bodyPr/>
          <a:lstStyle/>
          <a:p>
            <a:r>
              <a:rPr lang="en-US" dirty="0"/>
              <a:t>The XML Schema Definition Language is an XML language for describing and constraining the content of XML documents</a:t>
            </a:r>
          </a:p>
          <a:p>
            <a:r>
              <a:rPr lang="en-US" dirty="0"/>
              <a:t>XML Schema is a W3C recommendation</a:t>
            </a:r>
          </a:p>
          <a:p>
            <a:r>
              <a:rPr lang="en-US" dirty="0"/>
              <a:t>XML Schema defines what it means for an XML document to be valid</a:t>
            </a:r>
          </a:p>
          <a:p>
            <a:r>
              <a:rPr lang="en-US" dirty="0"/>
              <a:t>XML Schema are a radical departure from Document Type Definitions (DTDs), the existing schema mechanism inherited from SGML </a:t>
            </a:r>
          </a:p>
          <a:p>
            <a:endParaRPr lang="en-US" dirty="0"/>
          </a:p>
          <a:p>
            <a:pPr marL="0" indent="0">
              <a:buNone/>
            </a:pPr>
            <a:endParaRPr lang="en-US" dirty="0"/>
          </a:p>
        </p:txBody>
      </p:sp>
    </p:spTree>
    <p:extLst>
      <p:ext uri="{BB962C8B-B14F-4D97-AF65-F5344CB8AC3E}">
        <p14:creationId xmlns:p14="http://schemas.microsoft.com/office/powerpoint/2010/main" val="4133148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3.6: Indicator – Order, Occurrence, and Group</a:t>
            </a:r>
            <a:br>
              <a:rPr lang="en-US" dirty="0"/>
            </a:br>
            <a:r>
              <a:rPr lang="en-US" dirty="0"/>
              <a:t>All Indicator</a:t>
            </a:r>
          </a:p>
        </p:txBody>
      </p:sp>
      <p:sp>
        <p:nvSpPr>
          <p:cNvPr id="6" name="Content Placeholder 5"/>
          <p:cNvSpPr>
            <a:spLocks noGrp="1"/>
          </p:cNvSpPr>
          <p:nvPr>
            <p:ph idx="1"/>
          </p:nvPr>
        </p:nvSpPr>
        <p:spPr/>
        <p:txBody>
          <a:bodyPr/>
          <a:lstStyle/>
          <a:p>
            <a:r>
              <a:rPr lang="en-US" dirty="0"/>
              <a:t>The &lt;all&gt; indicator specifies, by default, that the child elements can appear in any order and that each child element must occur once and only once</a:t>
            </a:r>
          </a:p>
          <a:p>
            <a:pPr marL="0" indent="0">
              <a:buNone/>
            </a:pPr>
            <a:endParaRPr lang="en-US" dirty="0"/>
          </a:p>
        </p:txBody>
      </p:sp>
      <p:sp>
        <p:nvSpPr>
          <p:cNvPr id="274441" name="AutoShape 9"/>
          <p:cNvSpPr>
            <a:spLocks noChangeArrowheads="1"/>
          </p:cNvSpPr>
          <p:nvPr/>
        </p:nvSpPr>
        <p:spPr bwMode="auto">
          <a:xfrm>
            <a:off x="685800" y="2593074"/>
            <a:ext cx="7848600" cy="342672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name=“book"&gt; </a:t>
            </a:r>
          </a:p>
          <a:p>
            <a:pPr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xs:complexType</a:t>
            </a:r>
            <a:r>
              <a:rPr lang="en-US" dirty="0">
                <a:latin typeface="Arial" panose="020B0604020202020204" pitchFamily="34" charset="0"/>
                <a:cs typeface="Arial" panose="020B0604020202020204" pitchFamily="34" charset="0"/>
              </a:rPr>
              <a:t>&gt;</a:t>
            </a:r>
          </a:p>
          <a:p>
            <a:pPr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xs:all</a:t>
            </a:r>
            <a:r>
              <a:rPr lang="en-US" dirty="0">
                <a:latin typeface="Arial" panose="020B0604020202020204" pitchFamily="34" charset="0"/>
                <a:cs typeface="Arial" panose="020B0604020202020204" pitchFamily="34" charset="0"/>
              </a:rPr>
              <a:t>&gt; </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name=“title"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   </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name=“author"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xs:all</a:t>
            </a:r>
            <a:r>
              <a:rPr lang="en-US" dirty="0">
                <a:latin typeface="Arial" panose="020B0604020202020204" pitchFamily="34" charset="0"/>
                <a:cs typeface="Arial" panose="020B0604020202020204" pitchFamily="34" charset="0"/>
              </a:rPr>
              <a:t>&gt; </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xs:complexType</a:t>
            </a:r>
            <a:r>
              <a:rPr lang="en-US" dirty="0">
                <a:latin typeface="Arial" panose="020B0604020202020204" pitchFamily="34" charset="0"/>
                <a:cs typeface="Arial" panose="020B0604020202020204" pitchFamily="34" charset="0"/>
              </a:rPr>
              <a:t>&gt;</a:t>
            </a:r>
          </a:p>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1447336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3.6: Indicator – Order, Occurrence, and Group</a:t>
            </a:r>
            <a:br>
              <a:rPr lang="en-US" dirty="0"/>
            </a:br>
            <a:r>
              <a:rPr lang="en-US" dirty="0"/>
              <a:t>Choice Indicator</a:t>
            </a:r>
          </a:p>
        </p:txBody>
      </p:sp>
      <p:sp>
        <p:nvSpPr>
          <p:cNvPr id="6" name="Content Placeholder 5"/>
          <p:cNvSpPr>
            <a:spLocks noGrp="1"/>
          </p:cNvSpPr>
          <p:nvPr>
            <p:ph idx="1"/>
          </p:nvPr>
        </p:nvSpPr>
        <p:spPr/>
        <p:txBody>
          <a:bodyPr/>
          <a:lstStyle/>
          <a:p>
            <a:r>
              <a:rPr lang="en-US" dirty="0"/>
              <a:t>The &lt;choice&gt; indicator specifies that either one child element or another can occur</a:t>
            </a:r>
          </a:p>
          <a:p>
            <a:pPr marL="0" indent="0">
              <a:buNone/>
            </a:pPr>
            <a:endParaRPr lang="en-US" dirty="0"/>
          </a:p>
        </p:txBody>
      </p:sp>
      <p:sp>
        <p:nvSpPr>
          <p:cNvPr id="276489" name="AutoShape 9"/>
          <p:cNvSpPr>
            <a:spLocks noChangeArrowheads="1"/>
          </p:cNvSpPr>
          <p:nvPr/>
        </p:nvSpPr>
        <p:spPr bwMode="auto">
          <a:xfrm>
            <a:off x="685800" y="2362200"/>
            <a:ext cx="7848600" cy="3657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name="person"&gt;</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xs:complexType</a:t>
            </a:r>
            <a:r>
              <a:rPr lang="en-US" dirty="0">
                <a:solidFill>
                  <a:schemeClr val="tx1"/>
                </a:solidFill>
                <a:latin typeface="Arial" panose="020B0604020202020204" pitchFamily="34" charset="0"/>
                <a:cs typeface="Arial" panose="020B0604020202020204" pitchFamily="34" charset="0"/>
              </a:rPr>
              <a:t>&gt;</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xs:choice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name="employee" type="employee"/&gt;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name="member" type="member"/&gt;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xs:choice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xs:complexType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4145160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3.6: Indicator – Order, Occurrence, and Group</a:t>
            </a:r>
            <a:br>
              <a:rPr lang="en-US" sz="1200" dirty="0"/>
            </a:br>
            <a:r>
              <a:rPr lang="en-US" dirty="0"/>
              <a:t>Sequence Indicator </a:t>
            </a:r>
          </a:p>
        </p:txBody>
      </p:sp>
      <p:sp>
        <p:nvSpPr>
          <p:cNvPr id="6" name="Content Placeholder 5"/>
          <p:cNvSpPr>
            <a:spLocks noGrp="1"/>
          </p:cNvSpPr>
          <p:nvPr>
            <p:ph idx="1"/>
          </p:nvPr>
        </p:nvSpPr>
        <p:spPr/>
        <p:txBody>
          <a:bodyPr/>
          <a:lstStyle/>
          <a:p>
            <a:r>
              <a:rPr lang="en-US" dirty="0"/>
              <a:t>The &lt;sequence&gt; indicator specifies that the child elements must appear in a specific order </a:t>
            </a:r>
          </a:p>
          <a:p>
            <a:endParaRPr lang="en-US" dirty="0"/>
          </a:p>
          <a:p>
            <a:endParaRPr lang="en-US" dirty="0"/>
          </a:p>
          <a:p>
            <a:pPr marL="0" indent="0">
              <a:buNone/>
            </a:pPr>
            <a:endParaRPr lang="en-US" dirty="0"/>
          </a:p>
        </p:txBody>
      </p:sp>
      <p:sp>
        <p:nvSpPr>
          <p:cNvPr id="342025" name="AutoShape 9"/>
          <p:cNvSpPr>
            <a:spLocks noChangeArrowheads="1"/>
          </p:cNvSpPr>
          <p:nvPr/>
        </p:nvSpPr>
        <p:spPr bwMode="auto">
          <a:xfrm>
            <a:off x="685800" y="2362200"/>
            <a:ext cx="7848600" cy="3657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name=“book"&gt;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xs:complexType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xs:sequence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name=“title"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name=“author"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xs:sequence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xs:complexType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2931628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3.6: Indicator – Order, Occurrence, and Group</a:t>
            </a:r>
            <a:br>
              <a:rPr lang="en-US" sz="1200" dirty="0"/>
            </a:br>
            <a:r>
              <a:rPr lang="en-US" dirty="0" err="1"/>
              <a:t>maxOccurs</a:t>
            </a:r>
            <a:r>
              <a:rPr lang="en-US" dirty="0"/>
              <a:t> Indicator</a:t>
            </a:r>
          </a:p>
        </p:txBody>
      </p:sp>
      <p:sp>
        <p:nvSpPr>
          <p:cNvPr id="6" name="Content Placeholder 5"/>
          <p:cNvSpPr>
            <a:spLocks noGrp="1"/>
          </p:cNvSpPr>
          <p:nvPr>
            <p:ph idx="1"/>
          </p:nvPr>
        </p:nvSpPr>
        <p:spPr/>
        <p:txBody>
          <a:bodyPr/>
          <a:lstStyle/>
          <a:p>
            <a:r>
              <a:rPr lang="en-US" dirty="0"/>
              <a:t>The &lt;</a:t>
            </a:r>
            <a:r>
              <a:rPr lang="en-US" dirty="0" err="1"/>
              <a:t>maxOccurs</a:t>
            </a:r>
            <a:r>
              <a:rPr lang="en-US" dirty="0"/>
              <a:t>&gt; indicator specifies the maximum number of times an element can occur:</a:t>
            </a:r>
          </a:p>
          <a:p>
            <a:endParaRPr lang="en-US" dirty="0"/>
          </a:p>
        </p:txBody>
      </p:sp>
      <p:sp>
        <p:nvSpPr>
          <p:cNvPr id="286732" name="AutoShape 12"/>
          <p:cNvSpPr>
            <a:spLocks noChangeArrowheads="1"/>
          </p:cNvSpPr>
          <p:nvPr/>
        </p:nvSpPr>
        <p:spPr bwMode="auto">
          <a:xfrm>
            <a:off x="685800" y="2306472"/>
            <a:ext cx="8152210" cy="3713328"/>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name=“book"&gt;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xs:complexType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xs:sequence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name=“title"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name=“author"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 name=“vendor" type="</a:t>
            </a:r>
            <a:r>
              <a:rPr lang="en-US" dirty="0" err="1">
                <a:solidFill>
                  <a:schemeClr val="tx1"/>
                </a:solidFill>
                <a:latin typeface="Arial" panose="020B0604020202020204" pitchFamily="34" charset="0"/>
                <a:cs typeface="Arial" panose="020B0604020202020204" pitchFamily="34" charset="0"/>
              </a:rPr>
              <a:t>xs:string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maxOccurs</a:t>
            </a:r>
            <a:r>
              <a:rPr lang="en-US" dirty="0">
                <a:solidFill>
                  <a:schemeClr val="tx1"/>
                </a:solidFill>
                <a:latin typeface="Arial" panose="020B0604020202020204" pitchFamily="34" charset="0"/>
                <a:cs typeface="Arial" panose="020B0604020202020204" pitchFamily="34" charset="0"/>
              </a:rPr>
              <a:t>=“2"/&gt; </a:t>
            </a:r>
          </a:p>
          <a:p>
            <a:pPr lvl="1">
              <a:lnSpc>
                <a:spcPct val="135000"/>
              </a:lnSpc>
            </a:pPr>
            <a:r>
              <a:rPr lang="en-US" dirty="0">
                <a:solidFill>
                  <a:schemeClr val="tx1"/>
                </a:solidFill>
                <a:latin typeface="Arial" panose="020B0604020202020204" pitchFamily="34" charset="0"/>
                <a:cs typeface="Arial" panose="020B0604020202020204" pitchFamily="34" charset="0"/>
              </a:rPr>
              <a:t>  &lt;/</a:t>
            </a:r>
            <a:r>
              <a:rPr lang="en-US" dirty="0" err="1">
                <a:solidFill>
                  <a:schemeClr val="tx1"/>
                </a:solidFill>
                <a:latin typeface="Arial" panose="020B0604020202020204" pitchFamily="34" charset="0"/>
                <a:cs typeface="Arial" panose="020B0604020202020204" pitchFamily="34" charset="0"/>
              </a:rPr>
              <a:t>xs:sequence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xs:complexType</a:t>
            </a:r>
            <a:r>
              <a:rPr lang="en-US" dirty="0">
                <a:solidFill>
                  <a:schemeClr val="tx1"/>
                </a:solidFill>
                <a:latin typeface="Arial" panose="020B0604020202020204" pitchFamily="34" charset="0"/>
                <a:cs typeface="Arial" panose="020B0604020202020204" pitchFamily="34" charset="0"/>
              </a:rPr>
              <a:t>&gt; </a:t>
            </a:r>
          </a:p>
          <a:p>
            <a:pPr lvl="1">
              <a:lnSpc>
                <a:spcPct val="135000"/>
              </a:lnSpc>
            </a:pPr>
            <a:r>
              <a:rPr lang="en-US" dirty="0">
                <a:solidFill>
                  <a:schemeClr val="tx1"/>
                </a:solidFill>
                <a:latin typeface="Arial" panose="020B0604020202020204" pitchFamily="34" charset="0"/>
                <a:cs typeface="Arial" panose="020B0604020202020204" pitchFamily="34" charset="0"/>
              </a:rPr>
              <a:t>&lt;/</a:t>
            </a:r>
            <a:r>
              <a:rPr lang="en-US" dirty="0" err="1">
                <a:solidFill>
                  <a:schemeClr val="tx1"/>
                </a:solidFill>
                <a:latin typeface="Arial" panose="020B0604020202020204" pitchFamily="34" charset="0"/>
                <a:cs typeface="Arial" panose="020B0604020202020204" pitchFamily="34" charset="0"/>
              </a:rPr>
              <a:t>xs:element</a:t>
            </a:r>
            <a:r>
              <a:rPr lang="en-US" dirty="0">
                <a:solidFill>
                  <a:schemeClr val="tx1"/>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882945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3.6: Indicator – Order, Occurrence, and Group</a:t>
            </a:r>
            <a:br>
              <a:rPr lang="en-US" sz="1200" dirty="0"/>
            </a:br>
            <a:r>
              <a:rPr lang="en-US" dirty="0" err="1"/>
              <a:t>minOccurs</a:t>
            </a:r>
            <a:r>
              <a:rPr lang="en-US" dirty="0"/>
              <a:t> Indicator </a:t>
            </a:r>
          </a:p>
        </p:txBody>
      </p:sp>
      <p:sp>
        <p:nvSpPr>
          <p:cNvPr id="6" name="Content Placeholder 5"/>
          <p:cNvSpPr>
            <a:spLocks noGrp="1"/>
          </p:cNvSpPr>
          <p:nvPr>
            <p:ph idx="1"/>
          </p:nvPr>
        </p:nvSpPr>
        <p:spPr/>
        <p:txBody>
          <a:bodyPr/>
          <a:lstStyle/>
          <a:p>
            <a:r>
              <a:rPr lang="en-US" dirty="0"/>
              <a:t>The &lt;</a:t>
            </a:r>
            <a:r>
              <a:rPr lang="en-US" dirty="0" err="1"/>
              <a:t>minOccurs</a:t>
            </a:r>
            <a:r>
              <a:rPr lang="en-US" dirty="0"/>
              <a:t>&gt; indicator specifies the minimum number of times an element can occur: </a:t>
            </a:r>
          </a:p>
          <a:p>
            <a:endParaRPr lang="en-US" dirty="0"/>
          </a:p>
          <a:p>
            <a:endParaRPr lang="en-US" dirty="0"/>
          </a:p>
        </p:txBody>
      </p:sp>
      <p:sp>
        <p:nvSpPr>
          <p:cNvPr id="344073" name="AutoShape 9"/>
          <p:cNvSpPr>
            <a:spLocks noChangeArrowheads="1"/>
          </p:cNvSpPr>
          <p:nvPr/>
        </p:nvSpPr>
        <p:spPr bwMode="auto">
          <a:xfrm>
            <a:off x="145521" y="2415652"/>
            <a:ext cx="8845484" cy="4336021"/>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marL="0"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name=“book"&gt;  </a:t>
            </a:r>
          </a:p>
          <a:p>
            <a:pPr marL="0"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xs:complexType</a:t>
            </a:r>
            <a:r>
              <a:rPr lang="en-US" dirty="0">
                <a:latin typeface="Arial" panose="020B0604020202020204" pitchFamily="34" charset="0"/>
                <a:cs typeface="Arial" panose="020B0604020202020204" pitchFamily="34" charset="0"/>
              </a:rPr>
              <a:t>&gt; </a:t>
            </a:r>
          </a:p>
          <a:p>
            <a:pPr marL="0"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xs:sequence</a:t>
            </a:r>
            <a:r>
              <a:rPr lang="en-US" dirty="0">
                <a:latin typeface="Arial" panose="020B0604020202020204" pitchFamily="34" charset="0"/>
                <a:cs typeface="Arial" panose="020B0604020202020204" pitchFamily="34" charset="0"/>
              </a:rPr>
              <a:t>&gt; </a:t>
            </a:r>
          </a:p>
          <a:p>
            <a:pPr marL="0"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name=“title"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  </a:t>
            </a:r>
          </a:p>
          <a:p>
            <a:pPr marL="0"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name=“author"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 </a:t>
            </a:r>
          </a:p>
          <a:p>
            <a:pPr marL="0"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name=“vendor"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maxOccurs</a:t>
            </a:r>
            <a:r>
              <a:rPr lang="en-US" dirty="0">
                <a:latin typeface="Arial" panose="020B0604020202020204" pitchFamily="34" charset="0"/>
                <a:cs typeface="Arial" panose="020B0604020202020204" pitchFamily="34" charset="0"/>
              </a:rPr>
              <a:t>=“2” minOccurs=“0” /&gt; </a:t>
            </a:r>
          </a:p>
          <a:p>
            <a:pPr marL="0" lvl="1">
              <a:lnSpc>
                <a:spcPct val="135000"/>
              </a:lnSpc>
            </a:pP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xs:sequence</a:t>
            </a:r>
            <a:r>
              <a:rPr lang="en-US" dirty="0">
                <a:latin typeface="Arial" panose="020B0604020202020204" pitchFamily="34" charset="0"/>
                <a:cs typeface="Arial" panose="020B0604020202020204" pitchFamily="34" charset="0"/>
              </a:rPr>
              <a:t>&gt;  </a:t>
            </a:r>
          </a:p>
          <a:p>
            <a:pPr marL="0"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xs:complexType</a:t>
            </a:r>
            <a:r>
              <a:rPr lang="en-US" dirty="0">
                <a:latin typeface="Arial" panose="020B0604020202020204" pitchFamily="34" charset="0"/>
                <a:cs typeface="Arial" panose="020B0604020202020204" pitchFamily="34" charset="0"/>
              </a:rPr>
              <a:t>&gt; </a:t>
            </a:r>
          </a:p>
          <a:p>
            <a:pPr marL="0"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4290114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3.6: Indicator – Order, Occurrence, and Group</a:t>
            </a:r>
            <a:br>
              <a:rPr lang="en-US" dirty="0"/>
            </a:br>
            <a:r>
              <a:rPr lang="en-US" dirty="0" err="1"/>
              <a:t>Group</a:t>
            </a:r>
            <a:r>
              <a:rPr lang="en-US" dirty="0"/>
              <a:t> Indicators </a:t>
            </a:r>
          </a:p>
        </p:txBody>
      </p:sp>
      <p:sp>
        <p:nvSpPr>
          <p:cNvPr id="6" name="Content Placeholder 5"/>
          <p:cNvSpPr>
            <a:spLocks noGrp="1"/>
          </p:cNvSpPr>
          <p:nvPr>
            <p:ph idx="1"/>
          </p:nvPr>
        </p:nvSpPr>
        <p:spPr/>
        <p:txBody>
          <a:bodyPr/>
          <a:lstStyle/>
          <a:p>
            <a:r>
              <a:rPr lang="en-US" dirty="0"/>
              <a:t>Group Indicators: </a:t>
            </a:r>
          </a:p>
          <a:p>
            <a:pPr lvl="1"/>
            <a:r>
              <a:rPr lang="en-US" dirty="0"/>
              <a:t>Group indicators are used to define related sets of elements</a:t>
            </a:r>
          </a:p>
          <a:p>
            <a:r>
              <a:rPr lang="en-US" dirty="0"/>
              <a:t>Element Groups:</a:t>
            </a:r>
          </a:p>
          <a:p>
            <a:pPr lvl="1"/>
            <a:r>
              <a:rPr lang="en-US" dirty="0"/>
              <a:t>Element groups are defined with the group declaration, as shown below:</a:t>
            </a:r>
          </a:p>
          <a:p>
            <a:endParaRPr lang="en-US" dirty="0"/>
          </a:p>
          <a:p>
            <a:pPr marL="0" indent="0">
              <a:buNone/>
            </a:pPr>
            <a:endParaRPr lang="en-US" dirty="0"/>
          </a:p>
          <a:p>
            <a:endParaRPr lang="en-US" dirty="0"/>
          </a:p>
        </p:txBody>
      </p:sp>
      <p:sp>
        <p:nvSpPr>
          <p:cNvPr id="288777" name="AutoShape 9"/>
          <p:cNvSpPr>
            <a:spLocks noChangeArrowheads="1"/>
          </p:cNvSpPr>
          <p:nvPr/>
        </p:nvSpPr>
        <p:spPr bwMode="auto">
          <a:xfrm>
            <a:off x="471488" y="3725425"/>
            <a:ext cx="7848600" cy="609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xs:group</a:t>
            </a:r>
            <a:r>
              <a:rPr lang="en-US" dirty="0">
                <a:latin typeface="Arial" panose="020B0604020202020204" pitchFamily="34" charset="0"/>
                <a:cs typeface="Arial" panose="020B0604020202020204" pitchFamily="34" charset="0"/>
              </a:rPr>
              <a:t> name="</a:t>
            </a:r>
            <a:r>
              <a:rPr lang="en-US" dirty="0" err="1">
                <a:latin typeface="Arial" panose="020B0604020202020204" pitchFamily="34" charset="0"/>
                <a:cs typeface="Arial" panose="020B0604020202020204" pitchFamily="34" charset="0"/>
              </a:rPr>
              <a:t>groupname</a:t>
            </a:r>
            <a:r>
              <a:rPr lang="en-US" dirty="0">
                <a:latin typeface="Arial" panose="020B0604020202020204" pitchFamily="34" charset="0"/>
                <a:cs typeface="Arial" panose="020B0604020202020204" pitchFamily="34" charset="0"/>
              </a:rPr>
              <a:t>"&gt;  ... &lt;/</a:t>
            </a:r>
            <a:r>
              <a:rPr lang="en-US" dirty="0" err="1">
                <a:latin typeface="Arial" panose="020B0604020202020204" pitchFamily="34" charset="0"/>
                <a:cs typeface="Arial" panose="020B0604020202020204" pitchFamily="34" charset="0"/>
              </a:rPr>
              <a:t>xs:group</a:t>
            </a:r>
            <a:r>
              <a:rPr lang="en-US"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453387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8" name="AutoShape 8"/>
          <p:cNvSpPr>
            <a:spLocks noChangeArrowheads="1"/>
          </p:cNvSpPr>
          <p:nvPr/>
        </p:nvSpPr>
        <p:spPr bwMode="auto">
          <a:xfrm>
            <a:off x="762000" y="1293583"/>
            <a:ext cx="7848600" cy="210312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xs:group</a:t>
            </a:r>
            <a:r>
              <a:rPr lang="en-US" dirty="0">
                <a:latin typeface="Arial" panose="020B0604020202020204" pitchFamily="34" charset="0"/>
                <a:cs typeface="Arial" panose="020B0604020202020204" pitchFamily="34" charset="0"/>
              </a:rPr>
              <a:t> name="</a:t>
            </a:r>
            <a:r>
              <a:rPr lang="en-US" dirty="0" err="1">
                <a:latin typeface="Arial" panose="020B0604020202020204" pitchFamily="34" charset="0"/>
                <a:cs typeface="Arial" panose="020B0604020202020204" pitchFamily="34" charset="0"/>
              </a:rPr>
              <a:t>persongroup</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xs:sequence</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name="birthday" type="</a:t>
            </a:r>
            <a:r>
              <a:rPr lang="en-US" dirty="0" err="1">
                <a:latin typeface="Arial" panose="020B0604020202020204" pitchFamily="34" charset="0"/>
                <a:cs typeface="Arial" panose="020B0604020202020204" pitchFamily="34" charset="0"/>
              </a:rPr>
              <a:t>xs:date</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xs:sequence</a:t>
            </a:r>
            <a:r>
              <a:rPr lang="en-US" dirty="0">
                <a:latin typeface="Arial" panose="020B0604020202020204" pitchFamily="34" charset="0"/>
                <a:cs typeface="Arial" panose="020B0604020202020204" pitchFamily="34" charset="0"/>
              </a:rPr>
              <a:t>&gt;</a:t>
            </a:r>
          </a:p>
          <a:p>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xs:group</a:t>
            </a:r>
            <a:r>
              <a:rPr lang="en-US" dirty="0">
                <a:latin typeface="Arial" panose="020B0604020202020204" pitchFamily="34" charset="0"/>
                <a:cs typeface="Arial" panose="020B0604020202020204" pitchFamily="34" charset="0"/>
              </a:rPr>
              <a:t>&gt;</a:t>
            </a:r>
            <a:endParaRPr lang="en-US" sz="2000" dirty="0">
              <a:latin typeface="Arial" panose="020B0604020202020204" pitchFamily="34" charset="0"/>
              <a:cs typeface="Arial" panose="020B0604020202020204" pitchFamily="34" charset="0"/>
            </a:endParaRPr>
          </a:p>
        </p:txBody>
      </p:sp>
      <p:sp>
        <p:nvSpPr>
          <p:cNvPr id="358409" name="AutoShape 9"/>
          <p:cNvSpPr>
            <a:spLocks noChangeArrowheads="1"/>
          </p:cNvSpPr>
          <p:nvPr/>
        </p:nvSpPr>
        <p:spPr bwMode="auto">
          <a:xfrm>
            <a:off x="762000" y="3650340"/>
            <a:ext cx="7848600" cy="237744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name="person" type="</a:t>
            </a:r>
            <a:r>
              <a:rPr lang="en-US" dirty="0" err="1">
                <a:latin typeface="Arial" panose="020B0604020202020204" pitchFamily="34" charset="0"/>
                <a:cs typeface="Arial" panose="020B0604020202020204" pitchFamily="34" charset="0"/>
              </a:rPr>
              <a:t>personinfo</a:t>
            </a:r>
            <a:r>
              <a:rPr lang="en-US" dirty="0">
                <a:latin typeface="Arial" panose="020B0604020202020204" pitchFamily="34" charset="0"/>
                <a:cs typeface="Arial" panose="020B0604020202020204" pitchFamily="34" charset="0"/>
              </a:rPr>
              <a:t>"/&gt;</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xs:complexType</a:t>
            </a:r>
            <a:r>
              <a:rPr lang="en-US" dirty="0">
                <a:latin typeface="Arial" panose="020B0604020202020204" pitchFamily="34" charset="0"/>
                <a:cs typeface="Arial" panose="020B0604020202020204" pitchFamily="34" charset="0"/>
              </a:rPr>
              <a:t> name="</a:t>
            </a:r>
            <a:r>
              <a:rPr lang="en-US" dirty="0" err="1">
                <a:latin typeface="Arial" panose="020B0604020202020204" pitchFamily="34" charset="0"/>
                <a:cs typeface="Arial" panose="020B0604020202020204" pitchFamily="34" charset="0"/>
              </a:rPr>
              <a:t>personinfo</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xs:sequence</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xs:group</a:t>
            </a:r>
            <a:r>
              <a:rPr lang="en-US" dirty="0">
                <a:latin typeface="Arial" panose="020B0604020202020204" pitchFamily="34" charset="0"/>
                <a:cs typeface="Arial" panose="020B0604020202020204" pitchFamily="34" charset="0"/>
              </a:rPr>
              <a:t> ref="</a:t>
            </a:r>
            <a:r>
              <a:rPr lang="en-US" dirty="0" err="1">
                <a:latin typeface="Arial" panose="020B0604020202020204" pitchFamily="34" charset="0"/>
                <a:cs typeface="Arial" panose="020B0604020202020204" pitchFamily="34" charset="0"/>
              </a:rPr>
              <a:t>persongroup</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xs:element</a:t>
            </a:r>
            <a:r>
              <a:rPr lang="en-US" dirty="0">
                <a:latin typeface="Arial" panose="020B0604020202020204" pitchFamily="34" charset="0"/>
                <a:cs typeface="Arial" panose="020B0604020202020204" pitchFamily="34" charset="0"/>
              </a:rPr>
              <a:t> name="country" type="</a:t>
            </a:r>
            <a:r>
              <a:rPr lang="en-US" dirty="0" err="1">
                <a:latin typeface="Arial" panose="020B0604020202020204" pitchFamily="34" charset="0"/>
                <a:cs typeface="Arial" panose="020B0604020202020204" pitchFamily="34" charset="0"/>
              </a:rPr>
              <a:t>xs:string</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xs:sequence</a:t>
            </a:r>
            <a:r>
              <a:rPr lang="en-US" dirty="0">
                <a:latin typeface="Arial" panose="020B0604020202020204" pitchFamily="34" charset="0"/>
                <a:cs typeface="Arial" panose="020B0604020202020204" pitchFamily="34" charset="0"/>
              </a:rPr>
              <a:t>&gt;</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xs:complexType</a:t>
            </a:r>
            <a:r>
              <a:rPr lang="en-US" dirty="0">
                <a:latin typeface="Arial" panose="020B0604020202020204" pitchFamily="34" charset="0"/>
                <a:cs typeface="Arial" panose="020B0604020202020204" pitchFamily="34" charset="0"/>
              </a:rPr>
              <a:t>&gt;</a:t>
            </a:r>
          </a:p>
        </p:txBody>
      </p:sp>
      <p:sp>
        <p:nvSpPr>
          <p:cNvPr id="5" name="Title 4"/>
          <p:cNvSpPr>
            <a:spLocks noGrp="1"/>
          </p:cNvSpPr>
          <p:nvPr>
            <p:ph type="title"/>
          </p:nvPr>
        </p:nvSpPr>
        <p:spPr/>
        <p:txBody>
          <a:bodyPr/>
          <a:lstStyle/>
          <a:p>
            <a:r>
              <a:rPr lang="en-US" sz="1200" dirty="0"/>
              <a:t>3.6: Indicator – Order, Occurrence, and Group</a:t>
            </a:r>
            <a:br>
              <a:rPr lang="en-US" sz="1200" dirty="0"/>
            </a:br>
            <a:r>
              <a:rPr lang="en-US" dirty="0" err="1"/>
              <a:t>Group</a:t>
            </a:r>
            <a:r>
              <a:rPr lang="en-US" dirty="0"/>
              <a:t> Indicators (</a:t>
            </a:r>
            <a:r>
              <a:rPr lang="en-US" dirty="0" err="1"/>
              <a:t>Contd</a:t>
            </a:r>
            <a:r>
              <a:rPr lang="en-US" dirty="0"/>
              <a:t>)</a:t>
            </a:r>
          </a:p>
        </p:txBody>
      </p:sp>
    </p:spTree>
    <p:extLst>
      <p:ext uri="{BB962C8B-B14F-4D97-AF65-F5344CB8AC3E}">
        <p14:creationId xmlns:p14="http://schemas.microsoft.com/office/powerpoint/2010/main" val="19265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Demo on XML-Schema Definition </a:t>
            </a:r>
          </a:p>
        </p:txBody>
      </p:sp>
      <p:sp>
        <p:nvSpPr>
          <p:cNvPr id="6" name="Content Placeholder 5"/>
          <p:cNvSpPr>
            <a:spLocks noGrp="1"/>
          </p:cNvSpPr>
          <p:nvPr>
            <p:ph idx="1"/>
          </p:nvPr>
        </p:nvSpPr>
        <p:spPr/>
        <p:txBody>
          <a:bodyPr/>
          <a:lstStyle/>
          <a:p>
            <a:pPr marL="284163" indent="-284163"/>
            <a:r>
              <a:rPr lang="en-US" dirty="0"/>
              <a:t>Demo on:</a:t>
            </a:r>
          </a:p>
          <a:p>
            <a:pPr marL="627063" lvl="1" indent="-284163"/>
            <a:r>
              <a:rPr lang="en-US" dirty="0"/>
              <a:t>Run Validator</a:t>
            </a:r>
          </a:p>
          <a:p>
            <a:pPr marL="627063" lvl="1" indent="-284163"/>
            <a:r>
              <a:rPr lang="en-US" dirty="0"/>
              <a:t>Code to be validated	</a:t>
            </a:r>
          </a:p>
          <a:p>
            <a:pPr marL="627063" lvl="1" indent="-284163"/>
            <a:r>
              <a:rPr lang="en-US" dirty="0"/>
              <a:t>Schema file</a:t>
            </a:r>
          </a:p>
          <a:p>
            <a:pPr marL="627063" lvl="1" indent="-284163"/>
            <a:r>
              <a:rPr lang="en-US" dirty="0"/>
              <a:t>Shiporder.xsd (schema File) </a:t>
            </a:r>
          </a:p>
          <a:p>
            <a:pPr marL="627063" lvl="1" indent="-284163"/>
            <a:r>
              <a:rPr lang="en-US" dirty="0"/>
              <a:t>Shiporder.xml (xml Document)</a:t>
            </a:r>
          </a:p>
          <a:p>
            <a:pPr marL="627063" lvl="1" indent="-284163"/>
            <a:endParaRPr lang="en-US" dirty="0"/>
          </a:p>
        </p:txBody>
      </p:sp>
    </p:spTree>
    <p:extLst>
      <p:ext uri="{BB962C8B-B14F-4D97-AF65-F5344CB8AC3E}">
        <p14:creationId xmlns:p14="http://schemas.microsoft.com/office/powerpoint/2010/main" val="3295687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6" name="Content Placeholder 5"/>
          <p:cNvSpPr>
            <a:spLocks noGrp="1"/>
          </p:cNvSpPr>
          <p:nvPr>
            <p:ph idx="1"/>
          </p:nvPr>
        </p:nvSpPr>
        <p:spPr/>
        <p:txBody>
          <a:bodyPr/>
          <a:lstStyle/>
          <a:p>
            <a:r>
              <a:rPr lang="en-US" dirty="0"/>
              <a:t>In this lesson, you have learnt:</a:t>
            </a:r>
          </a:p>
          <a:p>
            <a:pPr lvl="1"/>
            <a:r>
              <a:rPr lang="en-US" dirty="0"/>
              <a:t>A schema describes the arrangement of markup and character data within a valid XML document</a:t>
            </a:r>
          </a:p>
          <a:p>
            <a:pPr lvl="1"/>
            <a:r>
              <a:rPr lang="en-US" dirty="0"/>
              <a:t>The purpose of XML Schema and XML DTD is same</a:t>
            </a:r>
          </a:p>
          <a:p>
            <a:pPr lvl="1"/>
            <a:r>
              <a:rPr lang="en-US" dirty="0"/>
              <a:t>Currently, only Microsoft IE5 supports XML Schema</a:t>
            </a:r>
          </a:p>
          <a:p>
            <a:pPr lvl="1"/>
            <a:r>
              <a:rPr lang="en-US" dirty="0"/>
              <a:t>XML Schema vocabulary defines different elements </a:t>
            </a:r>
          </a:p>
          <a:p>
            <a:pPr marL="189411" lvl="1" indent="0">
              <a:buNone/>
            </a:pPr>
            <a:endParaRPr lang="en-US" dirty="0"/>
          </a:p>
        </p:txBody>
      </p:sp>
    </p:spTree>
    <p:extLst>
      <p:ext uri="{BB962C8B-B14F-4D97-AF65-F5344CB8AC3E}">
        <p14:creationId xmlns:p14="http://schemas.microsoft.com/office/powerpoint/2010/main" val="1286409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Review Question</a:t>
            </a:r>
          </a:p>
        </p:txBody>
      </p:sp>
      <p:sp>
        <p:nvSpPr>
          <p:cNvPr id="6" name="Content Placeholder 5"/>
          <p:cNvSpPr>
            <a:spLocks noGrp="1"/>
          </p:cNvSpPr>
          <p:nvPr>
            <p:ph idx="1"/>
          </p:nvPr>
        </p:nvSpPr>
        <p:spPr/>
        <p:txBody>
          <a:bodyPr/>
          <a:lstStyle/>
          <a:p>
            <a:r>
              <a:rPr lang="en-US" dirty="0"/>
              <a:t>Question 1: List any four valid </a:t>
            </a:r>
            <a:r>
              <a:rPr lang="en-US" dirty="0" err="1"/>
              <a:t>datatypes</a:t>
            </a:r>
            <a:r>
              <a:rPr lang="en-US" dirty="0"/>
              <a:t> in  XML Schema: ___, ___, ___, and ___.</a:t>
            </a:r>
          </a:p>
          <a:p>
            <a:endParaRPr lang="en-US" dirty="0"/>
          </a:p>
          <a:p>
            <a:r>
              <a:rPr lang="en-US" dirty="0"/>
              <a:t>Question 2:The elements defined in a schema come from this namespace: </a:t>
            </a:r>
          </a:p>
          <a:p>
            <a:pPr lvl="1"/>
            <a:r>
              <a:rPr lang="en-US" dirty="0"/>
              <a:t>Option 1 : </a:t>
            </a:r>
            <a:r>
              <a:rPr lang="en-US" dirty="0" err="1"/>
              <a:t>sourceNamespace</a:t>
            </a:r>
            <a:endParaRPr lang="en-US" dirty="0"/>
          </a:p>
          <a:p>
            <a:pPr lvl="1"/>
            <a:r>
              <a:rPr lang="en-US" dirty="0"/>
              <a:t>Option 2: </a:t>
            </a:r>
            <a:r>
              <a:rPr lang="en-US" dirty="0" err="1"/>
              <a:t>targetNamespace</a:t>
            </a:r>
            <a:endParaRPr lang="en-US" dirty="0"/>
          </a:p>
          <a:p>
            <a:pPr lvl="1"/>
            <a:r>
              <a:rPr lang="en-US" dirty="0"/>
              <a:t>Option 3: cannot be specified</a:t>
            </a:r>
          </a:p>
          <a:p>
            <a:endParaRPr lang="en-US" dirty="0"/>
          </a:p>
          <a:p>
            <a:r>
              <a:rPr lang="en-US" dirty="0"/>
              <a:t>Question 3: Choice is an Occurrence indicator.</a:t>
            </a:r>
          </a:p>
          <a:p>
            <a:pPr lvl="1"/>
            <a:r>
              <a:rPr lang="en-US" dirty="0"/>
              <a:t>True/False</a:t>
            </a:r>
          </a:p>
          <a:p>
            <a:endParaRPr lang="en-US" dirty="0"/>
          </a:p>
          <a:p>
            <a:endParaRPr lang="en-US" dirty="0"/>
          </a:p>
          <a:p>
            <a:endParaRPr lang="en-US" dirty="0"/>
          </a:p>
        </p:txBody>
      </p:sp>
    </p:spTree>
    <p:extLst>
      <p:ext uri="{BB962C8B-B14F-4D97-AF65-F5344CB8AC3E}">
        <p14:creationId xmlns:p14="http://schemas.microsoft.com/office/powerpoint/2010/main" val="210570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3.1: Advantages of Schemas over DTD</a:t>
            </a:r>
            <a:br>
              <a:rPr lang="en-US" sz="1200" dirty="0"/>
            </a:br>
            <a:r>
              <a:rPr lang="en-US" dirty="0"/>
              <a:t>XML Schemas</a:t>
            </a:r>
          </a:p>
        </p:txBody>
      </p:sp>
      <p:sp>
        <p:nvSpPr>
          <p:cNvPr id="4" name="Content Placeholder 3"/>
          <p:cNvSpPr>
            <a:spLocks noGrp="1"/>
          </p:cNvSpPr>
          <p:nvPr>
            <p:ph idx="1"/>
          </p:nvPr>
        </p:nvSpPr>
        <p:spPr/>
        <p:txBody>
          <a:bodyPr/>
          <a:lstStyle/>
          <a:p>
            <a:r>
              <a:rPr lang="en-US" dirty="0"/>
              <a:t>Drawbacks of DTD:</a:t>
            </a:r>
          </a:p>
          <a:p>
            <a:pPr lvl="1"/>
            <a:r>
              <a:rPr lang="en-US" dirty="0"/>
              <a:t>Use of non-XML syntax</a:t>
            </a:r>
          </a:p>
          <a:p>
            <a:pPr lvl="1"/>
            <a:r>
              <a:rPr lang="en-US" dirty="0"/>
              <a:t>No support for data typing</a:t>
            </a:r>
          </a:p>
          <a:p>
            <a:pPr lvl="1"/>
            <a:r>
              <a:rPr lang="en-US" dirty="0"/>
              <a:t>Non-extensibility</a:t>
            </a:r>
          </a:p>
          <a:p>
            <a:pPr marL="0" indent="0">
              <a:buNone/>
            </a:pPr>
            <a:endParaRPr lang="en-US" dirty="0"/>
          </a:p>
        </p:txBody>
      </p:sp>
    </p:spTree>
    <p:extLst>
      <p:ext uri="{BB962C8B-B14F-4D97-AF65-F5344CB8AC3E}">
        <p14:creationId xmlns:p14="http://schemas.microsoft.com/office/powerpoint/2010/main" val="374550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3.1: Advantages of Schemas over DTD</a:t>
            </a:r>
            <a:br>
              <a:rPr lang="en-US" sz="1200" dirty="0"/>
            </a:br>
            <a:r>
              <a:rPr lang="en-US" dirty="0"/>
              <a:t>Why Use XML Schemas? </a:t>
            </a:r>
          </a:p>
        </p:txBody>
      </p:sp>
      <p:sp>
        <p:nvSpPr>
          <p:cNvPr id="3" name="Content Placeholder 2"/>
          <p:cNvSpPr>
            <a:spLocks noGrp="1"/>
          </p:cNvSpPr>
          <p:nvPr>
            <p:ph idx="1"/>
          </p:nvPr>
        </p:nvSpPr>
        <p:spPr/>
        <p:txBody>
          <a:bodyPr/>
          <a:lstStyle/>
          <a:p>
            <a:r>
              <a:rPr lang="en-US" dirty="0"/>
              <a:t>XML Schemas</a:t>
            </a:r>
          </a:p>
          <a:p>
            <a:pPr lvl="1"/>
            <a:r>
              <a:rPr lang="en-US" dirty="0"/>
              <a:t>support data types</a:t>
            </a:r>
          </a:p>
          <a:p>
            <a:pPr lvl="1"/>
            <a:r>
              <a:rPr lang="en-US" dirty="0"/>
              <a:t>use XML syntax</a:t>
            </a:r>
          </a:p>
          <a:p>
            <a:pPr lvl="1"/>
            <a:r>
              <a:rPr lang="en-US" dirty="0"/>
              <a:t>secure data communication</a:t>
            </a:r>
          </a:p>
          <a:p>
            <a:pPr lvl="1"/>
            <a:r>
              <a:rPr lang="en-US" dirty="0"/>
              <a:t>are extensible </a:t>
            </a:r>
          </a:p>
          <a:p>
            <a:pPr lvl="1"/>
            <a:r>
              <a:rPr lang="en-US" dirty="0"/>
              <a:t>Well-Formed is not enough </a:t>
            </a:r>
          </a:p>
          <a:p>
            <a:endParaRPr lang="en-US" dirty="0"/>
          </a:p>
        </p:txBody>
      </p:sp>
      <p:sp>
        <p:nvSpPr>
          <p:cNvPr id="32564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400" b="1" dirty="0">
              <a:solidFill>
                <a:srgbClr val="000000"/>
              </a:solidFill>
              <a:latin typeface="Candara"/>
              <a:ea typeface="ヒラギノ角ゴ Pro W3"/>
              <a:cs typeface="ヒラギノ角ゴ Pro W3"/>
            </a:endParaRPr>
          </a:p>
        </p:txBody>
      </p:sp>
    </p:spTree>
    <p:extLst>
      <p:ext uri="{BB962C8B-B14F-4D97-AF65-F5344CB8AC3E}">
        <p14:creationId xmlns:p14="http://schemas.microsoft.com/office/powerpoint/2010/main" val="386552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:Writing a Schema Definition for an XML File</a:t>
            </a:r>
            <a:br>
              <a:rPr lang="en-US" dirty="0"/>
            </a:br>
            <a:r>
              <a:rPr lang="en-US" dirty="0"/>
              <a:t>XML Schema</a:t>
            </a:r>
          </a:p>
        </p:txBody>
      </p:sp>
      <p:sp>
        <p:nvSpPr>
          <p:cNvPr id="6" name="Content Placeholder 5"/>
          <p:cNvSpPr>
            <a:spLocks noGrp="1"/>
          </p:cNvSpPr>
          <p:nvPr>
            <p:ph idx="1"/>
          </p:nvPr>
        </p:nvSpPr>
        <p:spPr/>
        <p:txBody>
          <a:bodyPr/>
          <a:lstStyle/>
          <a:p>
            <a:r>
              <a:rPr lang="en-US" dirty="0"/>
              <a:t>An XML Schema defines:</a:t>
            </a:r>
          </a:p>
          <a:p>
            <a:pPr lvl="1"/>
            <a:r>
              <a:rPr lang="en-US" dirty="0"/>
              <a:t>Elements that can appear in a document</a:t>
            </a:r>
          </a:p>
          <a:p>
            <a:pPr lvl="1"/>
            <a:r>
              <a:rPr lang="en-US" dirty="0"/>
              <a:t>Attributes that can appear in a document </a:t>
            </a:r>
          </a:p>
          <a:p>
            <a:pPr lvl="1"/>
            <a:r>
              <a:rPr lang="en-US" dirty="0"/>
              <a:t>The elements that are child elements</a:t>
            </a:r>
          </a:p>
          <a:p>
            <a:pPr lvl="1"/>
            <a:r>
              <a:rPr lang="en-US" dirty="0"/>
              <a:t>The order of child elements</a:t>
            </a:r>
          </a:p>
          <a:p>
            <a:pPr lvl="1"/>
            <a:r>
              <a:rPr lang="en-US" dirty="0"/>
              <a:t>The number of child elements </a:t>
            </a:r>
          </a:p>
          <a:p>
            <a:pPr lvl="1"/>
            <a:r>
              <a:rPr lang="en-US" dirty="0"/>
              <a:t>The criteria whether an element is empty or can include text</a:t>
            </a:r>
          </a:p>
          <a:p>
            <a:pPr lvl="1"/>
            <a:r>
              <a:rPr lang="en-US" dirty="0"/>
              <a:t>Data types for elements and attributes</a:t>
            </a:r>
          </a:p>
          <a:p>
            <a:pPr lvl="1"/>
            <a:r>
              <a:rPr lang="en-US" dirty="0"/>
              <a:t>Default and fixed values for elements and attributes</a:t>
            </a:r>
          </a:p>
          <a:p>
            <a:endParaRPr lang="en-US" dirty="0"/>
          </a:p>
          <a:p>
            <a:endParaRPr lang="en-US" dirty="0"/>
          </a:p>
        </p:txBody>
      </p:sp>
    </p:spTree>
    <p:extLst>
      <p:ext uri="{BB962C8B-B14F-4D97-AF65-F5344CB8AC3E}">
        <p14:creationId xmlns:p14="http://schemas.microsoft.com/office/powerpoint/2010/main" val="317819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:Writing a Schema Definition for an XML File</a:t>
            </a:r>
            <a:br>
              <a:rPr lang="en-US" sz="1200" dirty="0"/>
            </a:br>
            <a:r>
              <a:rPr lang="en-US" dirty="0"/>
              <a:t>Namespaces</a:t>
            </a:r>
          </a:p>
        </p:txBody>
      </p:sp>
      <p:sp>
        <p:nvSpPr>
          <p:cNvPr id="6" name="Content Placeholder 5"/>
          <p:cNvSpPr>
            <a:spLocks noGrp="1"/>
          </p:cNvSpPr>
          <p:nvPr>
            <p:ph idx="1"/>
          </p:nvPr>
        </p:nvSpPr>
        <p:spPr/>
        <p:txBody>
          <a:bodyPr/>
          <a:lstStyle/>
          <a:p>
            <a:r>
              <a:rPr lang="en-US" dirty="0"/>
              <a:t>XML Namespaces provide a method to avoid element name conflicts</a:t>
            </a:r>
          </a:p>
          <a:p>
            <a:r>
              <a:rPr lang="en-US" dirty="0"/>
              <a:t>Name Conflicts: In XML, element names are defined by the developer. This often results in a conflict when trying to mix XML documents from different XML applications</a:t>
            </a:r>
          </a:p>
          <a:p>
            <a:r>
              <a:rPr lang="en-US" dirty="0"/>
              <a:t>XML Namespaces provides a method to avoid element name conflicts</a:t>
            </a:r>
          </a:p>
          <a:p>
            <a:pPr marL="0" indent="0">
              <a:buNone/>
            </a:pPr>
            <a:endParaRPr lang="en-US" dirty="0"/>
          </a:p>
        </p:txBody>
      </p:sp>
    </p:spTree>
    <p:extLst>
      <p:ext uri="{BB962C8B-B14F-4D97-AF65-F5344CB8AC3E}">
        <p14:creationId xmlns:p14="http://schemas.microsoft.com/office/powerpoint/2010/main" val="145875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9" name="AutoShape 11"/>
          <p:cNvSpPr>
            <a:spLocks noChangeArrowheads="1"/>
          </p:cNvSpPr>
          <p:nvPr/>
        </p:nvSpPr>
        <p:spPr bwMode="auto">
          <a:xfrm>
            <a:off x="4495800" y="1295400"/>
            <a:ext cx="3810000" cy="27432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r>
              <a:rPr lang="en-US" dirty="0">
                <a:latin typeface="Candara"/>
                <a:cs typeface="Arial" pitchFamily="34" charset="0"/>
              </a:rPr>
              <a:t>&lt;</a:t>
            </a:r>
            <a:r>
              <a:rPr lang="en-US" dirty="0">
                <a:cs typeface="Arial" pitchFamily="34" charset="0"/>
              </a:rPr>
              <a:t>table&gt; </a:t>
            </a:r>
          </a:p>
          <a:p>
            <a:pPr lvl="1">
              <a:lnSpc>
                <a:spcPct val="135000"/>
              </a:lnSpc>
            </a:pPr>
            <a:r>
              <a:rPr lang="en-US" dirty="0">
                <a:cs typeface="Arial" pitchFamily="34" charset="0"/>
              </a:rPr>
              <a:t>&lt;name&gt;African Coffee Table&lt;/name&gt; &lt;width&gt;80&lt;/width&gt; &lt;length&gt;120&lt;/length&gt;</a:t>
            </a:r>
          </a:p>
          <a:p>
            <a:pPr lvl="1">
              <a:lnSpc>
                <a:spcPct val="135000"/>
              </a:lnSpc>
            </a:pPr>
            <a:r>
              <a:rPr lang="en-US" dirty="0">
                <a:cs typeface="Arial" pitchFamily="34" charset="0"/>
              </a:rPr>
              <a:t>&lt;/table&gt;</a:t>
            </a: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gn="ctr">
              <a:lnSpc>
                <a:spcPct val="135000"/>
              </a:lnSpc>
            </a:pPr>
            <a:endParaRPr lang="en-US" dirty="0">
              <a:latin typeface="Candara"/>
            </a:endParaRPr>
          </a:p>
          <a:p>
            <a:pPr lvl="1" algn="ctr">
              <a:lnSpc>
                <a:spcPct val="135000"/>
              </a:lnSpc>
            </a:pPr>
            <a:endParaRPr lang="en-US" dirty="0">
              <a:latin typeface="Candara"/>
            </a:endParaRPr>
          </a:p>
        </p:txBody>
      </p:sp>
      <p:sp>
        <p:nvSpPr>
          <p:cNvPr id="350215" name="AutoShape 7"/>
          <p:cNvSpPr>
            <a:spLocks noChangeArrowheads="1"/>
          </p:cNvSpPr>
          <p:nvPr/>
        </p:nvSpPr>
        <p:spPr bwMode="auto">
          <a:xfrm>
            <a:off x="6172200" y="4495800"/>
            <a:ext cx="1981200" cy="1354138"/>
          </a:xfrm>
          <a:prstGeom prst="wedgeRoundRectCallout">
            <a:avLst>
              <a:gd name="adj1" fmla="val -150162"/>
              <a:gd name="adj2" fmla="val -15065"/>
              <a:gd name="adj3" fmla="val 16667"/>
            </a:avLst>
          </a:prstGeom>
          <a:ln>
            <a:headEnd/>
            <a:tailEnd/>
          </a:ln>
        </p:spPr>
        <p:style>
          <a:lnRef idx="2">
            <a:schemeClr val="dk1"/>
          </a:lnRef>
          <a:fillRef idx="1">
            <a:schemeClr val="lt1"/>
          </a:fillRef>
          <a:effectRef idx="0">
            <a:schemeClr val="dk1"/>
          </a:effectRef>
          <a:fontRef idx="minor">
            <a:schemeClr val="dk1"/>
          </a:fontRef>
        </p:style>
        <p:txBody>
          <a:bodyPr/>
          <a:lstStyle/>
          <a:p>
            <a:r>
              <a:rPr lang="en-US" dirty="0">
                <a:solidFill>
                  <a:schemeClr val="tx1"/>
                </a:solidFill>
              </a:rPr>
              <a:t>How do you differentiate between these table?</a:t>
            </a:r>
          </a:p>
        </p:txBody>
      </p:sp>
      <p:sp>
        <p:nvSpPr>
          <p:cNvPr id="350218" name="AutoShape 10"/>
          <p:cNvSpPr>
            <a:spLocks noChangeArrowheads="1"/>
          </p:cNvSpPr>
          <p:nvPr/>
        </p:nvSpPr>
        <p:spPr bwMode="auto">
          <a:xfrm>
            <a:off x="533400" y="1295400"/>
            <a:ext cx="3810000" cy="27432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r>
              <a:rPr lang="en-US" dirty="0">
                <a:cs typeface="Arial" pitchFamily="34" charset="0"/>
              </a:rPr>
              <a:t>&lt;table&gt;</a:t>
            </a:r>
          </a:p>
          <a:p>
            <a:pPr lvl="1">
              <a:lnSpc>
                <a:spcPct val="135000"/>
              </a:lnSpc>
            </a:pPr>
            <a:r>
              <a:rPr lang="en-US" dirty="0">
                <a:cs typeface="Arial" pitchFamily="34" charset="0"/>
              </a:rPr>
              <a:t> &lt;</a:t>
            </a:r>
            <a:r>
              <a:rPr lang="en-US" dirty="0" err="1">
                <a:cs typeface="Arial" pitchFamily="34" charset="0"/>
              </a:rPr>
              <a:t>tr</a:t>
            </a:r>
            <a:r>
              <a:rPr lang="en-US" dirty="0">
                <a:cs typeface="Arial" pitchFamily="34" charset="0"/>
              </a:rPr>
              <a:t>&gt; </a:t>
            </a:r>
          </a:p>
          <a:p>
            <a:pPr lvl="1">
              <a:lnSpc>
                <a:spcPct val="135000"/>
              </a:lnSpc>
            </a:pPr>
            <a:r>
              <a:rPr lang="en-US" dirty="0">
                <a:cs typeface="Arial" pitchFamily="34" charset="0"/>
              </a:rPr>
              <a:t>&lt;td&gt;Apples&lt;/td&gt; </a:t>
            </a:r>
          </a:p>
          <a:p>
            <a:pPr lvl="1">
              <a:lnSpc>
                <a:spcPct val="135000"/>
              </a:lnSpc>
            </a:pPr>
            <a:r>
              <a:rPr lang="en-US" dirty="0">
                <a:cs typeface="Arial" pitchFamily="34" charset="0"/>
              </a:rPr>
              <a:t>&lt;td&gt;Bananas&lt;/td&gt; </a:t>
            </a:r>
          </a:p>
          <a:p>
            <a:pPr lvl="1">
              <a:lnSpc>
                <a:spcPct val="135000"/>
              </a:lnSpc>
            </a:pPr>
            <a:r>
              <a:rPr lang="en-US" dirty="0">
                <a:cs typeface="Arial" pitchFamily="34" charset="0"/>
              </a:rPr>
              <a:t>&lt;/</a:t>
            </a:r>
            <a:r>
              <a:rPr lang="en-US" dirty="0" err="1">
                <a:cs typeface="Arial" pitchFamily="34" charset="0"/>
              </a:rPr>
              <a:t>tr</a:t>
            </a:r>
            <a:r>
              <a:rPr lang="en-US" dirty="0">
                <a:cs typeface="Arial" pitchFamily="34" charset="0"/>
              </a:rPr>
              <a:t>&gt; </a:t>
            </a:r>
          </a:p>
          <a:p>
            <a:pPr lvl="1">
              <a:lnSpc>
                <a:spcPct val="135000"/>
              </a:lnSpc>
            </a:pPr>
            <a:r>
              <a:rPr lang="en-US" dirty="0">
                <a:cs typeface="Arial" pitchFamily="34" charset="0"/>
              </a:rPr>
              <a:t>&lt;/table&gt;</a:t>
            </a: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gn="ctr">
              <a:lnSpc>
                <a:spcPct val="135000"/>
              </a:lnSpc>
            </a:pPr>
            <a:endParaRPr lang="en-US" dirty="0">
              <a:latin typeface="Candara"/>
            </a:endParaRPr>
          </a:p>
          <a:p>
            <a:pPr lvl="1" algn="ctr">
              <a:lnSpc>
                <a:spcPct val="135000"/>
              </a:lnSpc>
            </a:pPr>
            <a:endParaRPr lang="en-US" dirty="0">
              <a:latin typeface="Candara"/>
            </a:endParaRPr>
          </a:p>
        </p:txBody>
      </p:sp>
      <p:sp>
        <p:nvSpPr>
          <p:cNvPr id="350220" name="AutoShape 12"/>
          <p:cNvSpPr>
            <a:spLocks noChangeArrowheads="1"/>
          </p:cNvSpPr>
          <p:nvPr/>
        </p:nvSpPr>
        <p:spPr bwMode="auto">
          <a:xfrm>
            <a:off x="533400" y="4191000"/>
            <a:ext cx="4495800" cy="19050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r>
              <a:rPr lang="en-US" dirty="0">
                <a:cs typeface="Arial" pitchFamily="34" charset="0"/>
              </a:rPr>
              <a:t>&lt;tables&gt;</a:t>
            </a:r>
          </a:p>
          <a:p>
            <a:pPr lvl="1">
              <a:lnSpc>
                <a:spcPct val="135000"/>
              </a:lnSpc>
            </a:pPr>
            <a:r>
              <a:rPr lang="en-US" dirty="0">
                <a:cs typeface="Arial" pitchFamily="34" charset="0"/>
              </a:rPr>
              <a:t>	&lt;table&gt; …..&lt;/table&gt;</a:t>
            </a:r>
          </a:p>
          <a:p>
            <a:pPr lvl="1">
              <a:lnSpc>
                <a:spcPct val="135000"/>
              </a:lnSpc>
            </a:pPr>
            <a:r>
              <a:rPr lang="en-US" dirty="0">
                <a:cs typeface="Arial" pitchFamily="34" charset="0"/>
              </a:rPr>
              <a:t>	&lt;table&gt; ….&lt;/table&gt;</a:t>
            </a:r>
          </a:p>
          <a:p>
            <a:pPr lvl="1">
              <a:lnSpc>
                <a:spcPct val="135000"/>
              </a:lnSpc>
            </a:pPr>
            <a:r>
              <a:rPr lang="en-US" dirty="0">
                <a:cs typeface="Arial" pitchFamily="34" charset="0"/>
              </a:rPr>
              <a:t>&lt;/tables&gt;</a:t>
            </a: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gn="ctr">
              <a:lnSpc>
                <a:spcPct val="135000"/>
              </a:lnSpc>
            </a:pPr>
            <a:endParaRPr lang="en-US" dirty="0">
              <a:latin typeface="Candara"/>
            </a:endParaRPr>
          </a:p>
          <a:p>
            <a:pPr lvl="1" algn="ctr">
              <a:lnSpc>
                <a:spcPct val="135000"/>
              </a:lnSpc>
            </a:pPr>
            <a:endParaRPr lang="en-US" dirty="0">
              <a:latin typeface="Candara"/>
            </a:endParaRPr>
          </a:p>
        </p:txBody>
      </p:sp>
      <p:sp>
        <p:nvSpPr>
          <p:cNvPr id="5" name="Title 4"/>
          <p:cNvSpPr>
            <a:spLocks noGrp="1"/>
          </p:cNvSpPr>
          <p:nvPr>
            <p:ph type="title"/>
          </p:nvPr>
        </p:nvSpPr>
        <p:spPr/>
        <p:txBody>
          <a:bodyPr/>
          <a:lstStyle/>
          <a:p>
            <a:r>
              <a:rPr lang="en-US" sz="1200" dirty="0"/>
              <a:t>3.2 :Writing a Schema Definition for an XML File</a:t>
            </a:r>
            <a:br>
              <a:rPr lang="en-US" sz="1200" dirty="0"/>
            </a:br>
            <a:r>
              <a:rPr lang="en-US" dirty="0"/>
              <a:t>Namespaces</a:t>
            </a:r>
          </a:p>
        </p:txBody>
      </p:sp>
    </p:spTree>
    <p:extLst>
      <p:ext uri="{BB962C8B-B14F-4D97-AF65-F5344CB8AC3E}">
        <p14:creationId xmlns:p14="http://schemas.microsoft.com/office/powerpoint/2010/main" val="304251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:Writing a Schema Definition for an XML File</a:t>
            </a:r>
            <a:br>
              <a:rPr lang="en-US" sz="1200" dirty="0"/>
            </a:br>
            <a:r>
              <a:rPr lang="en-US" dirty="0"/>
              <a:t>Namespaces</a:t>
            </a:r>
          </a:p>
        </p:txBody>
      </p:sp>
      <p:sp>
        <p:nvSpPr>
          <p:cNvPr id="6" name="Content Placeholder 5"/>
          <p:cNvSpPr>
            <a:spLocks noGrp="1"/>
          </p:cNvSpPr>
          <p:nvPr>
            <p:ph idx="1"/>
          </p:nvPr>
        </p:nvSpPr>
        <p:spPr/>
        <p:txBody>
          <a:bodyPr/>
          <a:lstStyle/>
          <a:p>
            <a:r>
              <a:rPr lang="en-US" dirty="0"/>
              <a:t>The namespace attribute is placed in the start tag of an element and has the following syntax:</a:t>
            </a:r>
          </a:p>
          <a:p>
            <a:pPr marL="0" indent="0">
              <a:buNone/>
            </a:pPr>
            <a:r>
              <a:rPr lang="en-US" dirty="0"/>
              <a:t>		</a:t>
            </a:r>
            <a:r>
              <a:rPr lang="en-US" dirty="0" err="1"/>
              <a:t>xmlns:namespace</a:t>
            </a:r>
            <a:r>
              <a:rPr lang="en-US" dirty="0"/>
              <a:t>-</a:t>
            </a:r>
          </a:p>
          <a:p>
            <a:pPr marL="0" indent="0">
              <a:buNone/>
            </a:pPr>
            <a:r>
              <a:rPr lang="en-US" dirty="0"/>
              <a:t>		prefix="namespace“</a:t>
            </a:r>
          </a:p>
          <a:p>
            <a:r>
              <a:rPr lang="en-US" dirty="0"/>
              <a:t>The W3C namespace specification states that the namespace itself should be an Uniform Resource Identifier (URI)</a:t>
            </a:r>
          </a:p>
          <a:p>
            <a:r>
              <a:rPr lang="en-US" dirty="0"/>
              <a:t>When a namespace is defined in the start tag of an element, all child elements with the same prefix are associated with the same namespace</a:t>
            </a:r>
          </a:p>
          <a:p>
            <a:endParaRPr lang="en-US" dirty="0"/>
          </a:p>
          <a:p>
            <a:pPr marL="0" indent="0">
              <a:buNone/>
            </a:pPr>
            <a:endParaRPr lang="en-US" dirty="0"/>
          </a:p>
        </p:txBody>
      </p:sp>
    </p:spTree>
    <p:extLst>
      <p:ext uri="{BB962C8B-B14F-4D97-AF65-F5344CB8AC3E}">
        <p14:creationId xmlns:p14="http://schemas.microsoft.com/office/powerpoint/2010/main" val="4126806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4D977214-B837-45D5-ACFA-5C28CE1A6C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docProps/app.xml><?xml version="1.0" encoding="utf-8"?>
<Properties xmlns="http://schemas.openxmlformats.org/officeDocument/2006/extended-properties" xmlns:vt="http://schemas.openxmlformats.org/officeDocument/2006/docPropsVTypes">
  <Template/>
  <TotalTime>3808</TotalTime>
  <Words>2919</Words>
  <Application>Microsoft Office PowerPoint</Application>
  <PresentationFormat>On-screen Show (4:3)</PresentationFormat>
  <Paragraphs>713</Paragraphs>
  <Slides>39</Slides>
  <Notes>39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Candara</vt:lpstr>
      <vt:lpstr>Arial</vt:lpstr>
      <vt:lpstr>ヒラギノ角ゴ Pro W3</vt:lpstr>
      <vt:lpstr>Calibri</vt:lpstr>
      <vt:lpstr>Wingdings</vt:lpstr>
      <vt:lpstr>Verdana</vt:lpstr>
      <vt:lpstr>Capgemini 2017_Cover slides</vt:lpstr>
      <vt:lpstr>think-cell Slide</vt:lpstr>
      <vt:lpstr>Web Basics - XML</vt:lpstr>
      <vt:lpstr>Lesson Objectives</vt:lpstr>
      <vt:lpstr>3.1: Advantages of Schemas over DTD  Introduction to XML Schema </vt:lpstr>
      <vt:lpstr>3.1: Advantages of Schemas over DTD XML Schemas</vt:lpstr>
      <vt:lpstr>3.1: Advantages of Schemas over DTD Why Use XML Schemas? </vt:lpstr>
      <vt:lpstr>3.2 :Writing a Schema Definition for an XML File XML Schema</vt:lpstr>
      <vt:lpstr>3.2 :Writing a Schema Definition for an XML File Namespaces</vt:lpstr>
      <vt:lpstr>3.2 :Writing a Schema Definition for an XML File Namespaces</vt:lpstr>
      <vt:lpstr>3.2 :Writing a Schema Definition for an XML File Namespaces</vt:lpstr>
      <vt:lpstr>3.2 :Writing a Schema Definition for an XML File Solving the Name Conflict Using a Prefix</vt:lpstr>
      <vt:lpstr>3.2 :Writing a Schema Definition for an XML File Solving the Name Conflict Using a Prefix</vt:lpstr>
      <vt:lpstr>3.2: Writing a Schema Definition for an XML File Illustration(Message.xsd)</vt:lpstr>
      <vt:lpstr>3.2: Writing a Schema Definition for an XML File Illustration(Message.xsd)</vt:lpstr>
      <vt:lpstr>3.2: Writing a Schema Definition for an XML File Using XSD in XML Document</vt:lpstr>
      <vt:lpstr>3.2: Writing a Schema Definition for an XML File XML-Schema Definition</vt:lpstr>
      <vt:lpstr>3.3: Data types used in schemas XML Schema Data Types</vt:lpstr>
      <vt:lpstr>3.3: Data types used in schemas String Data Types</vt:lpstr>
      <vt:lpstr>3.3: Data types used in schemas Date and Time Data Types </vt:lpstr>
      <vt:lpstr>3.3: Data types used in schemas Numeric Data Types </vt:lpstr>
      <vt:lpstr>3.3: Data types used in schemas Miscellaneous Data Types </vt:lpstr>
      <vt:lpstr>3.3: Data types used in schemas Attribute in XSD</vt:lpstr>
      <vt:lpstr>3.4: Simple and Complex Type of Elements  Complex Type Element</vt:lpstr>
      <vt:lpstr>3.4: Simple and Complex Type of Elements  Simple Type Element</vt:lpstr>
      <vt:lpstr>3.5: Restrictions on XSD Elements  XSD Restrictions in a Nutshell</vt:lpstr>
      <vt:lpstr>3.5: RElementsestrictions on XSD Restriction on Values</vt:lpstr>
      <vt:lpstr>3.5: Restrictions on XSD Elements Restriction on Set Values</vt:lpstr>
      <vt:lpstr>3.5: Restrictions on XSD Elements Restrictions on Series of Values</vt:lpstr>
      <vt:lpstr>3.5: Restrictions on XSD Elements Restrictions on Series of Values</vt:lpstr>
      <vt:lpstr>3.6: Indicator – Order, Occurrence, and Group Types of Indicators</vt:lpstr>
      <vt:lpstr>3.6: Indicator – Order, Occurrence, and Group All Indicator</vt:lpstr>
      <vt:lpstr>3.6: Indicator – Order, Occurrence, and Group Choice Indicator</vt:lpstr>
      <vt:lpstr>3.6: Indicator – Order, Occurrence, and Group Sequence Indicator </vt:lpstr>
      <vt:lpstr>3.6: Indicator – Order, Occurrence, and Group maxOccurs Indicator</vt:lpstr>
      <vt:lpstr>3.6: Indicator – Order, Occurrence, and Group minOccurs Indicator </vt:lpstr>
      <vt:lpstr>3.6: Indicator – Order, Occurrence, and Group Group Indicators </vt:lpstr>
      <vt:lpstr>3.6: Indicator – Order, Occurrence, and Group Group Indicators (Contd)</vt:lpstr>
      <vt:lpstr>Demo on XML-Schema Definition </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201</cp:revision>
  <cp:lastPrinted>2016-06-17T06:14:00Z</cp:lastPrinted>
  <dcterms:created xsi:type="dcterms:W3CDTF">2012-05-18T02:59:15Z</dcterms:created>
  <dcterms:modified xsi:type="dcterms:W3CDTF">2018-04-04T19:01:15Z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