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1"/>
  </p:notesMasterIdLst>
  <p:sldIdLst>
    <p:sldId id="256" r:id="rId2"/>
    <p:sldId id="257" r:id="rId3"/>
    <p:sldId id="273" r:id="rId4"/>
    <p:sldId id="269" r:id="rId5"/>
    <p:sldId id="271" r:id="rId6"/>
    <p:sldId id="274" r:id="rId7"/>
    <p:sldId id="263" r:id="rId8"/>
    <p:sldId id="265" r:id="rId9"/>
    <p:sldId id="259"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B79"/>
    <a:srgbClr val="003635"/>
    <a:srgbClr val="E8785A"/>
    <a:srgbClr val="FF8225"/>
    <a:srgbClr val="5DD5FF"/>
    <a:srgbClr val="00217E"/>
    <a:srgbClr val="600000"/>
    <a:srgbClr val="FF2549"/>
    <a:srgbClr val="FF0D9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2" y="980765"/>
            <a:ext cx="8015750" cy="181405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8" y="3322076"/>
            <a:ext cx="8001000" cy="678426"/>
          </a:xfrm>
        </p:spPr>
        <p:txBody>
          <a:bodyPr>
            <a:normAutofit/>
          </a:bodyPr>
          <a:lstStyle>
            <a:lvl1pPr marL="0" indent="0" algn="l">
              <a:buNone/>
              <a:defRPr sz="2800" b="0" i="0">
                <a:solidFill>
                  <a:srgbClr val="E878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312827"/>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5" y="1437968"/>
            <a:ext cx="8244349" cy="331101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0490" y="539273"/>
            <a:ext cx="6449920" cy="725349"/>
          </a:xfrm>
        </p:spPr>
        <p:txBody>
          <a:bodyPr>
            <a:normAutofit/>
          </a:bodyPr>
          <a:lstStyle>
            <a:lvl1pPr algn="l">
              <a:defRPr sz="3600">
                <a:solidFill>
                  <a:srgbClr val="E8785A"/>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3" y="1312606"/>
            <a:ext cx="6474543"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301139"/>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11273"/>
            <a:ext cx="4040188" cy="479822"/>
          </a:xfrm>
        </p:spPr>
        <p:txBody>
          <a:bodyPr anchor="b"/>
          <a:lstStyle>
            <a:lvl1pPr marL="0" indent="0" algn="ctr">
              <a:buNone/>
              <a:defRPr sz="2400" b="1">
                <a:solidFill>
                  <a:srgbClr val="E878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367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11273"/>
            <a:ext cx="4041775" cy="479822"/>
          </a:xfrm>
        </p:spPr>
        <p:txBody>
          <a:bodyPr anchor="b"/>
          <a:lstStyle>
            <a:lvl1pPr marL="0" indent="0" algn="ctr">
              <a:buNone/>
              <a:defRPr sz="2400" b="1">
                <a:solidFill>
                  <a:srgbClr val="E878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367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2/15/2020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url?sa=i&amp;url=https%3A%2F%2Fwww.tripadvisor.in%2FAttractionProductReview-g319726-d12467431-4_Hour_Private_Tour_of_the_Bhopal_Gas_Tragedy_Site-Bhopal_Bhopal_District_Madhya_P.html&amp;psig=AOvVaw151X876kDR9-oLD-BNTmTA&amp;ust=1581789532232000&amp;source=images&amp;cd=vfe&amp;ved=0CAIQjRxqFwoTCLjLq7nP0ecCFQAAAAAdAAAAABAD"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90" y="955040"/>
            <a:ext cx="4930775" cy="1677035"/>
          </a:xfrm>
        </p:spPr>
        <p:txBody>
          <a:bodyPr>
            <a:normAutofit fontScale="90000"/>
          </a:bodyPr>
          <a:lstStyle/>
          <a:p>
            <a:r>
              <a:rPr lang="en-IN" altLang="en-US" b="1" i="1" dirty="0"/>
              <a:t>DISASTER MANAGEMENT &amp;</a:t>
            </a:r>
            <a:br>
              <a:rPr lang="en-IN" altLang="en-US" b="1" i="1" dirty="0"/>
            </a:br>
            <a:r>
              <a:rPr lang="en-IN" altLang="en-US" b="1" i="1" dirty="0"/>
              <a:t> WOMEN SAFETY</a:t>
            </a:r>
          </a:p>
        </p:txBody>
      </p:sp>
      <p:sp>
        <p:nvSpPr>
          <p:cNvPr id="3" name="Subtitle 2"/>
          <p:cNvSpPr>
            <a:spLocks noGrp="1"/>
          </p:cNvSpPr>
          <p:nvPr>
            <p:ph type="subTitle" idx="1"/>
          </p:nvPr>
        </p:nvSpPr>
        <p:spPr>
          <a:xfrm>
            <a:off x="641350" y="3380105"/>
            <a:ext cx="5731510" cy="1273810"/>
          </a:xfrm>
        </p:spPr>
        <p:txBody>
          <a:bodyPr>
            <a:noAutofit/>
          </a:bodyPr>
          <a:lstStyle/>
          <a:p>
            <a:r>
              <a:rPr lang="en-IN" altLang="en-US" sz="1800" b="1" i="1" dirty="0">
                <a:solidFill>
                  <a:srgbClr val="DF7B79"/>
                </a:solidFill>
              </a:rPr>
              <a:t>SRUTI VERMA(18BCE1005)</a:t>
            </a:r>
          </a:p>
          <a:p>
            <a:r>
              <a:rPr lang="en-IN" altLang="en-US" sz="1800" b="1" i="1" dirty="0">
                <a:solidFill>
                  <a:srgbClr val="DF7B79"/>
                </a:solidFill>
              </a:rPr>
              <a:t>NITHESH GURUDAS(18BCE1101)</a:t>
            </a:r>
          </a:p>
          <a:p>
            <a:r>
              <a:rPr lang="en-IN" altLang="en-US" sz="1800" b="1" i="1" dirty="0">
                <a:solidFill>
                  <a:srgbClr val="DF7B79"/>
                </a:solidFill>
              </a:rPr>
              <a:t>RAM GUNASEKARAN(18BCE1234)</a:t>
            </a:r>
          </a:p>
          <a:p>
            <a:r>
              <a:rPr lang="en-IN" altLang="en-US" sz="1800" b="1" i="1" dirty="0">
                <a:solidFill>
                  <a:srgbClr val="DF7B79"/>
                </a:solidFill>
              </a:rPr>
              <a:t>SURYA S(18BLC1124)</a:t>
            </a:r>
          </a:p>
          <a:p>
            <a:r>
              <a:rPr lang="en-IN" altLang="en-US" sz="1800" b="1" i="1" dirty="0">
                <a:solidFill>
                  <a:srgbClr val="DF7B79"/>
                </a:solidFill>
              </a:rPr>
              <a:t>JACOB JEBARAJ(18BEC1107)</a:t>
            </a:r>
          </a:p>
          <a:p>
            <a:endParaRPr lang="en-IN" altLang="en-US" sz="1800" b="1" i="1" dirty="0">
              <a:solidFill>
                <a:srgbClr val="DF7B79"/>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r>
              <a:rPr lang="en-IN" altLang="en-US" b="1" i="1" u="sng" dirty="0">
                <a:ln w="22225">
                  <a:solidFill>
                    <a:schemeClr val="accent2"/>
                  </a:solidFill>
                  <a:prstDash val="solid"/>
                </a:ln>
                <a:solidFill>
                  <a:schemeClr val="accent2">
                    <a:lumMod val="40000"/>
                    <a:lumOff val="60000"/>
                  </a:schemeClr>
                </a:solidFill>
                <a:effectLst/>
              </a:rPr>
              <a:t>DISASTER MANAGEMENT</a:t>
            </a:r>
          </a:p>
        </p:txBody>
      </p:sp>
      <p:sp>
        <p:nvSpPr>
          <p:cNvPr id="3" name="Content Placeholder 2"/>
          <p:cNvSpPr>
            <a:spLocks noGrp="1"/>
          </p:cNvSpPr>
          <p:nvPr>
            <p:ph sz="half" idx="1"/>
          </p:nvPr>
        </p:nvSpPr>
        <p:spPr>
          <a:xfrm>
            <a:off x="15240" y="1462405"/>
            <a:ext cx="5579745" cy="3665855"/>
          </a:xfrm>
        </p:spPr>
        <p:txBody>
          <a:bodyPr>
            <a:normAutofit/>
          </a:bodyPr>
          <a:lstStyle/>
          <a:p>
            <a:pPr marL="0" indent="0">
              <a:buNone/>
            </a:pPr>
            <a:r>
              <a:rPr lang="en-IN" altLang="en-US" sz="2000" b="1" i="1" dirty="0"/>
              <a:t>1.</a:t>
            </a:r>
            <a:r>
              <a:rPr lang="en-IN" altLang="en-US" sz="2400" b="1" i="1" u="sng" dirty="0"/>
              <a:t> EARTHQUAKES:</a:t>
            </a:r>
            <a:endParaRPr lang="en-US" sz="2000" dirty="0"/>
          </a:p>
          <a:p>
            <a:endParaRPr lang="en-US" sz="2000" dirty="0">
              <a:gradFill>
                <a:gsLst>
                  <a:gs pos="0">
                    <a:srgbClr val="012D86"/>
                  </a:gs>
                  <a:gs pos="100000">
                    <a:srgbClr val="0E2557"/>
                  </a:gs>
                </a:gsLst>
                <a:lin scaled="0"/>
              </a:gradFill>
            </a:endParaRPr>
          </a:p>
          <a:p>
            <a:endParaRPr lang="en-US" sz="2000" dirty="0">
              <a:gradFill>
                <a:gsLst>
                  <a:gs pos="0">
                    <a:srgbClr val="012D86"/>
                  </a:gs>
                  <a:gs pos="100000">
                    <a:srgbClr val="0E2557"/>
                  </a:gs>
                </a:gsLst>
                <a:lin scaled="0"/>
              </a:gradFill>
            </a:endParaRPr>
          </a:p>
          <a:p>
            <a:r>
              <a:rPr lang="en-IN" altLang="en-US" sz="2000" b="1" dirty="0">
                <a:gradFill>
                  <a:gsLst>
                    <a:gs pos="0">
                      <a:srgbClr val="012D86"/>
                    </a:gs>
                    <a:gs pos="100000">
                      <a:srgbClr val="0E2557"/>
                    </a:gs>
                  </a:gsLst>
                  <a:lin scaled="0"/>
                </a:gradFill>
              </a:rPr>
              <a:t>It is detected by accelerometer in black box</a:t>
            </a:r>
          </a:p>
          <a:p>
            <a:r>
              <a:rPr lang="en-IN" altLang="en-US" sz="2000" b="1" dirty="0">
                <a:gradFill>
                  <a:gsLst>
                    <a:gs pos="0">
                      <a:srgbClr val="012D86"/>
                    </a:gs>
                    <a:gs pos="100000">
                      <a:srgbClr val="0E2557"/>
                    </a:gs>
                  </a:gsLst>
                  <a:lin scaled="0"/>
                </a:gradFill>
              </a:rPr>
              <a:t>It will notify people not to enter into danger zone indicated on the map</a:t>
            </a:r>
          </a:p>
          <a:p>
            <a:r>
              <a:rPr lang="en-IN" altLang="en-US" sz="2000" b="1" dirty="0">
                <a:gradFill>
                  <a:gsLst>
                    <a:gs pos="0">
                      <a:srgbClr val="012D86"/>
                    </a:gs>
                    <a:gs pos="100000">
                      <a:srgbClr val="0E2557"/>
                    </a:gs>
                  </a:gsLst>
                  <a:lin scaled="0"/>
                </a:gradFill>
              </a:rPr>
              <a:t>It will send notification to government authorities to reach the place early</a:t>
            </a:r>
          </a:p>
          <a:p>
            <a:endParaRPr lang="en-IN" altLang="en-US" sz="2000" b="1" dirty="0">
              <a:gradFill>
                <a:gsLst>
                  <a:gs pos="0">
                    <a:srgbClr val="012D86"/>
                  </a:gs>
                  <a:gs pos="100000">
                    <a:srgbClr val="0E2557"/>
                  </a:gs>
                </a:gsLst>
                <a:lin scaled="0"/>
              </a:gradFill>
            </a:endParaRPr>
          </a:p>
          <a:p>
            <a:endParaRPr lang="en-IN" altLang="en-US" sz="2000" b="1" dirty="0">
              <a:gradFill>
                <a:gsLst>
                  <a:gs pos="0">
                    <a:srgbClr val="012D86"/>
                  </a:gs>
                  <a:gs pos="100000">
                    <a:srgbClr val="0E2557"/>
                  </a:gs>
                </a:gsLst>
                <a:lin scaled="0"/>
              </a:gradFill>
            </a:endParaRPr>
          </a:p>
          <a:p>
            <a:pPr marL="0" indent="0">
              <a:buNone/>
            </a:pPr>
            <a:endParaRPr lang="en-IN" altLang="en-US" sz="2000" b="1" dirty="0">
              <a:gradFill>
                <a:gsLst>
                  <a:gs pos="0">
                    <a:srgbClr val="012D86"/>
                  </a:gs>
                  <a:gs pos="100000">
                    <a:srgbClr val="0E2557"/>
                  </a:gs>
                </a:gsLst>
                <a:lin scaled="0"/>
              </a:gradFill>
            </a:endParaRPr>
          </a:p>
        </p:txBody>
      </p:sp>
      <p:pic>
        <p:nvPicPr>
          <p:cNvPr id="4" name="Content Placeholder 3" descr="e"/>
          <p:cNvPicPr>
            <a:picLocks noGrp="1" noChangeAspect="1"/>
          </p:cNvPicPr>
          <p:nvPr>
            <p:ph sz="half" idx="2"/>
          </p:nvPr>
        </p:nvPicPr>
        <p:blipFill>
          <a:blip r:embed="rId2"/>
          <a:stretch>
            <a:fillRect/>
          </a:stretch>
        </p:blipFill>
        <p:spPr>
          <a:xfrm>
            <a:off x="5561965" y="2728595"/>
            <a:ext cx="3604895" cy="2399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r>
              <a:rPr lang="en-IN" altLang="en-US" b="1" i="1" u="sng" dirty="0">
                <a:ln w="22225">
                  <a:solidFill>
                    <a:schemeClr val="accent2"/>
                  </a:solidFill>
                  <a:prstDash val="solid"/>
                </a:ln>
                <a:solidFill>
                  <a:schemeClr val="accent2">
                    <a:lumMod val="40000"/>
                    <a:lumOff val="60000"/>
                  </a:schemeClr>
                </a:solidFill>
                <a:effectLst/>
              </a:rPr>
              <a:t>DISASTER MANAGEMENT</a:t>
            </a:r>
          </a:p>
        </p:txBody>
      </p:sp>
      <p:sp>
        <p:nvSpPr>
          <p:cNvPr id="3" name="Content Placeholder 2"/>
          <p:cNvSpPr>
            <a:spLocks noGrp="1"/>
          </p:cNvSpPr>
          <p:nvPr>
            <p:ph sz="half" idx="1"/>
          </p:nvPr>
        </p:nvSpPr>
        <p:spPr>
          <a:xfrm>
            <a:off x="26670" y="1392555"/>
            <a:ext cx="5416550" cy="3597910"/>
          </a:xfrm>
        </p:spPr>
        <p:txBody>
          <a:bodyPr>
            <a:normAutofit fontScale="95000" lnSpcReduction="10000"/>
          </a:bodyPr>
          <a:lstStyle/>
          <a:p>
            <a:pPr marL="457200" lvl="1" indent="0">
              <a:buNone/>
            </a:pPr>
            <a:r>
              <a:rPr lang="en-IN" sz="2800" b="1" i="1" u="sng" dirty="0"/>
              <a:t>Tsunamis:</a:t>
            </a:r>
          </a:p>
          <a:p>
            <a:pPr marL="457200" lvl="1" indent="0">
              <a:buNone/>
            </a:pPr>
            <a:endParaRPr lang="en-IN" i="1" dirty="0"/>
          </a:p>
          <a:p>
            <a:pPr marL="457200" lvl="1" indent="0">
              <a:buNone/>
            </a:pPr>
            <a:r>
              <a:rPr lang="en-IN" b="1" i="1" dirty="0">
                <a:solidFill>
                  <a:srgbClr val="FF0000"/>
                </a:solidFill>
              </a:rPr>
              <a:t>Depending upon the magnitude of the earthquake ,probability of tsunami will be calculated based upon the location of earthquake,</a:t>
            </a:r>
          </a:p>
          <a:p>
            <a:pPr marL="457200" lvl="1" indent="0">
              <a:buNone/>
            </a:pPr>
            <a:r>
              <a:rPr lang="en-IN" b="1" i="1" dirty="0">
                <a:solidFill>
                  <a:srgbClr val="FF0000"/>
                </a:solidFill>
              </a:rPr>
              <a:t>like if that area is a coastal area and magnitude of earthquake is high then alert will be given as notification to government,police,NGOs,people etc.</a:t>
            </a:r>
          </a:p>
        </p:txBody>
      </p:sp>
      <p:pic>
        <p:nvPicPr>
          <p:cNvPr id="4" name="Content Placeholder 3" descr="TS"/>
          <p:cNvPicPr>
            <a:picLocks noGrp="1" noChangeAspect="1"/>
          </p:cNvPicPr>
          <p:nvPr>
            <p:ph sz="half" idx="2"/>
          </p:nvPr>
        </p:nvPicPr>
        <p:blipFill>
          <a:blip r:embed="rId2"/>
          <a:stretch>
            <a:fillRect/>
          </a:stretch>
        </p:blipFill>
        <p:spPr>
          <a:xfrm>
            <a:off x="5647055" y="2444115"/>
            <a:ext cx="3524250" cy="2684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2000"/>
                                        <p:tgtEl>
                                          <p:spTgt spid="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55" y="69850"/>
            <a:ext cx="5827395" cy="902335"/>
          </a:xfrm>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br>
              <a:rPr lang="en-IN" altLang="en-US" b="1" dirty="0">
                <a:ln w="22225">
                  <a:solidFill>
                    <a:schemeClr val="accent2"/>
                  </a:solidFill>
                  <a:prstDash val="solid"/>
                </a:ln>
                <a:solidFill>
                  <a:schemeClr val="accent2">
                    <a:lumMod val="40000"/>
                    <a:lumOff val="60000"/>
                  </a:schemeClr>
                </a:solidFill>
                <a:effectLst/>
              </a:rPr>
            </a:br>
            <a:r>
              <a:rPr lang="en-IN" altLang="en-US" b="1" i="1" u="sng" dirty="0">
                <a:ln w="22225">
                  <a:solidFill>
                    <a:schemeClr val="accent2"/>
                  </a:solidFill>
                  <a:prstDash val="solid"/>
                </a:ln>
                <a:solidFill>
                  <a:schemeClr val="accent2">
                    <a:lumMod val="40000"/>
                    <a:lumOff val="60000"/>
                  </a:schemeClr>
                </a:solidFill>
                <a:effectLst/>
              </a:rPr>
              <a:t>DISASTER MANAGEMENT</a:t>
            </a:r>
          </a:p>
        </p:txBody>
      </p:sp>
      <p:sp>
        <p:nvSpPr>
          <p:cNvPr id="3" name="Content Placeholder 2"/>
          <p:cNvSpPr>
            <a:spLocks noGrp="1"/>
          </p:cNvSpPr>
          <p:nvPr>
            <p:ph sz="half" idx="1"/>
          </p:nvPr>
        </p:nvSpPr>
        <p:spPr/>
        <p:txBody>
          <a:bodyPr>
            <a:normAutofit fontScale="97500" lnSpcReduction="10000"/>
          </a:bodyPr>
          <a:lstStyle/>
          <a:p>
            <a:pPr marL="0" indent="0">
              <a:buNone/>
            </a:pPr>
            <a:endParaRPr lang="en-IN" altLang="en-US" b="1" i="1" dirty="0"/>
          </a:p>
          <a:p>
            <a:pPr marL="0" indent="0">
              <a:buNone/>
            </a:pPr>
            <a:r>
              <a:rPr lang="en-IN" altLang="en-US" b="1" i="1" dirty="0"/>
              <a:t>2.</a:t>
            </a:r>
            <a:r>
              <a:rPr lang="en-IN" altLang="en-US" b="1" i="1" u="sng" dirty="0"/>
              <a:t> FIRE:</a:t>
            </a:r>
            <a:endParaRPr lang="en-US" dirty="0"/>
          </a:p>
          <a:p>
            <a:r>
              <a:rPr lang="en-IN" altLang="en-US" b="1" dirty="0">
                <a:gradFill>
                  <a:gsLst>
                    <a:gs pos="0">
                      <a:srgbClr val="7B32B2"/>
                    </a:gs>
                    <a:gs pos="100000">
                      <a:srgbClr val="401A5D"/>
                    </a:gs>
                  </a:gsLst>
                  <a:lin scaled="0"/>
                </a:gradFill>
              </a:rPr>
              <a:t>Our project detects fire when it starts using the camera module(image classification) and alerts the people around and drive them to safety.</a:t>
            </a:r>
            <a:endParaRPr lang="en-US" dirty="0"/>
          </a:p>
          <a:p>
            <a:endParaRPr lang="en-US" dirty="0"/>
          </a:p>
          <a:p>
            <a:endParaRPr lang="en-US" dirty="0"/>
          </a:p>
        </p:txBody>
      </p:sp>
      <p:pic>
        <p:nvPicPr>
          <p:cNvPr id="4" name="Content Placeholder 3" descr="fire"/>
          <p:cNvPicPr>
            <a:picLocks noGrp="1" noChangeAspect="1"/>
          </p:cNvPicPr>
          <p:nvPr>
            <p:ph sz="half" idx="2"/>
          </p:nvPr>
        </p:nvPicPr>
        <p:blipFill>
          <a:blip r:embed="rId2"/>
          <a:stretch>
            <a:fillRect/>
          </a:stretch>
        </p:blipFill>
        <p:spPr>
          <a:xfrm>
            <a:off x="5975350" y="1414780"/>
            <a:ext cx="3164840" cy="3703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10" y="279400"/>
            <a:ext cx="5577205" cy="796925"/>
          </a:xfrm>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r>
              <a:rPr lang="en-IN" altLang="en-US" b="1" i="1" u="sng" dirty="0">
                <a:ln w="22225">
                  <a:solidFill>
                    <a:schemeClr val="accent2"/>
                  </a:solidFill>
                  <a:prstDash val="solid"/>
                </a:ln>
                <a:solidFill>
                  <a:schemeClr val="accent2">
                    <a:lumMod val="40000"/>
                    <a:lumOff val="60000"/>
                  </a:schemeClr>
                </a:solidFill>
                <a:effectLst/>
              </a:rPr>
              <a:t>DISASTER MANAGEMENT</a:t>
            </a:r>
          </a:p>
        </p:txBody>
      </p:sp>
      <p:sp>
        <p:nvSpPr>
          <p:cNvPr id="3" name="Content Placeholder 2"/>
          <p:cNvSpPr>
            <a:spLocks noGrp="1"/>
          </p:cNvSpPr>
          <p:nvPr>
            <p:ph idx="1"/>
          </p:nvPr>
        </p:nvSpPr>
        <p:spPr>
          <a:xfrm>
            <a:off x="501445" y="1448763"/>
            <a:ext cx="8244349" cy="3311013"/>
          </a:xfrm>
        </p:spPr>
        <p:txBody>
          <a:bodyPr/>
          <a:lstStyle/>
          <a:p>
            <a:pPr marL="0" indent="0">
              <a:buNone/>
            </a:pPr>
            <a:r>
              <a:rPr lang="en-IN" altLang="en-US" b="1" i="1" dirty="0"/>
              <a:t>3. </a:t>
            </a:r>
            <a:r>
              <a:rPr lang="en-IN" altLang="en-US" b="1" i="1" u="sng" dirty="0"/>
              <a:t>FLOODS :</a:t>
            </a:r>
            <a:endParaRPr lang="en-US" dirty="0"/>
          </a:p>
          <a:p>
            <a:endParaRPr lang="en-US" dirty="0"/>
          </a:p>
          <a:p>
            <a:r>
              <a:rPr lang="en-IN" b="1" dirty="0">
                <a:gradFill>
                  <a:gsLst>
                    <a:gs pos="0">
                      <a:srgbClr val="E30000"/>
                    </a:gs>
                    <a:gs pos="100000">
                      <a:srgbClr val="760303"/>
                    </a:gs>
                  </a:gsLst>
                  <a:lin scaled="0"/>
                </a:gradFill>
                <a:sym typeface="+mn-ea"/>
              </a:rPr>
              <a:t>By calculating amount of rainfall</a:t>
            </a:r>
            <a:endParaRPr lang="en-IN" b="1" dirty="0">
              <a:gradFill>
                <a:gsLst>
                  <a:gs pos="0">
                    <a:srgbClr val="E30000"/>
                  </a:gs>
                  <a:gs pos="100000">
                    <a:srgbClr val="760303"/>
                  </a:gs>
                </a:gsLst>
                <a:lin scaled="0"/>
              </a:gradFill>
            </a:endParaRPr>
          </a:p>
          <a:p>
            <a:r>
              <a:rPr lang="en-IN" b="1" dirty="0">
                <a:gradFill>
                  <a:gsLst>
                    <a:gs pos="0">
                      <a:srgbClr val="E30000"/>
                    </a:gs>
                    <a:gs pos="100000">
                      <a:srgbClr val="760303"/>
                    </a:gs>
                  </a:gsLst>
                  <a:lin scaled="0"/>
                </a:gradFill>
                <a:sym typeface="+mn-ea"/>
              </a:rPr>
              <a:t>Using level sensor(ultra sonic)</a:t>
            </a:r>
            <a:endParaRPr lang="en-IN" b="1" dirty="0">
              <a:gradFill>
                <a:gsLst>
                  <a:gs pos="0">
                    <a:srgbClr val="E30000"/>
                  </a:gs>
                  <a:gs pos="100000">
                    <a:srgbClr val="760303"/>
                  </a:gs>
                </a:gsLst>
                <a:lin scaled="0"/>
              </a:gradFill>
            </a:endParaRPr>
          </a:p>
          <a:p>
            <a:r>
              <a:rPr lang="en-IN" b="1" dirty="0">
                <a:gradFill>
                  <a:gsLst>
                    <a:gs pos="0">
                      <a:srgbClr val="E30000"/>
                    </a:gs>
                    <a:gs pos="100000">
                      <a:srgbClr val="760303"/>
                    </a:gs>
                  </a:gsLst>
                  <a:lin scaled="0"/>
                </a:gradFill>
                <a:sym typeface="+mn-ea"/>
              </a:rPr>
              <a:t> If it is above the limit of normality, it will notify the civilians</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r>
              <a:rPr lang="en-IN" altLang="en-US" b="1" i="1" u="sng" dirty="0">
                <a:ln w="22225">
                  <a:solidFill>
                    <a:schemeClr val="accent2"/>
                  </a:solidFill>
                  <a:prstDash val="solid"/>
                </a:ln>
                <a:solidFill>
                  <a:schemeClr val="accent2">
                    <a:lumMod val="40000"/>
                    <a:lumOff val="60000"/>
                  </a:schemeClr>
                </a:solidFill>
                <a:effectLst/>
              </a:rPr>
              <a:t>DISASTER MANAGEMENT</a:t>
            </a:r>
          </a:p>
        </p:txBody>
      </p:sp>
      <p:sp>
        <p:nvSpPr>
          <p:cNvPr id="3" name="Content Placeholder 2"/>
          <p:cNvSpPr>
            <a:spLocks noGrp="1"/>
          </p:cNvSpPr>
          <p:nvPr>
            <p:ph sz="half" idx="1"/>
          </p:nvPr>
        </p:nvSpPr>
        <p:spPr/>
        <p:txBody>
          <a:bodyPr>
            <a:normAutofit fontScale="90000" lnSpcReduction="20000"/>
          </a:bodyPr>
          <a:lstStyle/>
          <a:p>
            <a:pPr marL="0" indent="0">
              <a:buNone/>
            </a:pPr>
            <a:endParaRPr lang="en-IN" altLang="en-US" b="1" i="1" dirty="0"/>
          </a:p>
          <a:p>
            <a:pPr marL="0" indent="0">
              <a:buNone/>
            </a:pPr>
            <a:r>
              <a:rPr lang="en-IN" altLang="en-US" b="1" i="1" dirty="0"/>
              <a:t>4. </a:t>
            </a:r>
            <a:r>
              <a:rPr lang="en-IN" altLang="en-US" b="1" i="1" u="sng" dirty="0"/>
              <a:t>GAS  LEAK:</a:t>
            </a:r>
            <a:endParaRPr lang="en-US" dirty="0"/>
          </a:p>
          <a:p>
            <a:r>
              <a:rPr lang="en-US" b="1" dirty="0">
                <a:gradFill>
                  <a:gsLst>
                    <a:gs pos="0">
                      <a:srgbClr val="012D86"/>
                    </a:gs>
                    <a:gs pos="100000">
                      <a:srgbClr val="0E2557"/>
                    </a:gs>
                  </a:gsLst>
                  <a:lin scaled="0"/>
                </a:gradFill>
                <a:sym typeface="+mn-ea"/>
              </a:rPr>
              <a:t>NH3, </a:t>
            </a:r>
            <a:r>
              <a:rPr lang="en-US" b="1" dirty="0" err="1">
                <a:gradFill>
                  <a:gsLst>
                    <a:gs pos="0">
                      <a:srgbClr val="012D86"/>
                    </a:gs>
                    <a:gs pos="100000">
                      <a:srgbClr val="0E2557"/>
                    </a:gs>
                  </a:gsLst>
                  <a:lin scaled="0"/>
                </a:gradFill>
                <a:sym typeface="+mn-ea"/>
              </a:rPr>
              <a:t>NOx</a:t>
            </a:r>
            <a:r>
              <a:rPr lang="en-US" b="1" dirty="0">
                <a:gradFill>
                  <a:gsLst>
                    <a:gs pos="0">
                      <a:srgbClr val="012D86"/>
                    </a:gs>
                    <a:gs pos="100000">
                      <a:srgbClr val="0E2557"/>
                    </a:gs>
                  </a:gsLst>
                  <a:lin scaled="0"/>
                </a:gradFill>
                <a:sym typeface="+mn-ea"/>
              </a:rPr>
              <a:t>, alcohol, Benzene, smoke, CO2, etc. </a:t>
            </a:r>
            <a:r>
              <a:rPr lang="en-IN" altLang="en-US" b="1" dirty="0">
                <a:gradFill>
                  <a:gsLst>
                    <a:gs pos="0">
                      <a:srgbClr val="012D86"/>
                    </a:gs>
                    <a:gs pos="100000">
                      <a:srgbClr val="0E2557"/>
                    </a:gs>
                  </a:gsLst>
                  <a:lin scaled="0"/>
                </a:gradFill>
                <a:sym typeface="+mn-ea"/>
              </a:rPr>
              <a:t>are detected and notification is sent to people about the possible accidents that can happen and risk of going to a particular location.</a:t>
            </a:r>
            <a:endParaRPr lang="en-IN" dirty="0"/>
          </a:p>
          <a:p>
            <a:endParaRPr lang="en-US" dirty="0"/>
          </a:p>
          <a:p>
            <a:endParaRPr lang="en-US" dirty="0"/>
          </a:p>
          <a:p>
            <a:endParaRPr lang="en-US" dirty="0"/>
          </a:p>
          <a:p>
            <a:endParaRPr lang="en-US" dirty="0"/>
          </a:p>
        </p:txBody>
      </p:sp>
      <p:pic>
        <p:nvPicPr>
          <p:cNvPr id="2055" name="Picture 7" descr="Image result for gas leak bhopal gas tragedy">
            <a:hlinkClick r:id="rId2"/>
          </p:cNvPr>
          <p:cNvPicPr>
            <a:picLocks noGrp="1" noChangeAspect="1" noChangeArrowheads="1"/>
          </p:cNvPicPr>
          <p:nvPr>
            <p:ph sz="half" idx="2"/>
          </p:nvPr>
        </p:nvPicPr>
        <p:blipFill>
          <a:blip r:embed="rId3"/>
          <a:srcRect/>
          <a:stretch>
            <a:fillRect/>
          </a:stretch>
        </p:blipFill>
        <p:spPr bwMode="auto">
          <a:xfrm>
            <a:off x="4885690" y="2078990"/>
            <a:ext cx="4038600" cy="269430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10" y="279400"/>
            <a:ext cx="5577205" cy="796925"/>
          </a:xfrm>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STATEMENT(B):</a:t>
            </a:r>
            <a:r>
              <a:rPr lang="en-IN" altLang="en-US" b="1" i="1" u="sng" dirty="0">
                <a:ln w="22225">
                  <a:solidFill>
                    <a:schemeClr val="accent2"/>
                  </a:solidFill>
                  <a:prstDash val="solid"/>
                </a:ln>
                <a:solidFill>
                  <a:schemeClr val="accent2">
                    <a:lumMod val="40000"/>
                    <a:lumOff val="60000"/>
                  </a:schemeClr>
                </a:solidFill>
                <a:effectLst/>
              </a:rPr>
              <a:t>  WOMEN SAFETY</a:t>
            </a:r>
          </a:p>
        </p:txBody>
      </p:sp>
      <p:pic>
        <p:nvPicPr>
          <p:cNvPr id="4" name="Content Placeholder 3" descr="rape"/>
          <p:cNvPicPr>
            <a:picLocks noGrp="1" noChangeAspect="1"/>
          </p:cNvPicPr>
          <p:nvPr>
            <p:ph idx="1"/>
          </p:nvPr>
        </p:nvPicPr>
        <p:blipFill>
          <a:blip r:embed="rId3"/>
          <a:stretch>
            <a:fillRect/>
          </a:stretch>
        </p:blipFill>
        <p:spPr>
          <a:xfrm>
            <a:off x="5721350" y="2533650"/>
            <a:ext cx="3333750" cy="2495550"/>
          </a:xfrm>
          <a:prstGeom prst="rect">
            <a:avLst/>
          </a:prstGeom>
        </p:spPr>
      </p:pic>
      <p:sp>
        <p:nvSpPr>
          <p:cNvPr id="5" name="Text Box 4"/>
          <p:cNvSpPr txBox="1"/>
          <p:nvPr>
            <p:custDataLst>
              <p:tags r:id="rId1"/>
            </p:custDataLst>
          </p:nvPr>
        </p:nvSpPr>
        <p:spPr>
          <a:xfrm>
            <a:off x="514985" y="1503680"/>
            <a:ext cx="4991735" cy="3692525"/>
          </a:xfrm>
          <a:prstGeom prst="rect">
            <a:avLst/>
          </a:prstGeom>
          <a:noFill/>
        </p:spPr>
        <p:txBody>
          <a:bodyPr wrap="square" rtlCol="0" anchor="t">
            <a:spAutoFit/>
          </a:bodyPr>
          <a:lstStyle/>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1. In our project we have implemented features to detect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harrassment</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against women.</a:t>
            </a: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2. It consists</a:t>
            </a: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of a camera module which constantly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surveils</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the location and tries to classify human-human </a:t>
            </a: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interactions as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harrasament</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or not . </a:t>
            </a: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3. If it classifies as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harrasment</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then it sends alert to the near</a:t>
            </a: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by police authorities and tries to identify the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harraser's</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details using government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10" y="279400"/>
            <a:ext cx="5577205" cy="796925"/>
          </a:xfrm>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STATEMENT(C): </a:t>
            </a:r>
            <a:r>
              <a:rPr lang="en-IN" altLang="en-US" b="1" i="1" u="sng" dirty="0">
                <a:ln w="22225">
                  <a:solidFill>
                    <a:schemeClr val="accent2"/>
                  </a:solidFill>
                  <a:prstDash val="solid"/>
                </a:ln>
                <a:solidFill>
                  <a:schemeClr val="accent2">
                    <a:lumMod val="40000"/>
                    <a:lumOff val="60000"/>
                  </a:schemeClr>
                </a:solidFill>
                <a:effectLst/>
              </a:rPr>
              <a:t> HELPING THE DISABLED</a:t>
            </a:r>
          </a:p>
        </p:txBody>
      </p:sp>
      <p:sp>
        <p:nvSpPr>
          <p:cNvPr id="3" name="Content Placeholder 2"/>
          <p:cNvSpPr>
            <a:spLocks noGrp="1"/>
          </p:cNvSpPr>
          <p:nvPr>
            <p:ph idx="1"/>
          </p:nvPr>
        </p:nvSpPr>
        <p:spPr>
          <a:xfrm>
            <a:off x="501445" y="1459558"/>
            <a:ext cx="8244349" cy="3311013"/>
          </a:xfrm>
        </p:spPr>
        <p:txBody>
          <a:bodyPr/>
          <a:lstStyle/>
          <a:p>
            <a:r>
              <a:rPr lang="en-IN" altLang="en-US" b="1" i="1" dirty="0">
                <a:gradFill>
                  <a:gsLst>
                    <a:gs pos="0">
                      <a:srgbClr val="14CD68"/>
                    </a:gs>
                    <a:gs pos="100000">
                      <a:srgbClr val="035C7D"/>
                    </a:gs>
                  </a:gsLst>
                  <a:lin scaled="0"/>
                </a:gradFill>
              </a:rPr>
              <a:t>We are helping the disabled(blind) by making his neighbours aware that he is blind so that in road traffic and in some other crowd, so that the people around the disabled may not intervene and cause unneccesary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TU"/>
          <p:cNvPicPr>
            <a:picLocks noGrp="1" noChangeAspect="1"/>
          </p:cNvPicPr>
          <p:nvPr>
            <p:ph sz="half" idx="2"/>
          </p:nvPr>
        </p:nvPicPr>
        <p:blipFill>
          <a:blip r:embed="rId2"/>
          <a:stretch>
            <a:fillRect/>
          </a:stretch>
        </p:blipFill>
        <p:spPr>
          <a:xfrm>
            <a:off x="1201420" y="1568450"/>
            <a:ext cx="6536055" cy="341439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On-screen Show (16:9)</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MingLiU_HKSCS-ExtB</vt:lpstr>
      <vt:lpstr>Arial</vt:lpstr>
      <vt:lpstr>Calibri</vt:lpstr>
      <vt:lpstr>Office Theme</vt:lpstr>
      <vt:lpstr>DISASTER MANAGEMENT &amp;  WOMEN SAFETY</vt:lpstr>
      <vt:lpstr>PROBLEM STATEMENT(A):  DISASTER MANAGEMENT</vt:lpstr>
      <vt:lpstr>PROBLEM STATEMENT(A):  DISASTER MANAGEMENT</vt:lpstr>
      <vt:lpstr>PROBLEM STATEMENT(A):   DISASTER MANAGEMENT</vt:lpstr>
      <vt:lpstr>PROBLEM STATEMENT(A):  DISASTER MANAGEMENT</vt:lpstr>
      <vt:lpstr>PROBLEM STATEMENT(A):  DISASTER MANAGEMENT</vt:lpstr>
      <vt:lpstr>PROBLEM STATEMENT(B):  WOMEN SAFETY</vt:lpstr>
      <vt:lpstr>PROBLEM STATEMENT(C):  HELPING THE DISABLED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created xsi:type="dcterms:W3CDTF">2017-08-01T15:40:00Z</dcterms:created>
  <dcterms:modified xsi:type="dcterms:W3CDTF">2020-02-15T06:33:10Z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