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29" r:id="rId2"/>
    <p:sldId id="337" r:id="rId3"/>
    <p:sldId id="440" r:id="rId4"/>
    <p:sldId id="446" r:id="rId5"/>
    <p:sldId id="441" r:id="rId6"/>
    <p:sldId id="430" r:id="rId7"/>
    <p:sldId id="443" r:id="rId8"/>
    <p:sldId id="444" r:id="rId9"/>
    <p:sldId id="438" r:id="rId10"/>
    <p:sldId id="439" r:id="rId11"/>
    <p:sldId id="450" r:id="rId12"/>
    <p:sldId id="447" r:id="rId13"/>
    <p:sldId id="451" r:id="rId14"/>
    <p:sldId id="445" r:id="rId15"/>
    <p:sldId id="436" r:id="rId16"/>
    <p:sldId id="437" r:id="rId17"/>
    <p:sldId id="3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17-11-2020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0506-4240-4F71-9FC4-E0D4418ED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8FA45-0D9A-4ED9-BB6C-835D18EFB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EAD6C2-AA4D-43D0-A609-722CB4960875}"/>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8D28CA0F-44A1-45A7-8AF2-B3F99CE20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A0137-3C87-4AAB-827F-424556D5728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111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7D-CAEA-4B6F-90E2-12D1E8C9E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D5722-4DC6-484C-B1AA-F978CC1D41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342D-859C-4EB5-89EB-2B26456B29BD}"/>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0B44C380-2D2B-49D1-8FD7-F2E25146B2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8135E-AEF2-404A-BC09-651AFADD8711}"/>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7261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EEF14-B50A-4507-89FA-F02BD3BA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2525-F026-46A7-A7FE-C8BC7C0D6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72F82-DBC8-49C8-9ACB-057AC9B00BFE}"/>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76C60BF1-0824-4AF0-8822-5EAE5B691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8993E-0441-4949-A6D5-F40A2E14F6E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0781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CDE-ED3C-4D36-B57D-D50BA61E53CA}"/>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1657D2E-5754-4C08-BFB6-7141ACA3DB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6273-6D74-4C7E-87AA-994A8BD5EA09}"/>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359AB096-667D-42B0-B63B-F920CC3D68A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FC7F5D-022F-4B98-968A-4E0F8D94EC48}"/>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4165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14C-9892-4771-AC0F-83CD587AF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B9DF8-B33A-4FBD-A6E9-AB3ABB8F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934660-0F07-48D8-96EE-52F2E82088E1}"/>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B22B3162-04FB-47B0-A274-FC6309FBAE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7D84DB-C569-43D3-8F65-C1F24D6A6B9E}"/>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267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4A9E-9511-42AE-BF06-CACE75343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C96E2-A802-4805-A880-0DD37CFF78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A715-597C-4301-8736-3171CE836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A7F48-A405-47B2-BB9C-5B8BAB4A106A}"/>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6" name="Footer Placeholder 5">
            <a:extLst>
              <a:ext uri="{FF2B5EF4-FFF2-40B4-BE49-F238E27FC236}">
                <a16:creationId xmlns:a16="http://schemas.microsoft.com/office/drawing/2014/main" id="{1951BFE5-205E-4A22-A1AD-50C378760B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EC0F4A-2375-4721-B68E-6031B5B54E9F}"/>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4866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B285-5827-47D1-BA8A-6326F023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C6E4D-3E17-4EAD-BB9D-37B536A8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D35045-1102-459F-A91A-2E671D009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ED417-AF0F-4159-8F7D-4910680A8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CE747C-BFC1-424D-9AE8-D773073E6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7729F4-3E90-4272-AE31-0E4D6E16B92A}"/>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8" name="Footer Placeholder 7">
            <a:extLst>
              <a:ext uri="{FF2B5EF4-FFF2-40B4-BE49-F238E27FC236}">
                <a16:creationId xmlns:a16="http://schemas.microsoft.com/office/drawing/2014/main" id="{AC35B40E-97B4-4EEC-93FA-BB3160DE76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E9F24C7-4CB3-441A-BAB9-AC0C3F7979B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777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F957-EFF8-4502-97EB-4733570E1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EBAAB-25D9-4A98-BCAD-C84F2601C672}"/>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4" name="Footer Placeholder 3">
            <a:extLst>
              <a:ext uri="{FF2B5EF4-FFF2-40B4-BE49-F238E27FC236}">
                <a16:creationId xmlns:a16="http://schemas.microsoft.com/office/drawing/2014/main" id="{4433269F-4F39-478E-A7E9-F1569D9CBE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4508C5F-EF76-4012-8795-C7B3DEA04A87}"/>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28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4080D-8F73-453C-A470-103ACA511F77}"/>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3" name="Footer Placeholder 2">
            <a:extLst>
              <a:ext uri="{FF2B5EF4-FFF2-40B4-BE49-F238E27FC236}">
                <a16:creationId xmlns:a16="http://schemas.microsoft.com/office/drawing/2014/main" id="{89777BB8-FE53-4033-BC12-EC4947E962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962D54-875F-41DC-A5E6-53312772EF1D}"/>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2893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3D9E-B7AA-46F5-A19A-E444BCC0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A239E-5B8B-4AB5-BC71-DBAE4F36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649518-CC57-486C-B3A5-F7935E197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0DD69-4854-4F5F-93CD-9A2BDBBA04F2}"/>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6" name="Footer Placeholder 5">
            <a:extLst>
              <a:ext uri="{FF2B5EF4-FFF2-40B4-BE49-F238E27FC236}">
                <a16:creationId xmlns:a16="http://schemas.microsoft.com/office/drawing/2014/main" id="{FE3A1447-1EEC-47FD-BBDC-93B9D8BF595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049450-0AD6-4CB6-85DC-412F70B48C5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159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9AC-4023-42D1-B471-D71BE4B2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F42F4-D7D9-4EE1-8B5D-DAAE95004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77E2A1-C8F1-4E17-A93F-E9397A8E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92E40-3FA8-4D26-95A8-045CC4A5810D}"/>
              </a:ext>
            </a:extLst>
          </p:cNvPr>
          <p:cNvSpPr>
            <a:spLocks noGrp="1"/>
          </p:cNvSpPr>
          <p:nvPr>
            <p:ph type="dt" sz="half" idx="10"/>
          </p:nvPr>
        </p:nvSpPr>
        <p:spPr/>
        <p:txBody>
          <a:bodyPr/>
          <a:lstStyle/>
          <a:p>
            <a:fld id="{A5418D04-38B7-44AB-8A5C-78F4D13CA9CB}" type="datetimeFigureOut">
              <a:rPr lang="en-IN" smtClean="0"/>
              <a:t>17-11-2020</a:t>
            </a:fld>
            <a:endParaRPr lang="en-IN" dirty="0"/>
          </a:p>
        </p:txBody>
      </p:sp>
      <p:sp>
        <p:nvSpPr>
          <p:cNvPr id="6" name="Footer Placeholder 5">
            <a:extLst>
              <a:ext uri="{FF2B5EF4-FFF2-40B4-BE49-F238E27FC236}">
                <a16:creationId xmlns:a16="http://schemas.microsoft.com/office/drawing/2014/main" id="{6DE112ED-4CFB-4D2D-A0B8-11BB3F473D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699D7D-CE56-4FA3-B708-77C1A63C296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048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BB3E-E7EB-4978-BE77-1B8B50932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012AF75-E4F6-4B5A-9044-36F26E59A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D72B-02B8-4B17-9908-A46D786E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17-11-2020</a:t>
            </a:fld>
            <a:endParaRPr lang="en-IN" dirty="0"/>
          </a:p>
        </p:txBody>
      </p:sp>
      <p:sp>
        <p:nvSpPr>
          <p:cNvPr id="5" name="Footer Placeholder 4">
            <a:extLst>
              <a:ext uri="{FF2B5EF4-FFF2-40B4-BE49-F238E27FC236}">
                <a16:creationId xmlns:a16="http://schemas.microsoft.com/office/drawing/2014/main" id="{4F20248C-6B04-4FAD-BBC7-9A06E3FB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9B66EA-3673-419C-8C7D-0A75EBED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83671B77-BE9D-439C-96EA-06BA171E3D57}"/>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Tree>
    <p:extLst>
      <p:ext uri="{BB962C8B-B14F-4D97-AF65-F5344CB8AC3E}">
        <p14:creationId xmlns:p14="http://schemas.microsoft.com/office/powerpoint/2010/main" val="375201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Y4mqcFsHgTQ&amp;ab_channel=BODDEDAAVINASH"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Ba5314/AWS-Multi-Tier-Architecture.git" TargetMode="External"/><Relationship Id="rId4" Type="http://schemas.openxmlformats.org/officeDocument/2006/relationships/hyperlink" Target="https://medium.com/@nr3702/aws-multi-tier-architecture-863bc6bc26b4"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4A9FF2C-D6C6-4394-A2D4-48FB3049F8D8}"/>
              </a:ext>
            </a:extLst>
          </p:cNvPr>
          <p:cNvSpPr txBox="1">
            <a:spLocks/>
          </p:cNvSpPr>
          <p:nvPr/>
        </p:nvSpPr>
        <p:spPr>
          <a:xfrm>
            <a:off x="0" y="0"/>
            <a:ext cx="12192000" cy="1219200"/>
          </a:xfrm>
          <a:prstGeom prst="rect">
            <a:avLst/>
          </a:prstGeom>
          <a:solidFill>
            <a:schemeClr val="accent2"/>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a:lstStyle>
          <a:p>
            <a:pPr algn="ctr"/>
            <a:r>
              <a:rPr lang="en-IN" sz="4000" dirty="0">
                <a:solidFill>
                  <a:schemeClr val="tx1"/>
                </a:solidFill>
                <a:latin typeface="+mn-lt"/>
              </a:rPr>
              <a:t>AWS MULTI-TIER ARCHITECTURE</a:t>
            </a:r>
          </a:p>
        </p:txBody>
      </p:sp>
      <p:sp>
        <p:nvSpPr>
          <p:cNvPr id="12" name="Rectangle 11">
            <a:extLst>
              <a:ext uri="{FF2B5EF4-FFF2-40B4-BE49-F238E27FC236}">
                <a16:creationId xmlns:a16="http://schemas.microsoft.com/office/drawing/2014/main" id="{041BFD26-EF64-40A4-AB77-BC31726115FD}"/>
              </a:ext>
            </a:extLst>
          </p:cNvPr>
          <p:cNvSpPr/>
          <p:nvPr/>
        </p:nvSpPr>
        <p:spPr>
          <a:xfrm>
            <a:off x="1325218" y="4702241"/>
            <a:ext cx="9917414" cy="1329595"/>
          </a:xfrm>
          <a:prstGeom prst="rect">
            <a:avLst/>
          </a:prstGeom>
        </p:spPr>
        <p:txBody>
          <a:bodyPr wrap="square">
            <a:spAutoFit/>
          </a:bodyPr>
          <a:lstStyle/>
          <a:p>
            <a:pPr algn="ctr">
              <a:lnSpc>
                <a:spcPct val="90000"/>
              </a:lnSpc>
            </a:pPr>
            <a:endParaRPr lang="en-US" b="1" dirty="0">
              <a:cs typeface="Times New Roman" pitchFamily="18" charset="0"/>
            </a:endParaRPr>
          </a:p>
          <a:p>
            <a:pPr marL="0" indent="0" algn="ctr">
              <a:buNone/>
            </a:pPr>
            <a:r>
              <a:rPr lang="en-IN" sz="2400" b="1" dirty="0">
                <a:solidFill>
                  <a:srgbClr val="002060"/>
                </a:solidFill>
              </a:rPr>
              <a:t>DEPARTMENT OF COMPUTER SCIENCE ENGINEERING</a:t>
            </a:r>
          </a:p>
          <a:p>
            <a:pPr marL="0" indent="0" algn="ctr">
              <a:buNone/>
            </a:pPr>
            <a:r>
              <a:rPr lang="en-IN" sz="2400" b="1" dirty="0">
                <a:solidFill>
                  <a:srgbClr val="002060"/>
                </a:solidFill>
              </a:rPr>
              <a:t>BENNETT UNIVERSITY, GREATER NOIDA, 201310, UTTAR PRADESH, INDIA</a:t>
            </a:r>
          </a:p>
          <a:p>
            <a:pPr algn="ctr">
              <a:lnSpc>
                <a:spcPct val="90000"/>
              </a:lnSpc>
            </a:pPr>
            <a:endParaRPr lang="en-US" dirty="0">
              <a:cs typeface="Times New Roman" pitchFamily="18" charset="0"/>
            </a:endParaRPr>
          </a:p>
        </p:txBody>
      </p:sp>
      <p:sp>
        <p:nvSpPr>
          <p:cNvPr id="15" name="Subtitle 2">
            <a:extLst>
              <a:ext uri="{FF2B5EF4-FFF2-40B4-BE49-F238E27FC236}">
                <a16:creationId xmlns:a16="http://schemas.microsoft.com/office/drawing/2014/main" id="{4E03BD6E-87DD-47D4-B555-BA346EC98D62}"/>
              </a:ext>
            </a:extLst>
          </p:cNvPr>
          <p:cNvSpPr txBox="1">
            <a:spLocks/>
          </p:cNvSpPr>
          <p:nvPr/>
        </p:nvSpPr>
        <p:spPr>
          <a:xfrm>
            <a:off x="4008163" y="1475714"/>
            <a:ext cx="3178450" cy="10960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b="1" dirty="0">
              <a:latin typeface="Lato" panose="020F0502020204030203" pitchFamily="34" charset="0"/>
            </a:endParaRPr>
          </a:p>
        </p:txBody>
      </p:sp>
      <p:sp>
        <p:nvSpPr>
          <p:cNvPr id="17" name="TextBox 16">
            <a:extLst>
              <a:ext uri="{FF2B5EF4-FFF2-40B4-BE49-F238E27FC236}">
                <a16:creationId xmlns:a16="http://schemas.microsoft.com/office/drawing/2014/main" id="{29AD8356-C220-40ED-82D6-1D7C20F3359C}"/>
              </a:ext>
            </a:extLst>
          </p:cNvPr>
          <p:cNvSpPr txBox="1"/>
          <p:nvPr/>
        </p:nvSpPr>
        <p:spPr>
          <a:xfrm>
            <a:off x="1497497" y="1472199"/>
            <a:ext cx="9339209" cy="2502223"/>
          </a:xfrm>
          <a:prstGeom prst="rect">
            <a:avLst/>
          </a:prstGeom>
          <a:noFill/>
        </p:spPr>
        <p:txBody>
          <a:bodyPr wrap="square">
            <a:spAutoFit/>
          </a:bodyPr>
          <a:lstStyle/>
          <a:p>
            <a:pPr algn="ctr">
              <a:lnSpc>
                <a:spcPct val="90000"/>
              </a:lnSpc>
              <a:tabLst>
                <a:tab pos="112713" algn="l"/>
              </a:tabLst>
            </a:pPr>
            <a:r>
              <a:rPr lang="en-US" b="1" dirty="0">
                <a:solidFill>
                  <a:srgbClr val="002060"/>
                </a:solidFill>
              </a:rPr>
              <a:t>Presented by</a:t>
            </a: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r>
              <a:rPr lang="en-US" sz="2000" b="1" dirty="0">
                <a:solidFill>
                  <a:schemeClr val="bg2">
                    <a:lumMod val="10000"/>
                  </a:schemeClr>
                </a:solidFill>
              </a:rPr>
              <a:t>Team No. 45</a:t>
            </a:r>
          </a:p>
          <a:p>
            <a:pPr algn="ctr">
              <a:lnSpc>
                <a:spcPct val="90000"/>
              </a:lnSpc>
              <a:tabLst>
                <a:tab pos="112713" algn="l"/>
              </a:tabLst>
            </a:pPr>
            <a:endParaRPr lang="en-US" b="1" dirty="0">
              <a:solidFill>
                <a:schemeClr val="bg2">
                  <a:lumMod val="10000"/>
                </a:schemeClr>
              </a:solidFill>
            </a:endParaRPr>
          </a:p>
          <a:p>
            <a:pPr algn="ctr">
              <a:lnSpc>
                <a:spcPct val="90000"/>
              </a:lnSpc>
              <a:tabLst>
                <a:tab pos="112713" algn="l"/>
              </a:tabLst>
            </a:pPr>
            <a:r>
              <a:rPr lang="en-IN" sz="2000" b="0" i="0" dirty="0">
                <a:solidFill>
                  <a:srgbClr val="292929"/>
                </a:solidFill>
                <a:effectLst/>
                <a:latin typeface="charter"/>
              </a:rPr>
              <a:t> </a:t>
            </a:r>
            <a:r>
              <a:rPr lang="en-IN" sz="2000" b="1" i="0" u="none" strike="noStrike" dirty="0">
                <a:effectLst/>
                <a:latin typeface="charter"/>
              </a:rPr>
              <a:t>BODDEDA </a:t>
            </a:r>
            <a:r>
              <a:rPr lang="en-US" sz="1800" b="1" dirty="0">
                <a:effectLst/>
                <a:latin typeface="Times New Roman" panose="02020603050405020304" pitchFamily="18" charset="0"/>
                <a:ea typeface="Calibri" panose="020F0502020204030204" pitchFamily="34" charset="0"/>
              </a:rPr>
              <a:t>JAYA SAI </a:t>
            </a:r>
            <a:r>
              <a:rPr lang="en-IN" sz="2000" b="1" i="0" u="none" strike="noStrike" dirty="0">
                <a:effectLst/>
                <a:latin typeface="charter"/>
              </a:rPr>
              <a:t>AVINASH</a:t>
            </a:r>
            <a:r>
              <a:rPr lang="en-US" sz="2000" b="1" dirty="0">
                <a:solidFill>
                  <a:schemeClr val="bg2">
                    <a:lumMod val="10000"/>
                  </a:schemeClr>
                </a:solidFill>
              </a:rPr>
              <a:t>(E17CSE018)</a:t>
            </a:r>
          </a:p>
          <a:p>
            <a:pPr algn="ctr">
              <a:lnSpc>
                <a:spcPct val="90000"/>
              </a:lnSpc>
              <a:tabLst>
                <a:tab pos="112713" algn="l"/>
              </a:tabLst>
            </a:pPr>
            <a:endParaRPr lang="en-US" sz="2000" b="1" dirty="0">
              <a:solidFill>
                <a:schemeClr val="bg2">
                  <a:lumMod val="10000"/>
                </a:schemeClr>
              </a:solidFill>
            </a:endParaRPr>
          </a:p>
          <a:p>
            <a:pPr algn="ctr">
              <a:lnSpc>
                <a:spcPct val="90000"/>
              </a:lnSpc>
              <a:tabLst>
                <a:tab pos="112713" algn="l"/>
              </a:tabLst>
            </a:pPr>
            <a:r>
              <a:rPr lang="en-US" sz="2000" b="1" dirty="0">
                <a:solidFill>
                  <a:schemeClr val="bg2">
                    <a:lumMod val="10000"/>
                  </a:schemeClr>
                </a:solidFill>
              </a:rPr>
              <a:t>C R NITHESHWAR(E17CSE045)</a:t>
            </a:r>
          </a:p>
          <a:p>
            <a:pPr algn="ctr">
              <a:lnSpc>
                <a:spcPct val="90000"/>
              </a:lnSpc>
              <a:tabLst>
                <a:tab pos="112713" algn="l"/>
              </a:tabLst>
            </a:pPr>
            <a:endParaRPr lang="en-US" sz="2000" b="1" dirty="0">
              <a:solidFill>
                <a:schemeClr val="bg2">
                  <a:lumMod val="10000"/>
                </a:schemeClr>
              </a:solidFill>
            </a:endParaRPr>
          </a:p>
          <a:p>
            <a:pPr algn="ctr">
              <a:lnSpc>
                <a:spcPct val="90000"/>
              </a:lnSpc>
              <a:tabLst>
                <a:tab pos="112713" algn="l"/>
              </a:tabLst>
            </a:pPr>
            <a:endParaRPr lang="en-US" sz="2000" b="1" dirty="0">
              <a:solidFill>
                <a:schemeClr val="tx2">
                  <a:lumMod val="50000"/>
                </a:schemeClr>
              </a:solidFill>
            </a:endParaRPr>
          </a:p>
        </p:txBody>
      </p:sp>
      <p:sp>
        <p:nvSpPr>
          <p:cNvPr id="21" name="TextBox 20">
            <a:extLst>
              <a:ext uri="{FF2B5EF4-FFF2-40B4-BE49-F238E27FC236}">
                <a16:creationId xmlns:a16="http://schemas.microsoft.com/office/drawing/2014/main" id="{39C16EE0-F5FD-4357-A566-FC3B3BCBEC28}"/>
              </a:ext>
            </a:extLst>
          </p:cNvPr>
          <p:cNvSpPr txBox="1"/>
          <p:nvPr/>
        </p:nvSpPr>
        <p:spPr>
          <a:xfrm>
            <a:off x="3114261" y="4222280"/>
            <a:ext cx="6096000" cy="534121"/>
          </a:xfrm>
          <a:prstGeom prst="rect">
            <a:avLst/>
          </a:prstGeom>
          <a:noFill/>
        </p:spPr>
        <p:txBody>
          <a:bodyPr wrap="square">
            <a:spAutoFit/>
          </a:bodyPr>
          <a:lstStyle/>
          <a:p>
            <a:pPr algn="ctr">
              <a:lnSpc>
                <a:spcPct val="50000"/>
              </a:lnSpc>
              <a:tabLst>
                <a:tab pos="112713" algn="l"/>
              </a:tabLst>
            </a:pPr>
            <a:r>
              <a:rPr lang="en-US" b="1" dirty="0">
                <a:solidFill>
                  <a:srgbClr val="002060"/>
                </a:solidFill>
              </a:rPr>
              <a:t>Submitted </a:t>
            </a:r>
          </a:p>
          <a:p>
            <a:pPr algn="ctr">
              <a:lnSpc>
                <a:spcPct val="50000"/>
              </a:lnSpc>
              <a:tabLst>
                <a:tab pos="112713" algn="l"/>
              </a:tabLst>
            </a:pPr>
            <a:endParaRPr lang="en-US" b="1" dirty="0">
              <a:solidFill>
                <a:srgbClr val="002060"/>
              </a:solidFill>
            </a:endParaRPr>
          </a:p>
          <a:p>
            <a:pPr algn="ctr">
              <a:lnSpc>
                <a:spcPct val="50000"/>
              </a:lnSpc>
              <a:tabLst>
                <a:tab pos="112713" algn="l"/>
              </a:tabLst>
            </a:pPr>
            <a:r>
              <a:rPr lang="en-US" b="1" dirty="0">
                <a:solidFill>
                  <a:srgbClr val="002060"/>
                </a:solidFill>
              </a:rPr>
              <a:t>to</a:t>
            </a:r>
          </a:p>
        </p:txBody>
      </p:sp>
    </p:spTree>
    <p:extLst>
      <p:ext uri="{BB962C8B-B14F-4D97-AF65-F5344CB8AC3E}">
        <p14:creationId xmlns:p14="http://schemas.microsoft.com/office/powerpoint/2010/main" val="34821620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D610-E6CB-4265-86B7-F7D7774A9504}"/>
              </a:ext>
            </a:extLst>
          </p:cNvPr>
          <p:cNvSpPr>
            <a:spLocks noGrp="1"/>
          </p:cNvSpPr>
          <p:nvPr>
            <p:ph type="title"/>
          </p:nvPr>
        </p:nvSpPr>
        <p:spPr>
          <a:xfrm>
            <a:off x="4699552" y="0"/>
            <a:ext cx="2792896" cy="834887"/>
          </a:xfrm>
        </p:spPr>
        <p:txBody>
          <a:bodyPr/>
          <a:lstStyle/>
          <a:p>
            <a:r>
              <a:rPr lang="en-US" dirty="0"/>
              <a:t>UI Interface</a:t>
            </a:r>
            <a:endParaRPr lang="en-IN" dirty="0"/>
          </a:p>
        </p:txBody>
      </p:sp>
      <p:pic>
        <p:nvPicPr>
          <p:cNvPr id="7" name="Picture 6" descr="Diagram&#10;&#10;Description automatically generated">
            <a:extLst>
              <a:ext uri="{FF2B5EF4-FFF2-40B4-BE49-F238E27FC236}">
                <a16:creationId xmlns:a16="http://schemas.microsoft.com/office/drawing/2014/main" id="{96B1E768-54A5-4D86-A4E7-B3AB3F101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1069145"/>
            <a:ext cx="9805182" cy="4501661"/>
          </a:xfrm>
          <a:prstGeom prst="rect">
            <a:avLst/>
          </a:prstGeom>
        </p:spPr>
      </p:pic>
    </p:spTree>
    <p:extLst>
      <p:ext uri="{BB962C8B-B14F-4D97-AF65-F5344CB8AC3E}">
        <p14:creationId xmlns:p14="http://schemas.microsoft.com/office/powerpoint/2010/main" val="22361248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530CC8-D5EA-4502-A4C9-9C55EFEE0E69}"/>
              </a:ext>
            </a:extLst>
          </p:cNvPr>
          <p:cNvSpPr>
            <a:spLocks noGrp="1"/>
          </p:cNvSpPr>
          <p:nvPr>
            <p:ph type="title"/>
          </p:nvPr>
        </p:nvSpPr>
        <p:spPr>
          <a:xfrm>
            <a:off x="2174783" y="182880"/>
            <a:ext cx="8095652" cy="834887"/>
          </a:xfrm>
        </p:spPr>
        <p:txBody>
          <a:bodyPr>
            <a:normAutofit/>
          </a:bodyPr>
          <a:lstStyle/>
          <a:p>
            <a:r>
              <a:rPr lang="en-US" dirty="0"/>
              <a:t>Block Diagram for Churn Prediction</a:t>
            </a:r>
            <a:endParaRPr lang="en-IN" dirty="0"/>
          </a:p>
        </p:txBody>
      </p:sp>
      <p:pic>
        <p:nvPicPr>
          <p:cNvPr id="6" name="Picture 5" descr="Diagram&#10;&#10;Description automatically generated">
            <a:extLst>
              <a:ext uri="{FF2B5EF4-FFF2-40B4-BE49-F238E27FC236}">
                <a16:creationId xmlns:a16="http://schemas.microsoft.com/office/drawing/2014/main" id="{34BE183C-C5AC-4E5E-B1DD-0157F2600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716" y="1311812"/>
            <a:ext cx="9369083" cy="4234375"/>
          </a:xfrm>
          <a:prstGeom prst="rect">
            <a:avLst/>
          </a:prstGeom>
        </p:spPr>
      </p:pic>
    </p:spTree>
    <p:extLst>
      <p:ext uri="{BB962C8B-B14F-4D97-AF65-F5344CB8AC3E}">
        <p14:creationId xmlns:p14="http://schemas.microsoft.com/office/powerpoint/2010/main" val="377491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B11D4-E483-4A8D-A99C-821488766448}"/>
              </a:ext>
            </a:extLst>
          </p:cNvPr>
          <p:cNvSpPr>
            <a:spLocks noGrp="1"/>
          </p:cNvSpPr>
          <p:nvPr>
            <p:ph idx="1"/>
          </p:nvPr>
        </p:nvSpPr>
        <p:spPr>
          <a:xfrm>
            <a:off x="410817" y="410608"/>
            <a:ext cx="11582400" cy="4652549"/>
          </a:xfrm>
        </p:spPr>
        <p:txBody>
          <a:bodyPr>
            <a:noAutofit/>
          </a:bodyPr>
          <a:lstStyle/>
          <a:p>
            <a:pPr marL="0" indent="0" algn="just">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Our solution delivered an architecture with most priority to security and high availability then we developed a website with a Machine learning model using AWS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Sagemaker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first preprocessed the data by cleaning the data and checked any duplicate or null values are present or not then visualized the data then we used label encoder to convert the strings to numerical values then we used feature scaling and created an endpoint to interact with other services and we created lambda function to trigger the ML model and we created rest API to create the website. This whole thing was secured with the architecture.</a:t>
            </a:r>
          </a:p>
          <a:p>
            <a:pPr algn="just"/>
            <a:r>
              <a:rPr lang="en-US" sz="2200" dirty="0">
                <a:effectLst/>
                <a:latin typeface="Times New Roman" panose="02020603050405020304" pitchFamily="18" charset="0"/>
                <a:ea typeface="Calibri" panose="020F0502020204030204" pitchFamily="34" charset="0"/>
              </a:rPr>
              <a:t>We built a prediction model using an </a:t>
            </a:r>
            <a:r>
              <a:rPr lang="en-US" sz="2200" dirty="0" err="1">
                <a:effectLst/>
                <a:latin typeface="Times New Roman" panose="02020603050405020304" pitchFamily="18" charset="0"/>
                <a:ea typeface="Calibri" panose="020F0502020204030204" pitchFamily="34" charset="0"/>
              </a:rPr>
              <a:t>XGboost</a:t>
            </a:r>
            <a:r>
              <a:rPr lang="en-US" sz="2200" dirty="0">
                <a:effectLst/>
                <a:latin typeface="Times New Roman" panose="02020603050405020304" pitchFamily="18" charset="0"/>
                <a:ea typeface="Calibri" panose="020F0502020204030204" pitchFamily="34" charset="0"/>
              </a:rPr>
              <a:t> algorithm and an achieved 73% accuracy.</a:t>
            </a:r>
          </a:p>
          <a:p>
            <a:pPr algn="just"/>
            <a:r>
              <a:rPr lang="en-US" sz="2200" dirty="0">
                <a:latin typeface="Times New Roman" panose="02020603050405020304" pitchFamily="18" charset="0"/>
                <a:ea typeface="Calibri" panose="020F0502020204030204" pitchFamily="34" charset="0"/>
                <a:cs typeface="Times New Roman" panose="02020603050405020304" pitchFamily="18" charset="0"/>
              </a:rPr>
              <a:t>By creating this architecture, we made it ensures that an unauthorized person won’t be able to access and during that process we will get a SNS regarding the attack.</a:t>
            </a: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70EFC2A-70CC-4D0E-BD1E-6FC16EF76B86}"/>
              </a:ext>
            </a:extLst>
          </p:cNvPr>
          <p:cNvSpPr>
            <a:spLocks noGrp="1"/>
          </p:cNvSpPr>
          <p:nvPr>
            <p:ph type="title"/>
          </p:nvPr>
        </p:nvSpPr>
        <p:spPr>
          <a:xfrm>
            <a:off x="3129480" y="0"/>
            <a:ext cx="5933039" cy="759652"/>
          </a:xfrm>
        </p:spPr>
        <p:txBody>
          <a:bodyPr anchor="ctr">
            <a:normAutofit/>
          </a:bodyPr>
          <a:lstStyle/>
          <a:p>
            <a:pPr algn="just"/>
            <a:r>
              <a:rPr lang="en-US" sz="3600" dirty="0"/>
              <a:t>Results Analysis and Validation</a:t>
            </a:r>
          </a:p>
        </p:txBody>
      </p:sp>
    </p:spTree>
    <p:extLst>
      <p:ext uri="{BB962C8B-B14F-4D97-AF65-F5344CB8AC3E}">
        <p14:creationId xmlns:p14="http://schemas.microsoft.com/office/powerpoint/2010/main" val="285314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FC44F3C9-4E41-4B3A-A4F6-86863E3649D8}"/>
              </a:ext>
            </a:extLst>
          </p:cNvPr>
          <p:cNvPicPr>
            <a:picLocks noChangeAspect="1"/>
          </p:cNvPicPr>
          <p:nvPr/>
        </p:nvPicPr>
        <p:blipFill rotWithShape="1">
          <a:blip r:embed="rId2">
            <a:extLst>
              <a:ext uri="{28A0092B-C50C-407E-A947-70E740481C1C}">
                <a14:useLocalDpi xmlns:a14="http://schemas.microsoft.com/office/drawing/2010/main" val="0"/>
              </a:ext>
            </a:extLst>
          </a:blip>
          <a:srcRect l="7020" r="7729"/>
          <a:stretch/>
        </p:blipFill>
        <p:spPr>
          <a:xfrm>
            <a:off x="154744" y="309562"/>
            <a:ext cx="6203852" cy="520497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9ECCC23-4D07-46F3-9BC3-0C4BECA80F90}"/>
              </a:ext>
            </a:extLst>
          </p:cNvPr>
          <p:cNvPicPr>
            <a:picLocks noChangeAspect="1"/>
          </p:cNvPicPr>
          <p:nvPr/>
        </p:nvPicPr>
        <p:blipFill rotWithShape="1">
          <a:blip r:embed="rId3">
            <a:extLst>
              <a:ext uri="{28A0092B-C50C-407E-A947-70E740481C1C}">
                <a14:useLocalDpi xmlns:a14="http://schemas.microsoft.com/office/drawing/2010/main" val="0"/>
              </a:ext>
            </a:extLst>
          </a:blip>
          <a:srcRect l="3401" r="4993"/>
          <a:stretch/>
        </p:blipFill>
        <p:spPr>
          <a:xfrm>
            <a:off x="6822831" y="309562"/>
            <a:ext cx="5106572" cy="2630586"/>
          </a:xfrm>
          <a:prstGeom prst="rect">
            <a:avLst/>
          </a:prstGeom>
        </p:spPr>
      </p:pic>
      <p:sp>
        <p:nvSpPr>
          <p:cNvPr id="9" name="TextBox 8">
            <a:extLst>
              <a:ext uri="{FF2B5EF4-FFF2-40B4-BE49-F238E27FC236}">
                <a16:creationId xmlns:a16="http://schemas.microsoft.com/office/drawing/2014/main" id="{08ECCBA1-F98B-4C3A-ACB3-90EE3A3EC1ED}"/>
              </a:ext>
            </a:extLst>
          </p:cNvPr>
          <p:cNvSpPr txBox="1"/>
          <p:nvPr/>
        </p:nvSpPr>
        <p:spPr>
          <a:xfrm>
            <a:off x="154743" y="5529418"/>
            <a:ext cx="5848491" cy="369332"/>
          </a:xfrm>
          <a:prstGeom prst="rect">
            <a:avLst/>
          </a:prstGeom>
          <a:noFill/>
        </p:spPr>
        <p:txBody>
          <a:bodyPr wrap="square" rtlCol="0">
            <a:spAutoFit/>
          </a:bodyPr>
          <a:lstStyle/>
          <a:p>
            <a:r>
              <a:rPr lang="en-IN" b="1" i="1" dirty="0"/>
              <a:t>Figure. 3.</a:t>
            </a:r>
            <a:r>
              <a:rPr lang="en-IN" b="1" dirty="0"/>
              <a:t> Form to fill the values to predict by model</a:t>
            </a:r>
          </a:p>
        </p:txBody>
      </p:sp>
      <p:sp>
        <p:nvSpPr>
          <p:cNvPr id="11" name="TextBox 10">
            <a:extLst>
              <a:ext uri="{FF2B5EF4-FFF2-40B4-BE49-F238E27FC236}">
                <a16:creationId xmlns:a16="http://schemas.microsoft.com/office/drawing/2014/main" id="{8B334255-3657-43FF-A207-14D23A355EEE}"/>
              </a:ext>
            </a:extLst>
          </p:cNvPr>
          <p:cNvSpPr txBox="1"/>
          <p:nvPr/>
        </p:nvSpPr>
        <p:spPr>
          <a:xfrm>
            <a:off x="6822831" y="3059668"/>
            <a:ext cx="3924682" cy="369332"/>
          </a:xfrm>
          <a:prstGeom prst="rect">
            <a:avLst/>
          </a:prstGeom>
          <a:noFill/>
        </p:spPr>
        <p:txBody>
          <a:bodyPr wrap="square" rtlCol="0">
            <a:spAutoFit/>
          </a:bodyPr>
          <a:lstStyle/>
          <a:p>
            <a:r>
              <a:rPr lang="en-IN" b="1" i="1" dirty="0"/>
              <a:t>Figure. 4.</a:t>
            </a:r>
            <a:r>
              <a:rPr lang="en-IN" b="1" dirty="0"/>
              <a:t> Predicted result by model</a:t>
            </a:r>
          </a:p>
        </p:txBody>
      </p:sp>
    </p:spTree>
    <p:extLst>
      <p:ext uri="{BB962C8B-B14F-4D97-AF65-F5344CB8AC3E}">
        <p14:creationId xmlns:p14="http://schemas.microsoft.com/office/powerpoint/2010/main" val="326850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95E05-8A5D-4F2D-9BF5-EBBFC93FC306}"/>
              </a:ext>
            </a:extLst>
          </p:cNvPr>
          <p:cNvSpPr>
            <a:spLocks noGrp="1"/>
          </p:cNvSpPr>
          <p:nvPr>
            <p:ph idx="1"/>
          </p:nvPr>
        </p:nvSpPr>
        <p:spPr>
          <a:xfrm>
            <a:off x="344557" y="755374"/>
            <a:ext cx="11396869" cy="4651513"/>
          </a:xfrm>
        </p:spPr>
        <p:txBody>
          <a:bodyPr>
            <a:normAutofit/>
          </a:bodyPr>
          <a:lstStyle/>
          <a:p>
            <a:pPr marL="0" indent="0" algn="just">
              <a:buNone/>
            </a:pPr>
            <a:endParaRPr lang="en-US" sz="2200" dirty="0">
              <a:latin typeface="Times New Roman" panose="02020603050405020304" pitchFamily="18" charset="0"/>
              <a:ea typeface="Calibri" panose="020F0502020204030204" pitchFamily="34" charset="0"/>
            </a:endParaRPr>
          </a:p>
          <a:p>
            <a:pPr algn="just"/>
            <a:r>
              <a:rPr lang="en-US" sz="2200" dirty="0">
                <a:latin typeface="Times New Roman" panose="02020603050405020304" pitchFamily="18" charset="0"/>
                <a:ea typeface="Calibri" panose="020F0502020204030204" pitchFamily="34" charset="0"/>
              </a:rPr>
              <a:t>It has been a long journey(nearly 4 months) with Dr </a:t>
            </a:r>
            <a:r>
              <a:rPr lang="en-US" sz="2200" dirty="0" err="1">
                <a:latin typeface="Times New Roman" panose="02020603050405020304" pitchFamily="18" charset="0"/>
                <a:ea typeface="Calibri" panose="020F0502020204030204" pitchFamily="34" charset="0"/>
              </a:rPr>
              <a:t>Indrajeet’s</a:t>
            </a:r>
            <a:r>
              <a:rPr lang="en-US" sz="2200" dirty="0">
                <a:latin typeface="Times New Roman" panose="02020603050405020304" pitchFamily="18" charset="0"/>
                <a:ea typeface="Calibri" panose="020F0502020204030204" pitchFamily="34" charset="0"/>
              </a:rPr>
              <a:t> guidance and support we were able to progress smoothly because using AWS services individually is easy but integrating and compiling multiple services together is where the issue rises but after lot of trial and errors we were able to succeed It was truly a valuable experience for us.</a:t>
            </a:r>
          </a:p>
          <a:p>
            <a:pPr algn="just"/>
            <a:r>
              <a:rPr lang="en-US" sz="2200" dirty="0">
                <a:latin typeface="Times New Roman" panose="02020603050405020304" pitchFamily="18" charset="0"/>
                <a:ea typeface="Calibri" panose="020F0502020204030204" pitchFamily="34" charset="0"/>
              </a:rPr>
              <a:t>Our future work is to enhance i.e., Since w</a:t>
            </a:r>
            <a:r>
              <a:rPr lang="en-US" sz="2200" b="0" dirty="0">
                <a:effectLst/>
                <a:latin typeface="Times New Roman" panose="02020603050405020304" pitchFamily="18" charset="0"/>
                <a:ea typeface="Calibri" panose="020F0502020204030204" pitchFamily="34" charset="0"/>
              </a:rPr>
              <a:t>e created a website with a simple UI using HTML and CSS we want to make the website design more attractive and user friendly and we got a low accuracy while training the model so we want to increase the accuracy of the model.</a:t>
            </a:r>
          </a:p>
          <a:p>
            <a:pPr algn="just"/>
            <a:r>
              <a:rPr lang="en-US" sz="2200" b="0" dirty="0">
                <a:effectLst/>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O</a:t>
            </a:r>
            <a:r>
              <a:rPr lang="en-US" sz="2200" b="0" dirty="0">
                <a:effectLst/>
                <a:latin typeface="Times New Roman" panose="02020603050405020304" pitchFamily="18" charset="0"/>
                <a:ea typeface="Calibri" panose="020F0502020204030204" pitchFamily="34" charset="0"/>
              </a:rPr>
              <a:t>ur main goal was to use as many as services of AWS to build the better application so we want to add other services like AI-powered attendance system in our website it uses the AWS recognition service we have to train the images of people which we want to detect to automatically mark attendance we have to use lambda function it triggers whenever it scans and uploads in dynamo DB to record and count the person's attendance.</a:t>
            </a:r>
            <a:endParaRPr lang="en-IN" sz="2200" b="1" dirty="0">
              <a:effectLst/>
              <a:latin typeface="Times New Roman" panose="02020603050405020304" pitchFamily="18" charset="0"/>
              <a:ea typeface="Calibri" panose="020F0502020204030204" pitchFamily="34" charset="0"/>
            </a:endParaRPr>
          </a:p>
          <a:p>
            <a:pPr algn="just"/>
            <a:endParaRPr lang="en-IN" sz="2200" dirty="0">
              <a:effectLst/>
              <a:latin typeface="Times New Roman" panose="02020603050405020304" pitchFamily="18" charset="0"/>
              <a:ea typeface="Calibri" panose="020F0502020204030204" pitchFamily="34" charset="0"/>
            </a:endParaRPr>
          </a:p>
          <a:p>
            <a:endParaRPr lang="en-IN" dirty="0"/>
          </a:p>
        </p:txBody>
      </p:sp>
      <p:sp>
        <p:nvSpPr>
          <p:cNvPr id="4" name="Title 1">
            <a:extLst>
              <a:ext uri="{FF2B5EF4-FFF2-40B4-BE49-F238E27FC236}">
                <a16:creationId xmlns:a16="http://schemas.microsoft.com/office/drawing/2014/main" id="{53F86FA2-0E24-4C97-ABD9-4BB72206701B}"/>
              </a:ext>
            </a:extLst>
          </p:cNvPr>
          <p:cNvSpPr>
            <a:spLocks noGrp="1"/>
          </p:cNvSpPr>
          <p:nvPr>
            <p:ph type="title"/>
          </p:nvPr>
        </p:nvSpPr>
        <p:spPr>
          <a:xfrm>
            <a:off x="3393540" y="159026"/>
            <a:ext cx="5404919" cy="874643"/>
          </a:xfrm>
        </p:spPr>
        <p:txBody>
          <a:bodyPr anchor="ctr">
            <a:normAutofit/>
          </a:bodyPr>
          <a:lstStyle/>
          <a:p>
            <a:pPr algn="just"/>
            <a:r>
              <a:rPr lang="en-US" sz="3600" dirty="0"/>
              <a:t>Conclusion and Future Work</a:t>
            </a:r>
          </a:p>
        </p:txBody>
      </p:sp>
    </p:spTree>
    <p:extLst>
      <p:ext uri="{BB962C8B-B14F-4D97-AF65-F5344CB8AC3E}">
        <p14:creationId xmlns:p14="http://schemas.microsoft.com/office/powerpoint/2010/main" val="1210369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4976191" y="154748"/>
            <a:ext cx="2173357" cy="579056"/>
          </a:xfrm>
        </p:spPr>
        <p:txBody>
          <a:bodyPr anchor="ctr">
            <a:normAutofit fontScale="90000"/>
          </a:bodyPr>
          <a:lstStyle/>
          <a:p>
            <a:pPr algn="just"/>
            <a:r>
              <a:rPr lang="en-US" sz="3600" dirty="0"/>
              <a:t>References</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92766" y="733804"/>
            <a:ext cx="11940208" cy="5083899"/>
          </a:xfrm>
        </p:spPr>
        <p:txBody>
          <a:bodyPr>
            <a:noAutofit/>
          </a:bodyPr>
          <a:lstStyle/>
          <a:p>
            <a:pPr marL="0" indent="0" algn="just">
              <a:spcAft>
                <a:spcPts val="1200"/>
              </a:spcAft>
              <a:buNone/>
            </a:pPr>
            <a:r>
              <a:rPr lang="en-IN" sz="1500" dirty="0">
                <a:solidFill>
                  <a:srgbClr val="333333"/>
                </a:solidFill>
                <a:effectLst/>
                <a:latin typeface="Calibri (Body)"/>
                <a:ea typeface="Times New Roman" panose="02020603050405020304" pitchFamily="18" charset="0"/>
              </a:rPr>
              <a:t>1.GERPOTT</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TJ,</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RAMS</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W,</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SCHINDLER</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A.</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CUSTOMER</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RETENTION,</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LOYALTY,</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AND</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SATISFACTION</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IN</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THE</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GERMAN</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MOBILE</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CELLULAR</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TELECOMMUNICATIONS</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MARKET.</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TELECOMMUN</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POLICY.</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2001;</a:t>
            </a:r>
            <a:r>
              <a:rPr lang="en-IN" sz="1500" dirty="0">
                <a:solidFill>
                  <a:srgbClr val="FFFFFF"/>
                </a:solidFill>
                <a:effectLst/>
                <a:latin typeface="Calibri (Body)"/>
                <a:ea typeface="Times New Roman" panose="02020603050405020304" pitchFamily="18" charset="0"/>
              </a:rPr>
              <a:t>T</a:t>
            </a:r>
            <a:r>
              <a:rPr lang="en-IN" sz="1500" dirty="0">
                <a:solidFill>
                  <a:srgbClr val="333333"/>
                </a:solidFill>
                <a:effectLst/>
                <a:latin typeface="Calibri (Body)"/>
                <a:ea typeface="Times New Roman" panose="02020603050405020304" pitchFamily="18" charset="0"/>
              </a:rPr>
              <a:t>25:249–69.</a:t>
            </a:r>
            <a:endParaRPr lang="en-IN" sz="1500" b="1" dirty="0">
              <a:solidFill>
                <a:srgbClr val="333333"/>
              </a:solidFill>
              <a:latin typeface="Calibri (Body)"/>
              <a:ea typeface="Times New Roman" panose="02020603050405020304" pitchFamily="18" charset="0"/>
            </a:endParaRPr>
          </a:p>
          <a:p>
            <a:pPr marL="0" indent="0" algn="just">
              <a:spcAft>
                <a:spcPts val="1200"/>
              </a:spcAft>
              <a:buNone/>
            </a:pPr>
            <a:r>
              <a:rPr lang="en-US" sz="1500" b="0" dirty="0">
                <a:effectLst/>
                <a:latin typeface="Calibri (Body)"/>
                <a:ea typeface="Calibri" panose="020F0502020204030204" pitchFamily="34" charset="0"/>
              </a:rPr>
              <a:t>2.</a:t>
            </a:r>
            <a:r>
              <a:rPr lang="en-US" sz="1500" b="0" dirty="0">
                <a:solidFill>
                  <a:srgbClr val="333333"/>
                </a:solidFill>
                <a:effectLst/>
                <a:latin typeface="Calibri (Body)"/>
                <a:ea typeface="Calibri" panose="020F0502020204030204" pitchFamily="34" charset="0"/>
              </a:rPr>
              <a:t>NGURAH</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PUTU</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OKA</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H,</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AJIB</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SETYO</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ARIFIN,</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"TELECOMMUNICATION</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SERVICE</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SUBSCRIBER</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CHURN</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LIKELIHOOD</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PREDICTION</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ANALYSIS</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USING</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DIVERSE</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MACHINE</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LEARNING</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MODEL",</a:t>
            </a:r>
            <a:r>
              <a:rPr lang="en-US" sz="1500" b="0"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MECHANICAL</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ELECTRONICS</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COMPUTER</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AND</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INDUSTRIAL</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TECHNOLOGY</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(MECNIT)</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2020</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3RD</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INTERNATIONAL</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CONFERENCE</a:t>
            </a:r>
            <a:r>
              <a:rPr lang="en-US" sz="1500" b="0" i="1" dirty="0">
                <a:solidFill>
                  <a:srgbClr val="FFFFFF"/>
                </a:solidFill>
                <a:effectLst/>
                <a:latin typeface="Calibri (Body)"/>
                <a:ea typeface="Calibri" panose="020F0502020204030204" pitchFamily="34" charset="0"/>
              </a:rPr>
              <a:t>T</a:t>
            </a:r>
            <a:r>
              <a:rPr lang="en-US" sz="1500" b="0" i="1" dirty="0">
                <a:solidFill>
                  <a:srgbClr val="333333"/>
                </a:solidFill>
                <a:effectLst/>
                <a:latin typeface="Calibri (Body)"/>
                <a:ea typeface="Calibri" panose="020F0502020204030204" pitchFamily="34" charset="0"/>
              </a:rPr>
              <a:t>ON</a:t>
            </a:r>
            <a:r>
              <a:rPr lang="en-US" sz="1500" b="0" dirty="0">
                <a:solidFill>
                  <a:srgbClr val="333333"/>
                </a:solidFill>
                <a:effectLst/>
                <a:latin typeface="Calibri (Body)"/>
                <a:ea typeface="Calibri" panose="020F0502020204030204" pitchFamily="34" charset="0"/>
              </a:rPr>
              <a:t>,</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PP.</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24-29,</a:t>
            </a:r>
            <a:r>
              <a:rPr lang="en-US" sz="1500" b="0" dirty="0">
                <a:solidFill>
                  <a:srgbClr val="FFFFFF"/>
                </a:solidFill>
                <a:effectLst/>
                <a:latin typeface="Calibri (Body)"/>
                <a:ea typeface="Calibri" panose="020F0502020204030204" pitchFamily="34" charset="0"/>
              </a:rPr>
              <a:t>T</a:t>
            </a:r>
            <a:r>
              <a:rPr lang="en-US" sz="1500" b="0" dirty="0">
                <a:solidFill>
                  <a:srgbClr val="333333"/>
                </a:solidFill>
                <a:effectLst/>
                <a:latin typeface="Calibri (Body)"/>
                <a:ea typeface="Calibri" panose="020F0502020204030204" pitchFamily="34" charset="0"/>
              </a:rPr>
              <a:t>2020.</a:t>
            </a:r>
            <a:r>
              <a:rPr lang="en-US" sz="1500" b="0" dirty="0">
                <a:effectLst/>
                <a:latin typeface="Calibri (Body)"/>
                <a:ea typeface="Calibri" panose="020F0502020204030204" pitchFamily="34" charset="0"/>
              </a:rPr>
              <a:t> </a:t>
            </a:r>
            <a:endParaRPr lang="en-IN" sz="1500" b="1" dirty="0">
              <a:effectLst/>
              <a:latin typeface="Calibri (Body)"/>
              <a:ea typeface="Calibri" panose="020F0502020204030204" pitchFamily="34" charset="0"/>
            </a:endParaRPr>
          </a:p>
          <a:p>
            <a:pPr marL="0" indent="0" algn="just">
              <a:spcAft>
                <a:spcPts val="1200"/>
              </a:spcAft>
              <a:buNone/>
            </a:pPr>
            <a:r>
              <a:rPr lang="en-US" sz="1500" b="1" dirty="0">
                <a:solidFill>
                  <a:srgbClr val="000000"/>
                </a:solidFill>
                <a:effectLst/>
                <a:latin typeface="Calibri (Body)"/>
                <a:ea typeface="Calibri" panose="020F0502020204030204" pitchFamily="34" charset="0"/>
              </a:rPr>
              <a:t>3.</a:t>
            </a:r>
            <a:r>
              <a:rPr lang="en-IN" sz="1500" dirty="0">
                <a:solidFill>
                  <a:srgbClr val="000000"/>
                </a:solidFill>
                <a:effectLst/>
                <a:latin typeface="Calibri (Body)"/>
                <a:ea typeface="Times New Roman" panose="02020603050405020304" pitchFamily="18" charset="0"/>
              </a:rPr>
              <a:t>WOUTER</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VERBEKE,</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DAVID</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MARTENS,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CHRISTOPHE</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MUES,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BART</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PREDICTION</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MODELS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WITH</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ADVANCED</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RULE</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INDUCTION</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(2011)</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2354–2364.BAESENS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“BUILDING</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COMPREHENSIBLE</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CUSTOMER</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CHURN</a:t>
            </a:r>
            <a:r>
              <a:rPr lang="en-IN" sz="1500" dirty="0">
                <a:solidFill>
                  <a:srgbClr val="FFFFFF"/>
                </a:solidFill>
                <a:latin typeface="Calibri (Body)"/>
                <a:ea typeface="Times New Roman" panose="02020603050405020304" pitchFamily="18" charset="0"/>
              </a:rPr>
              <a:t> </a:t>
            </a:r>
            <a:r>
              <a:rPr lang="en-IN" sz="1500" dirty="0">
                <a:solidFill>
                  <a:srgbClr val="000000"/>
                </a:solidFill>
                <a:effectLst/>
                <a:latin typeface="Calibri (Body)"/>
                <a:ea typeface="Times New Roman" panose="02020603050405020304" pitchFamily="18" charset="0"/>
              </a:rPr>
              <a:t>TECHNIQUES”,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EXPERT</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SYSTEMS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WITH</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APPLICATIONS</a:t>
            </a:r>
            <a:r>
              <a:rPr lang="en-IN" sz="1500" dirty="0">
                <a:solidFill>
                  <a:srgbClr val="FFFFFF"/>
                </a:solidFill>
                <a:effectLst/>
                <a:latin typeface="Calibri (Body)"/>
                <a:ea typeface="Times New Roman" panose="02020603050405020304" pitchFamily="18" charset="0"/>
              </a:rPr>
              <a:t>T</a:t>
            </a:r>
            <a:r>
              <a:rPr lang="en-IN" sz="1500" dirty="0">
                <a:solidFill>
                  <a:srgbClr val="000000"/>
                </a:solidFill>
                <a:effectLst/>
                <a:latin typeface="Calibri (Body)"/>
                <a:ea typeface="Times New Roman" panose="02020603050405020304" pitchFamily="18" charset="0"/>
              </a:rPr>
              <a:t>38</a:t>
            </a:r>
            <a:r>
              <a:rPr lang="en-IN" sz="1500" dirty="0">
                <a:solidFill>
                  <a:srgbClr val="FFFFFF"/>
                </a:solidFill>
                <a:effectLst/>
                <a:latin typeface="Calibri (Body)"/>
                <a:ea typeface="Times New Roman" panose="02020603050405020304" pitchFamily="18" charset="0"/>
              </a:rPr>
              <a:t>T</a:t>
            </a:r>
            <a:endParaRPr lang="en-IN" sz="1500" dirty="0">
              <a:effectLst/>
              <a:latin typeface="Calibri (Body)"/>
              <a:ea typeface="Calibri" panose="020F0502020204030204" pitchFamily="34" charset="0"/>
            </a:endParaRPr>
          </a:p>
          <a:p>
            <a:pPr marL="0" indent="0" algn="just">
              <a:lnSpc>
                <a:spcPct val="115000"/>
              </a:lnSpc>
              <a:buNone/>
            </a:pPr>
            <a:r>
              <a:rPr lang="en-US" sz="1500" b="0" dirty="0">
                <a:effectLst/>
                <a:latin typeface="Calibri (Body)"/>
                <a:ea typeface="Calibri" panose="020F0502020204030204" pitchFamily="34" charset="0"/>
              </a:rPr>
              <a:t>4.YU</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W,</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JUTLA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DN,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SIVAKUMAR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SC.</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CHURNSTRATEGY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ALIGNMENT</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MODEL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FOR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MANAGERS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MOBILE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TELECOM.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COMMUNICATION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NETWORKS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AND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SERVICES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RESEARCH</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CONFERENCE,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VOL.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3.</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2005.</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P.</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48–53. </a:t>
            </a:r>
            <a:endParaRPr lang="en-IN" sz="1500" b="1" dirty="0">
              <a:effectLst/>
              <a:latin typeface="Calibri (Body)"/>
              <a:ea typeface="Calibri" panose="020F0502020204030204" pitchFamily="34" charset="0"/>
            </a:endParaRPr>
          </a:p>
          <a:p>
            <a:pPr marL="0" indent="0" algn="just">
              <a:lnSpc>
                <a:spcPct val="115000"/>
              </a:lnSpc>
              <a:buNone/>
            </a:pPr>
            <a:r>
              <a:rPr lang="en-US" sz="1500" b="0" dirty="0">
                <a:effectLst/>
                <a:latin typeface="Calibri (Body)"/>
                <a:ea typeface="Calibri" panose="020F0502020204030204" pitchFamily="34" charset="0"/>
              </a:rPr>
              <a:t>5.MAKHTAR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NAFIS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MOHAMED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AWANG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RAHMAN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DERIS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CHURN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CLASSIFICATION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MODEL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FOR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LOCAL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TELECOMMUNICATION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COMPANY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BASED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ROUGH</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SET</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THEORY.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J</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FUNDAM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APPL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SCI.</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2017;9(6):854–68.</a:t>
            </a:r>
            <a:endParaRPr lang="en-IN" sz="1500" b="1" dirty="0">
              <a:effectLst/>
              <a:latin typeface="Calibri (Body)"/>
              <a:ea typeface="Calibri" panose="020F0502020204030204" pitchFamily="34" charset="0"/>
            </a:endParaRPr>
          </a:p>
          <a:p>
            <a:pPr marL="0" indent="0" algn="just">
              <a:lnSpc>
                <a:spcPct val="115000"/>
              </a:lnSpc>
              <a:buNone/>
            </a:pPr>
            <a:r>
              <a:rPr lang="en-US" sz="1500" b="0" dirty="0">
                <a:effectLst/>
                <a:latin typeface="Calibri (Body)"/>
                <a:ea typeface="Calibri" panose="020F0502020204030204" pitchFamily="34" charset="0"/>
              </a:rPr>
              <a:t>6.ZHAO</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WANG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YU</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PS,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LIU</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ZHANG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INFERRING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SOCIAL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ROLES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AND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STATUSES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SOCIAL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NETWORKS.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KDD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201319TH</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ACM</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SIGKDD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INTERNATIONAL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CONFERENCE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KNOWLEDGE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DISCOVERY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AND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DATA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MINING.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ASSOCIATION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FOR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COMPUTING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MACHINERY;</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2013.</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P.</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695–703</a:t>
            </a:r>
            <a:endParaRPr lang="en-IN" sz="1500" b="1" dirty="0">
              <a:effectLst/>
              <a:latin typeface="Calibri (Body)"/>
              <a:ea typeface="Calibri" panose="020F0502020204030204" pitchFamily="34" charset="0"/>
            </a:endParaRPr>
          </a:p>
          <a:p>
            <a:pPr marL="0" indent="0" algn="just">
              <a:lnSpc>
                <a:spcPct val="115000"/>
              </a:lnSpc>
              <a:buNone/>
            </a:pPr>
            <a:r>
              <a:rPr lang="en-US" sz="1500" b="0" dirty="0">
                <a:effectLst/>
                <a:latin typeface="Calibri (Body)"/>
                <a:ea typeface="Calibri" panose="020F0502020204030204" pitchFamily="34" charset="0"/>
              </a:rPr>
              <a:t>7.XIE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J,</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ROJKOVA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V,</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PAL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COGGESHALL</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COMBINATION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OF</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BOOSTING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AND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BAGGING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FOR</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KDD</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CUP</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2009FAST</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SCORING</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ON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A</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LARGE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DATABASE.</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J</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MACH</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LEARN</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RES</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PROC</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TRACK.</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2009;</a:t>
            </a:r>
            <a:r>
              <a:rPr lang="en-US" sz="1500" b="0" dirty="0">
                <a:solidFill>
                  <a:srgbClr val="FFFFFF"/>
                </a:solidFill>
                <a:effectLst/>
                <a:latin typeface="Calibri (Body)"/>
                <a:ea typeface="Calibri" panose="020F0502020204030204" pitchFamily="34" charset="0"/>
              </a:rPr>
              <a:t>T</a:t>
            </a:r>
            <a:r>
              <a:rPr lang="en-US" sz="1500" b="0" dirty="0">
                <a:effectLst/>
                <a:latin typeface="Calibri (Body)"/>
                <a:ea typeface="Calibri" panose="020F0502020204030204" pitchFamily="34" charset="0"/>
              </a:rPr>
              <a:t>7:35–43.</a:t>
            </a:r>
            <a:endParaRPr lang="en-IN" sz="1500" b="1" dirty="0">
              <a:effectLst/>
              <a:latin typeface="Calibri (Body)"/>
              <a:ea typeface="Calibri" panose="020F0502020204030204" pitchFamily="34" charset="0"/>
            </a:endParaRPr>
          </a:p>
          <a:p>
            <a:pPr marL="0" lvl="0" indent="0" algn="just">
              <a:spcAft>
                <a:spcPts val="0"/>
              </a:spcAft>
              <a:buNone/>
            </a:pPr>
            <a:endParaRPr lang="en-US" sz="1500" dirty="0">
              <a:latin typeface="Calibri (Body)"/>
              <a:cs typeface="Times New Roman" pitchFamily="18" charset="0"/>
            </a:endParaRPr>
          </a:p>
        </p:txBody>
      </p:sp>
    </p:spTree>
    <p:extLst>
      <p:ext uri="{BB962C8B-B14F-4D97-AF65-F5344CB8AC3E}">
        <p14:creationId xmlns:p14="http://schemas.microsoft.com/office/powerpoint/2010/main" val="118733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2837932" y="311564"/>
            <a:ext cx="6516135" cy="772211"/>
          </a:xfrm>
        </p:spPr>
        <p:txBody>
          <a:bodyPr anchor="ctr">
            <a:normAutofit/>
          </a:bodyPr>
          <a:lstStyle/>
          <a:p>
            <a:pPr algn="just"/>
            <a:r>
              <a:rPr lang="en-US" sz="3600" dirty="0"/>
              <a:t>YouTube Video Link and Blog link</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6" name="Content Placeholder 5">
            <a:extLst>
              <a:ext uri="{FF2B5EF4-FFF2-40B4-BE49-F238E27FC236}">
                <a16:creationId xmlns:a16="http://schemas.microsoft.com/office/drawing/2014/main" id="{BC7DFD27-3D72-435A-891C-4271FD25A65D}"/>
              </a:ext>
            </a:extLst>
          </p:cNvPr>
          <p:cNvSpPr>
            <a:spLocks noGrp="1"/>
          </p:cNvSpPr>
          <p:nvPr>
            <p:ph idx="1"/>
          </p:nvPr>
        </p:nvSpPr>
        <p:spPr>
          <a:xfrm>
            <a:off x="374374" y="1481070"/>
            <a:ext cx="10515600" cy="4351338"/>
          </a:xfrm>
        </p:spPr>
        <p:txBody>
          <a:bodyPr>
            <a:normAutofit/>
          </a:bodyPr>
          <a:lstStyle/>
          <a:p>
            <a:r>
              <a:rPr lang="en-IN" sz="2200">
                <a:latin typeface="Times New Roman" panose="02020603050405020304" pitchFamily="18" charset="0"/>
                <a:cs typeface="Times New Roman" panose="02020603050405020304" pitchFamily="18" charset="0"/>
              </a:rPr>
              <a:t>YouTube video </a:t>
            </a:r>
            <a:r>
              <a:rPr lang="en-IN" sz="2200" dirty="0">
                <a:latin typeface="Times New Roman" panose="02020603050405020304" pitchFamily="18" charset="0"/>
                <a:cs typeface="Times New Roman" panose="02020603050405020304" pitchFamily="18" charset="0"/>
              </a:rPr>
              <a:t>Web Link –  </a:t>
            </a:r>
            <a:r>
              <a:rPr lang="en-IN" sz="2200" dirty="0">
                <a:latin typeface="Times New Roman" panose="02020603050405020304" pitchFamily="18" charset="0"/>
                <a:cs typeface="Times New Roman" panose="02020603050405020304" pitchFamily="18" charset="0"/>
                <a:hlinkClick r:id="rId3"/>
              </a:rPr>
              <a:t>https://www.youtube.com/watch?v=Y4mqcFsHgTQ&amp;ab_channel=BODDEDAAVINASH</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Blog Web Link - </a:t>
            </a:r>
            <a:r>
              <a:rPr lang="en-IN" sz="2200" dirty="0">
                <a:latin typeface="Times New Roman" panose="02020603050405020304" pitchFamily="18" charset="0"/>
                <a:cs typeface="Times New Roman" panose="02020603050405020304" pitchFamily="18" charset="0"/>
                <a:hlinkClick r:id="rId4"/>
              </a:rPr>
              <a:t>https://medium.com/@nr3702/aws-multi-tier-architecture-863bc6bc26b4 </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GitHub Code Web Link - </a:t>
            </a:r>
            <a:r>
              <a:rPr lang="en-IN" sz="2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https://github.com/Ba5314/AWS-Multi-Tier-Architecture.git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21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514350" y="472523"/>
            <a:ext cx="3071813" cy="1114425"/>
          </a:xfrm>
        </p:spPr>
        <p:txBody>
          <a:bodyPr vert="horz" lIns="91440" tIns="45720" rIns="91440" bIns="45720" rtlCol="0" anchor="ctr">
            <a:normAutofit fontScale="90000"/>
          </a:bodyPr>
          <a:lstStyle/>
          <a:p>
            <a:pPr algn="ctr"/>
            <a: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t>Question Please</a:t>
            </a:r>
            <a:b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br>
            <a:r>
              <a:rPr lang="en-US" sz="4800" kern="1200" dirty="0">
                <a:solidFill>
                  <a:schemeClr val="tx2">
                    <a:lumMod val="75000"/>
                  </a:schemeClr>
                </a:solidFill>
                <a:latin typeface="Arabic Typesetting" panose="03020402040406030203" pitchFamily="66" charset="-78"/>
                <a:cs typeface="Arabic Typesetting" panose="03020402040406030203" pitchFamily="66" charset="-78"/>
              </a:rPr>
              <a:t> Thank You</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7FF7-0BE0-4B59-B4CB-AD4824392B0E}"/>
              </a:ext>
            </a:extLst>
          </p:cNvPr>
          <p:cNvSpPr>
            <a:spLocks noGrp="1"/>
          </p:cNvSpPr>
          <p:nvPr>
            <p:ph type="title"/>
          </p:nvPr>
        </p:nvSpPr>
        <p:spPr>
          <a:xfrm>
            <a:off x="655320" y="365125"/>
            <a:ext cx="5120114" cy="999849"/>
          </a:xfrm>
        </p:spPr>
        <p:txBody>
          <a:bodyPr>
            <a:normAutofit/>
          </a:bodyPr>
          <a:lstStyle/>
          <a:p>
            <a:r>
              <a:rPr lang="en-IN" dirty="0"/>
              <a:t>OUTLINE</a:t>
            </a:r>
          </a:p>
        </p:txBody>
      </p:sp>
      <p:sp>
        <p:nvSpPr>
          <p:cNvPr id="10" name="TextBox 9">
            <a:extLst>
              <a:ext uri="{FF2B5EF4-FFF2-40B4-BE49-F238E27FC236}">
                <a16:creationId xmlns:a16="http://schemas.microsoft.com/office/drawing/2014/main" id="{6A27AEF3-A032-475C-A499-1F402509E6B0}"/>
              </a:ext>
            </a:extLst>
          </p:cNvPr>
          <p:cNvSpPr txBox="1"/>
          <p:nvPr/>
        </p:nvSpPr>
        <p:spPr>
          <a:xfrm>
            <a:off x="516834" y="1303469"/>
            <a:ext cx="11052314" cy="3539430"/>
          </a:xfrm>
          <a:prstGeom prst="rect">
            <a:avLst/>
          </a:prstGeom>
          <a:noFill/>
        </p:spPr>
        <p:txBody>
          <a:bodyPr wrap="square">
            <a:spAutoFit/>
          </a:bodyPr>
          <a:lstStyle/>
          <a:p>
            <a:pPr marL="571500" indent="-540000" algn="just">
              <a:buFont typeface="+mj-lt"/>
              <a:buAutoNum type="romanUcPeriod"/>
            </a:pPr>
            <a:r>
              <a:rPr lang="en-US" sz="2800" dirty="0"/>
              <a:t>Introduction &amp; Background </a:t>
            </a:r>
          </a:p>
          <a:p>
            <a:pPr marL="571500" indent="-540000" algn="just">
              <a:buFont typeface="+mj-lt"/>
              <a:buAutoNum type="romanUcPeriod"/>
            </a:pPr>
            <a:r>
              <a:rPr lang="en-US" sz="2800" dirty="0"/>
              <a:t>Problem Statement  </a:t>
            </a:r>
          </a:p>
          <a:p>
            <a:pPr marL="571500" indent="-540000" algn="just">
              <a:buFont typeface="+mj-lt"/>
              <a:buAutoNum type="romanUcPeriod"/>
            </a:pPr>
            <a:r>
              <a:rPr lang="en-US" sz="2800" dirty="0"/>
              <a:t>Social Importance/Relevance of the Problem</a:t>
            </a:r>
          </a:p>
          <a:p>
            <a:pPr marL="571500" indent="-540000" algn="just">
              <a:buFont typeface="+mj-lt"/>
              <a:buAutoNum type="romanUcPeriod"/>
            </a:pPr>
            <a:r>
              <a:rPr lang="en-US" sz="2800" dirty="0"/>
              <a:t>Proposed Solution</a:t>
            </a:r>
          </a:p>
          <a:p>
            <a:pPr marL="571500" indent="-540000" algn="just">
              <a:buFont typeface="+mj-lt"/>
              <a:buAutoNum type="romanUcPeriod"/>
            </a:pPr>
            <a:r>
              <a:rPr lang="en-US" sz="2800" dirty="0"/>
              <a:t>Experiment and Implementation</a:t>
            </a:r>
          </a:p>
          <a:p>
            <a:pPr marL="571500" indent="-540000" algn="just">
              <a:buFont typeface="+mj-lt"/>
              <a:buAutoNum type="romanUcPeriod"/>
            </a:pPr>
            <a:r>
              <a:rPr lang="en-US" sz="2800" dirty="0"/>
              <a:t>Results Analysis and Validation</a:t>
            </a:r>
          </a:p>
          <a:p>
            <a:pPr marL="571500" indent="-540000" algn="just">
              <a:buFont typeface="+mj-lt"/>
              <a:buAutoNum type="romanUcPeriod"/>
            </a:pPr>
            <a:r>
              <a:rPr lang="en-US" sz="2800" dirty="0"/>
              <a:t>Conclusion and Future Work</a:t>
            </a:r>
          </a:p>
          <a:p>
            <a:pPr marL="571500" indent="-540000" algn="just">
              <a:buFont typeface="+mj-lt"/>
              <a:buAutoNum type="romanUcPeriod"/>
            </a:pPr>
            <a:r>
              <a:rPr lang="en-US" sz="2800" dirty="0"/>
              <a:t>References</a:t>
            </a:r>
          </a:p>
        </p:txBody>
      </p:sp>
    </p:spTree>
    <p:extLst>
      <p:ext uri="{BB962C8B-B14F-4D97-AF65-F5344CB8AC3E}">
        <p14:creationId xmlns:p14="http://schemas.microsoft.com/office/powerpoint/2010/main" val="279759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AF0F5-CD0D-44B1-ADA9-51845B5E3D1F}"/>
              </a:ext>
            </a:extLst>
          </p:cNvPr>
          <p:cNvSpPr>
            <a:spLocks noGrp="1"/>
          </p:cNvSpPr>
          <p:nvPr>
            <p:ph idx="1"/>
          </p:nvPr>
        </p:nvSpPr>
        <p:spPr>
          <a:xfrm>
            <a:off x="1106128" y="1205948"/>
            <a:ext cx="10247671" cy="4971014"/>
          </a:xfrm>
        </p:spPr>
        <p:txBody>
          <a:bodyPr>
            <a:noAutofit/>
          </a:bodyPr>
          <a:lstStyle/>
          <a:p>
            <a:pPr algn="just"/>
            <a:r>
              <a:rPr lang="en-US" sz="2200" dirty="0">
                <a:effectLst/>
                <a:latin typeface="Times New Roman" panose="02020603050405020304" pitchFamily="18" charset="0"/>
                <a:ea typeface="Calibri" panose="020F0502020204030204" pitchFamily="34" charset="0"/>
              </a:rPr>
              <a:t>Since Telecomm industry usually suffers from higher churn rate which henceforth affects the company sales.</a:t>
            </a:r>
          </a:p>
          <a:p>
            <a:pPr algn="just"/>
            <a:r>
              <a:rPr lang="en-US" sz="2200" dirty="0">
                <a:effectLst/>
                <a:latin typeface="Times New Roman" panose="02020603050405020304" pitchFamily="18" charset="0"/>
                <a:ea typeface="Calibri" panose="020F0502020204030204" pitchFamily="34" charset="0"/>
              </a:rPr>
              <a:t>To avoid that,</a:t>
            </a:r>
          </a:p>
          <a:p>
            <a:pPr algn="just"/>
            <a:r>
              <a:rPr lang="en-US" sz="2200" dirty="0">
                <a:effectLst/>
                <a:latin typeface="Times New Roman" panose="02020603050405020304" pitchFamily="18" charset="0"/>
                <a:ea typeface="Calibri" panose="020F0502020204030204" pitchFamily="34" charset="0"/>
              </a:rPr>
              <a:t>We have built a </a:t>
            </a:r>
            <a:r>
              <a:rPr lang="en-US" sz="2200" dirty="0" err="1">
                <a:effectLst/>
                <a:latin typeface="Times New Roman" panose="02020603050405020304" pitchFamily="18" charset="0"/>
                <a:ea typeface="Calibri" panose="020F0502020204030204" pitchFamily="34" charset="0"/>
              </a:rPr>
              <a:t>XGBoost</a:t>
            </a:r>
            <a:r>
              <a:rPr lang="en-US" sz="2200" dirty="0">
                <a:effectLst/>
                <a:latin typeface="Times New Roman" panose="02020603050405020304" pitchFamily="18" charset="0"/>
                <a:ea typeface="Calibri" panose="020F0502020204030204" pitchFamily="34" charset="0"/>
              </a:rPr>
              <a:t> algorithm for machine learning and is based on a decision tree using a gradient boosting method. To interact with the model, we created a website using flask and secured with AWS multi-tier Architecture.</a:t>
            </a:r>
          </a:p>
          <a:p>
            <a:pPr algn="just"/>
            <a:r>
              <a:rPr lang="en-US" sz="2200" dirty="0">
                <a:effectLst/>
                <a:latin typeface="Times New Roman" panose="02020603050405020304" pitchFamily="18" charset="0"/>
                <a:ea typeface="Calibri" panose="020F0502020204030204" pitchFamily="34" charset="0"/>
              </a:rPr>
              <a:t> Total work was done in the AWS cloud we used various services of cloud, like </a:t>
            </a:r>
            <a:r>
              <a:rPr lang="en-US" sz="2200" dirty="0" err="1">
                <a:effectLst/>
                <a:latin typeface="Times New Roman" panose="02020603050405020304" pitchFamily="18" charset="0"/>
                <a:ea typeface="Calibri" panose="020F0502020204030204" pitchFamily="34" charset="0"/>
              </a:rPr>
              <a:t>Sagemaker</a:t>
            </a:r>
            <a:r>
              <a:rPr lang="en-US" sz="2200" dirty="0">
                <a:effectLst/>
                <a:latin typeface="Times New Roman" panose="02020603050405020304" pitchFamily="18" charset="0"/>
                <a:ea typeface="Calibri" panose="020F0502020204030204" pitchFamily="34" charset="0"/>
              </a:rPr>
              <a:t> for Machine learning with help of the API we created a user interface for the model and The architecture provides better security to secure a web application. </a:t>
            </a:r>
          </a:p>
          <a:p>
            <a:pPr algn="just"/>
            <a:r>
              <a:rPr lang="en-US" sz="2200" dirty="0">
                <a:effectLst/>
                <a:latin typeface="Times New Roman" panose="02020603050405020304" pitchFamily="18" charset="0"/>
                <a:ea typeface="Calibri" panose="020F0502020204030204" pitchFamily="34" charset="0"/>
              </a:rPr>
              <a:t>The Multi-Tier Architecture will be detailly explained from </a:t>
            </a:r>
            <a:r>
              <a:rPr lang="en-US" sz="1800" b="1" i="1" dirty="0">
                <a:solidFill>
                  <a:schemeClr val="accent2"/>
                </a:solidFill>
                <a:effectLst/>
                <a:latin typeface="Times New Roman" panose="02020603050405020304" pitchFamily="18" charset="0"/>
                <a:ea typeface="Calibri" panose="020F0502020204030204" pitchFamily="34" charset="0"/>
              </a:rPr>
              <a:t>slide-9</a:t>
            </a:r>
            <a:r>
              <a:rPr lang="en-US" sz="2200" dirty="0">
                <a:effectLst/>
                <a:latin typeface="Times New Roman" panose="02020603050405020304" pitchFamily="18" charset="0"/>
                <a:ea typeface="Calibri" panose="020F0502020204030204" pitchFamily="34" charset="0"/>
              </a:rPr>
              <a:t> onwards</a:t>
            </a:r>
          </a:p>
          <a:p>
            <a:pPr marL="0" indent="0" algn="just">
              <a:buNone/>
            </a:pPr>
            <a:endParaRPr lang="en-US" sz="2200" b="1" i="1" dirty="0">
              <a:latin typeface="Times New Roman" panose="02020603050405020304" pitchFamily="18" charset="0"/>
              <a:ea typeface="Calibri" panose="020F0502020204030204" pitchFamily="34" charset="0"/>
            </a:endParaRPr>
          </a:p>
          <a:p>
            <a:pPr algn="just"/>
            <a:endParaRPr lang="en-US" sz="2200" b="1" i="1" dirty="0">
              <a:effectLst/>
              <a:latin typeface="Times New Roman" panose="02020603050405020304" pitchFamily="18" charset="0"/>
              <a:ea typeface="Calibri" panose="020F0502020204030204" pitchFamily="34" charset="0"/>
            </a:endParaRPr>
          </a:p>
          <a:p>
            <a:pPr algn="just"/>
            <a:endParaRPr lang="en-IN" sz="2200" dirty="0"/>
          </a:p>
        </p:txBody>
      </p:sp>
      <p:sp>
        <p:nvSpPr>
          <p:cNvPr id="4" name="Title 1">
            <a:extLst>
              <a:ext uri="{FF2B5EF4-FFF2-40B4-BE49-F238E27FC236}">
                <a16:creationId xmlns:a16="http://schemas.microsoft.com/office/drawing/2014/main" id="{2128FC32-4EFC-4442-9AC4-DC973EF669CE}"/>
              </a:ext>
            </a:extLst>
          </p:cNvPr>
          <p:cNvSpPr>
            <a:spLocks noGrp="1"/>
          </p:cNvSpPr>
          <p:nvPr>
            <p:ph type="title"/>
          </p:nvPr>
        </p:nvSpPr>
        <p:spPr>
          <a:xfrm>
            <a:off x="3017968" y="39757"/>
            <a:ext cx="6156063" cy="1076631"/>
          </a:xfrm>
        </p:spPr>
        <p:txBody>
          <a:bodyPr/>
          <a:lstStyle/>
          <a:p>
            <a:r>
              <a:rPr lang="en-US" sz="4400" dirty="0"/>
              <a:t>Introduction &amp; Background </a:t>
            </a:r>
            <a:endParaRPr lang="en-IN" dirty="0">
              <a:solidFill>
                <a:srgbClr val="00B0F0"/>
              </a:solidFill>
            </a:endParaRPr>
          </a:p>
        </p:txBody>
      </p:sp>
    </p:spTree>
    <p:extLst>
      <p:ext uri="{BB962C8B-B14F-4D97-AF65-F5344CB8AC3E}">
        <p14:creationId xmlns:p14="http://schemas.microsoft.com/office/powerpoint/2010/main" val="92920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D27FF8CB-5A30-4EA2-A4E1-6DBB05053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58" y="417892"/>
            <a:ext cx="5560408" cy="4238514"/>
          </a:xfrm>
        </p:spPr>
      </p:pic>
      <p:pic>
        <p:nvPicPr>
          <p:cNvPr id="7" name="Picture 6" descr="A close up of a piece of paper&#10;&#10;Description automatically generated">
            <a:extLst>
              <a:ext uri="{FF2B5EF4-FFF2-40B4-BE49-F238E27FC236}">
                <a16:creationId xmlns:a16="http://schemas.microsoft.com/office/drawing/2014/main" id="{16AE6FBB-E9A7-4638-A8C4-12DEB901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417892"/>
            <a:ext cx="5960013" cy="4238514"/>
          </a:xfrm>
          <a:prstGeom prst="rect">
            <a:avLst/>
          </a:prstGeom>
        </p:spPr>
      </p:pic>
      <p:sp>
        <p:nvSpPr>
          <p:cNvPr id="8" name="TextBox 7">
            <a:extLst>
              <a:ext uri="{FF2B5EF4-FFF2-40B4-BE49-F238E27FC236}">
                <a16:creationId xmlns:a16="http://schemas.microsoft.com/office/drawing/2014/main" id="{3157DB5D-4E8B-4C09-A93B-3478CA4FA23C}"/>
              </a:ext>
            </a:extLst>
          </p:cNvPr>
          <p:cNvSpPr txBox="1"/>
          <p:nvPr/>
        </p:nvSpPr>
        <p:spPr>
          <a:xfrm>
            <a:off x="649204" y="5053155"/>
            <a:ext cx="4909116" cy="369332"/>
          </a:xfrm>
          <a:prstGeom prst="rect">
            <a:avLst/>
          </a:prstGeom>
          <a:noFill/>
        </p:spPr>
        <p:txBody>
          <a:bodyPr wrap="square" rtlCol="0">
            <a:spAutoFit/>
          </a:bodyPr>
          <a:lstStyle/>
          <a:p>
            <a:r>
              <a:rPr lang="en-IN" b="1" i="1" dirty="0"/>
              <a:t>Figure. 1. Person with Credit card who has exited</a:t>
            </a:r>
            <a:r>
              <a:rPr lang="en-IN" dirty="0"/>
              <a:t> </a:t>
            </a:r>
          </a:p>
        </p:txBody>
      </p:sp>
      <p:sp>
        <p:nvSpPr>
          <p:cNvPr id="10" name="TextBox 9">
            <a:extLst>
              <a:ext uri="{FF2B5EF4-FFF2-40B4-BE49-F238E27FC236}">
                <a16:creationId xmlns:a16="http://schemas.microsoft.com/office/drawing/2014/main" id="{9BB0C272-63F5-47E1-BD4B-9028FA8B456A}"/>
              </a:ext>
            </a:extLst>
          </p:cNvPr>
          <p:cNvSpPr txBox="1"/>
          <p:nvPr/>
        </p:nvSpPr>
        <p:spPr>
          <a:xfrm>
            <a:off x="6659216" y="5064369"/>
            <a:ext cx="5396795" cy="646331"/>
          </a:xfrm>
          <a:prstGeom prst="rect">
            <a:avLst/>
          </a:prstGeom>
          <a:noFill/>
        </p:spPr>
        <p:txBody>
          <a:bodyPr wrap="square" rtlCol="0">
            <a:spAutoFit/>
          </a:bodyPr>
          <a:lstStyle/>
          <a:p>
            <a:r>
              <a:rPr lang="en-IN" b="1" i="1" dirty="0"/>
              <a:t>Figure. 2. A Relationship of Exited according to their salary and geography</a:t>
            </a:r>
            <a:r>
              <a:rPr lang="en-IN" dirty="0"/>
              <a:t> </a:t>
            </a:r>
          </a:p>
        </p:txBody>
      </p:sp>
    </p:spTree>
    <p:extLst>
      <p:ext uri="{BB962C8B-B14F-4D97-AF65-F5344CB8AC3E}">
        <p14:creationId xmlns:p14="http://schemas.microsoft.com/office/powerpoint/2010/main" val="173505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32AE-3712-4B15-816A-6AEAC6710C1D}"/>
              </a:ext>
            </a:extLst>
          </p:cNvPr>
          <p:cNvSpPr>
            <a:spLocks noGrp="1"/>
          </p:cNvSpPr>
          <p:nvPr>
            <p:ph idx="1"/>
          </p:nvPr>
        </p:nvSpPr>
        <p:spPr>
          <a:xfrm>
            <a:off x="838200" y="980661"/>
            <a:ext cx="10515600" cy="4784035"/>
          </a:xfrm>
        </p:spPr>
        <p:txBody>
          <a:bodyPr/>
          <a:lstStyle/>
          <a:p>
            <a:pPr algn="just">
              <a:lnSpc>
                <a:spcPct val="100000"/>
              </a:lnSpc>
              <a:spcBef>
                <a:spcPts val="0"/>
              </a:spcBef>
              <a:spcAft>
                <a:spcPts val="1000"/>
              </a:spcAft>
            </a:pPr>
            <a:r>
              <a:rPr lang="en-US" sz="2200" b="0" dirty="0">
                <a:effectLst/>
                <a:latin typeface="Times New Roman" panose="02020603050405020304" pitchFamily="18" charset="0"/>
                <a:ea typeface="Calibri" panose="020F0502020204030204" pitchFamily="34" charset="0"/>
              </a:rPr>
              <a:t>For large companies, customer churn is one of the most critical issues. The telecommunications industry always suffers from extremely high churn rates when one industry provides a better plan than the previous one it is very difficult to prevent losses, but we can hold it to a minimal level by prediction. Because of the direct impact on the company's sales, companies aim to predict the churn of potential customers.</a:t>
            </a:r>
            <a:endParaRPr lang="en-IN" sz="2200" b="1" dirty="0">
              <a:effectLst/>
              <a:latin typeface="Times New Roman" panose="02020603050405020304" pitchFamily="18" charset="0"/>
              <a:ea typeface="Calibri" panose="020F0502020204030204" pitchFamily="34" charset="0"/>
            </a:endParaRPr>
          </a:p>
          <a:p>
            <a:pPr algn="just">
              <a:lnSpc>
                <a:spcPct val="100000"/>
              </a:lnSpc>
              <a:spcBef>
                <a:spcPts val="0"/>
              </a:spcBef>
              <a:spcAft>
                <a:spcPts val="1000"/>
              </a:spcAft>
            </a:pPr>
            <a:r>
              <a:rPr lang="en-US" sz="2200" b="0" dirty="0">
                <a:effectLst/>
                <a:latin typeface="Times New Roman" panose="02020603050405020304" pitchFamily="18" charset="0"/>
                <a:ea typeface="Calibri" panose="020F0502020204030204" pitchFamily="34" charset="0"/>
              </a:rPr>
              <a:t>Therefore, it is crucial to find ways that increase customer churn to take the appropriate measures to minimize it.</a:t>
            </a:r>
            <a:endParaRPr lang="en-IN" sz="2200" b="1" dirty="0">
              <a:effectLst/>
              <a:latin typeface="Times New Roman" panose="02020603050405020304" pitchFamily="18" charset="0"/>
              <a:ea typeface="Calibri" panose="020F0502020204030204" pitchFamily="34" charset="0"/>
            </a:endParaRPr>
          </a:p>
          <a:p>
            <a:endParaRPr lang="en-IN" dirty="0"/>
          </a:p>
        </p:txBody>
      </p:sp>
      <p:sp>
        <p:nvSpPr>
          <p:cNvPr id="4" name="Title 1">
            <a:extLst>
              <a:ext uri="{FF2B5EF4-FFF2-40B4-BE49-F238E27FC236}">
                <a16:creationId xmlns:a16="http://schemas.microsoft.com/office/drawing/2014/main" id="{5B48B247-E86D-41FC-BDC1-03AA95E2A664}"/>
              </a:ext>
            </a:extLst>
          </p:cNvPr>
          <p:cNvSpPr>
            <a:spLocks noGrp="1"/>
          </p:cNvSpPr>
          <p:nvPr>
            <p:ph type="title"/>
          </p:nvPr>
        </p:nvSpPr>
        <p:spPr>
          <a:xfrm>
            <a:off x="4248978" y="0"/>
            <a:ext cx="3694043" cy="1093304"/>
          </a:xfrm>
        </p:spPr>
        <p:txBody>
          <a:bodyPr anchor="ctr">
            <a:normAutofit/>
          </a:bodyPr>
          <a:lstStyle/>
          <a:p>
            <a:pPr algn="just"/>
            <a:r>
              <a:rPr lang="en-US" sz="3600" dirty="0"/>
              <a:t>Problem Statement  </a:t>
            </a:r>
          </a:p>
        </p:txBody>
      </p:sp>
    </p:spTree>
    <p:extLst>
      <p:ext uri="{BB962C8B-B14F-4D97-AF65-F5344CB8AC3E}">
        <p14:creationId xmlns:p14="http://schemas.microsoft.com/office/powerpoint/2010/main" val="40594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2F61-0F2F-4401-801B-DB575B3E36D3}"/>
              </a:ext>
            </a:extLst>
          </p:cNvPr>
          <p:cNvSpPr>
            <a:spLocks noGrp="1"/>
          </p:cNvSpPr>
          <p:nvPr>
            <p:ph type="title"/>
          </p:nvPr>
        </p:nvSpPr>
        <p:spPr>
          <a:xfrm>
            <a:off x="1975557" y="380036"/>
            <a:ext cx="8240885" cy="772904"/>
          </a:xfrm>
        </p:spPr>
        <p:txBody>
          <a:bodyPr anchor="ctr">
            <a:normAutofit/>
          </a:bodyPr>
          <a:lstStyle/>
          <a:p>
            <a:pPr algn="just"/>
            <a:r>
              <a:rPr lang="en-US" sz="3600" dirty="0"/>
              <a:t>Social Importance/ Relevance of the Problem</a:t>
            </a:r>
          </a:p>
        </p:txBody>
      </p:sp>
      <p:pic>
        <p:nvPicPr>
          <p:cNvPr id="10" name="Picture 9">
            <a:extLst>
              <a:ext uri="{FF2B5EF4-FFF2-40B4-BE49-F238E27FC236}">
                <a16:creationId xmlns:a16="http://schemas.microsoft.com/office/drawing/2014/main" id="{D0648F3D-1C64-4443-AA4C-E25452E2892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8" name="TextBox 7">
            <a:extLst>
              <a:ext uri="{FF2B5EF4-FFF2-40B4-BE49-F238E27FC236}">
                <a16:creationId xmlns:a16="http://schemas.microsoft.com/office/drawing/2014/main" id="{DC9F636B-AC79-4E14-A0A2-4AEE314CE101}"/>
              </a:ext>
            </a:extLst>
          </p:cNvPr>
          <p:cNvSpPr txBox="1"/>
          <p:nvPr/>
        </p:nvSpPr>
        <p:spPr>
          <a:xfrm>
            <a:off x="702364" y="1152940"/>
            <a:ext cx="10787269" cy="3477875"/>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project predicts customers who are likely to leave the company.</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As companies offer different plans of their products customers choose the best plan according to their convenience, they can change the product anytime predicting that and providing special offers to those customers helps companies to not lose their customers.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Our project dataset is related to banks and telecom these are our project’s target groups.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Now a day's companies are migrating to the cloud so built this solution as a cloud native application with security and high availability of the application</a:t>
            </a:r>
          </a:p>
        </p:txBody>
      </p:sp>
    </p:spTree>
    <p:extLst>
      <p:ext uri="{BB962C8B-B14F-4D97-AF65-F5344CB8AC3E}">
        <p14:creationId xmlns:p14="http://schemas.microsoft.com/office/powerpoint/2010/main" val="228180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034F5-CDF1-4EB8-9A7A-5AD0DE07F7C6}"/>
              </a:ext>
            </a:extLst>
          </p:cNvPr>
          <p:cNvSpPr>
            <a:spLocks noGrp="1"/>
          </p:cNvSpPr>
          <p:nvPr>
            <p:ph idx="1"/>
          </p:nvPr>
        </p:nvSpPr>
        <p:spPr>
          <a:xfrm>
            <a:off x="258417" y="1245704"/>
            <a:ext cx="11675166" cy="3839818"/>
          </a:xfrm>
        </p:spPr>
        <p:txBody>
          <a:bodyPr>
            <a:noAutofit/>
          </a:bodyPr>
          <a:lstStyle/>
          <a:p>
            <a:pPr marL="514350" indent="-285750" algn="just">
              <a:lnSpc>
                <a:spcPct val="100000"/>
              </a:lnSpc>
              <a:spcBef>
                <a:spcPts val="0"/>
              </a:spcBef>
            </a:pPr>
            <a:r>
              <a:rPr lang="en-US" sz="2200" dirty="0">
                <a:effectLst/>
                <a:latin typeface="Times New Roman" panose="02020603050405020304" pitchFamily="18" charset="0"/>
                <a:ea typeface="Calibri" panose="020F0502020204030204" pitchFamily="34" charset="0"/>
              </a:rPr>
              <a:t>In this project, we have predicted the churn of the company’s customers by using machine learning techniques. With the help of the API and Lambda, we created a user interface and provided security for the website with AWS multi-tier Architecture where our project is more focused on the architecture to provide better security and high availability for the website and our main backend part was a Machine learning model which predicts the churn of customers. </a:t>
            </a:r>
          </a:p>
          <a:p>
            <a:pPr marL="514350" indent="-285750" algn="just">
              <a:lnSpc>
                <a:spcPct val="100000"/>
              </a:lnSpc>
              <a:spcBef>
                <a:spcPts val="0"/>
              </a:spcBef>
            </a:pPr>
            <a:endParaRPr lang="en-US" sz="2200" dirty="0">
              <a:latin typeface="Times New Roman" panose="02020603050405020304" pitchFamily="18" charset="0"/>
            </a:endParaRPr>
          </a:p>
          <a:p>
            <a:pPr marL="514350" indent="-285750" algn="just">
              <a:lnSpc>
                <a:spcPct val="100000"/>
              </a:lnSpc>
              <a:spcBef>
                <a:spcPts val="0"/>
              </a:spcBef>
            </a:pPr>
            <a:r>
              <a:rPr lang="en-US" sz="2200" dirty="0">
                <a:effectLst/>
                <a:latin typeface="Times New Roman" panose="02020603050405020304" pitchFamily="18" charset="0"/>
                <a:ea typeface="Calibri" panose="020F0502020204030204" pitchFamily="34" charset="0"/>
              </a:rPr>
              <a:t>We created multiple tiers. For load balancing, setting up EC2 instances as snapshots with the help of AWS lambda we monitor a website with AWS cloud watch  to ensure firm security and use SNS for to receive notification and finally securing the admin access using VPN for admin.</a:t>
            </a:r>
          </a:p>
          <a:p>
            <a:pPr marL="514350" indent="-285750" algn="just">
              <a:lnSpc>
                <a:spcPct val="100000"/>
              </a:lnSpc>
              <a:spcBef>
                <a:spcPts val="0"/>
              </a:spcBef>
            </a:pPr>
            <a:endParaRPr lang="en-US" sz="2200" dirty="0">
              <a:effectLst/>
              <a:latin typeface="Times New Roman" panose="02020603050405020304" pitchFamily="18" charset="0"/>
              <a:ea typeface="Calibri" panose="020F0502020204030204" pitchFamily="34" charset="0"/>
            </a:endParaRPr>
          </a:p>
          <a:p>
            <a:pPr marL="514350" indent="-285750" algn="just">
              <a:lnSpc>
                <a:spcPct val="100000"/>
              </a:lnSpc>
              <a:spcBef>
                <a:spcPts val="0"/>
              </a:spcBef>
            </a:pPr>
            <a:r>
              <a:rPr lang="en-US" sz="2200" dirty="0">
                <a:latin typeface="Times New Roman" panose="02020603050405020304" pitchFamily="18" charset="0"/>
                <a:ea typeface="Calibri" panose="020F0502020204030204" pitchFamily="34" charset="0"/>
              </a:rPr>
              <a:t>Since our task is quite complex and the implementation part more severe, we have split the task based on weeks on who was working on it during that span of time, its mentioned detailly in the upcoming slides.</a:t>
            </a:r>
          </a:p>
          <a:p>
            <a:pPr marL="514350" indent="-285750" algn="just">
              <a:lnSpc>
                <a:spcPct val="100000"/>
              </a:lnSpc>
              <a:spcBef>
                <a:spcPts val="0"/>
              </a:spcBef>
            </a:pPr>
            <a:endParaRPr lang="en-US" sz="2200" dirty="0">
              <a:latin typeface="Times New Roman" panose="02020603050405020304" pitchFamily="18" charset="0"/>
              <a:ea typeface="Calibri" panose="020F0502020204030204" pitchFamily="34" charset="0"/>
            </a:endParaRPr>
          </a:p>
          <a:p>
            <a:pPr marL="514350" indent="-285750" algn="just">
              <a:lnSpc>
                <a:spcPct val="100000"/>
              </a:lnSpc>
              <a:spcBef>
                <a:spcPts val="0"/>
              </a:spcBef>
            </a:pPr>
            <a:endParaRPr lang="en-IN" sz="2200" dirty="0">
              <a:effectLst/>
              <a:latin typeface="Times New Roman" panose="02020603050405020304" pitchFamily="18" charset="0"/>
              <a:ea typeface="Calibri" panose="020F0502020204030204" pitchFamily="34" charset="0"/>
            </a:endParaRPr>
          </a:p>
          <a:p>
            <a:pPr marL="514350" indent="-285750" algn="just">
              <a:lnSpc>
                <a:spcPct val="100000"/>
              </a:lnSpc>
              <a:spcBef>
                <a:spcPts val="0"/>
              </a:spcBef>
            </a:pPr>
            <a:endParaRPr lang="en-IN" sz="2200" dirty="0"/>
          </a:p>
        </p:txBody>
      </p:sp>
      <p:sp>
        <p:nvSpPr>
          <p:cNvPr id="4" name="Title 1">
            <a:extLst>
              <a:ext uri="{FF2B5EF4-FFF2-40B4-BE49-F238E27FC236}">
                <a16:creationId xmlns:a16="http://schemas.microsoft.com/office/drawing/2014/main" id="{B61E3D40-BC98-49B0-BE16-EF2AFAE383C9}"/>
              </a:ext>
            </a:extLst>
          </p:cNvPr>
          <p:cNvSpPr>
            <a:spLocks noGrp="1"/>
          </p:cNvSpPr>
          <p:nvPr>
            <p:ph type="title"/>
          </p:nvPr>
        </p:nvSpPr>
        <p:spPr>
          <a:xfrm>
            <a:off x="4295671" y="287269"/>
            <a:ext cx="3600657" cy="786157"/>
          </a:xfrm>
        </p:spPr>
        <p:txBody>
          <a:bodyPr anchor="ctr">
            <a:normAutofit/>
          </a:bodyPr>
          <a:lstStyle/>
          <a:p>
            <a:pPr algn="just"/>
            <a:r>
              <a:rPr lang="en-US" sz="3600" dirty="0"/>
              <a:t>Proposed Solution</a:t>
            </a:r>
          </a:p>
        </p:txBody>
      </p:sp>
    </p:spTree>
    <p:extLst>
      <p:ext uri="{BB962C8B-B14F-4D97-AF65-F5344CB8AC3E}">
        <p14:creationId xmlns:p14="http://schemas.microsoft.com/office/powerpoint/2010/main" val="225331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C9EF3D-A0AC-408C-8DAE-04907A1614D0}"/>
              </a:ext>
            </a:extLst>
          </p:cNvPr>
          <p:cNvSpPr>
            <a:spLocks noGrp="1"/>
          </p:cNvSpPr>
          <p:nvPr>
            <p:ph idx="1"/>
          </p:nvPr>
        </p:nvSpPr>
        <p:spPr>
          <a:xfrm>
            <a:off x="838200" y="1126436"/>
            <a:ext cx="10515600" cy="5050527"/>
          </a:xfrm>
        </p:spPr>
        <p:txBody>
          <a:bodyPr>
            <a:normAutofit/>
          </a:bodyPr>
          <a:lstStyle/>
          <a:p>
            <a:r>
              <a:rPr lang="en-US" sz="2200" dirty="0">
                <a:effectLst/>
                <a:latin typeface="Times New Roman" panose="02020603050405020304" pitchFamily="18" charset="0"/>
                <a:ea typeface="Calibri" panose="020F0502020204030204" pitchFamily="34" charset="0"/>
              </a:rPr>
              <a:t>Windows 10, Python, AWS, Git, Flask, Postman.</a:t>
            </a:r>
          </a:p>
          <a:p>
            <a:r>
              <a:rPr lang="en-US" sz="2200" dirty="0">
                <a:effectLst/>
                <a:latin typeface="Times New Roman" panose="02020603050405020304" pitchFamily="18" charset="0"/>
                <a:ea typeface="Calibri" panose="020F0502020204030204" pitchFamily="34" charset="0"/>
              </a:rPr>
              <a:t>Register for Domain Name System</a:t>
            </a:r>
            <a:r>
              <a:rPr lang="en-US" sz="2200" dirty="0">
                <a:latin typeface="Times New Roman" panose="02020603050405020304" pitchFamily="18" charset="0"/>
                <a:ea typeface="Calibri" panose="020F0502020204030204" pitchFamily="34" charset="0"/>
              </a:rPr>
              <a:t>.</a:t>
            </a:r>
          </a:p>
          <a:p>
            <a:r>
              <a:rPr lang="en-US" sz="2200" dirty="0">
                <a:effectLst/>
                <a:latin typeface="Times New Roman" panose="02020603050405020304" pitchFamily="18" charset="0"/>
                <a:ea typeface="Calibri" panose="020F0502020204030204" pitchFamily="34" charset="0"/>
              </a:rPr>
              <a:t>A virtual server image will be set up in AWS that will host the website.</a:t>
            </a:r>
          </a:p>
          <a:p>
            <a:r>
              <a:rPr lang="en-IN" sz="2200" b="0" i="1" dirty="0">
                <a:effectLst/>
                <a:latin typeface="Times New Roman" panose="02020603050405020304" pitchFamily="18" charset="0"/>
                <a:cs typeface="Times New Roman" panose="02020603050405020304" pitchFamily="18" charset="0"/>
              </a:rPr>
              <a:t>Churn Modelling</a:t>
            </a:r>
            <a:r>
              <a:rPr lang="en-IN" sz="2200" b="0" i="0" dirty="0">
                <a:effectLst/>
                <a:latin typeface="Times New Roman" panose="02020603050405020304" pitchFamily="18" charset="0"/>
                <a:cs typeface="Times New Roman" panose="02020603050405020304" pitchFamily="18" charset="0"/>
              </a:rPr>
              <a:t>, Classification Data set : This data set contains details of a bank's customers and the target variable is a binary variable reflecting the fact whether the customer left the bank (closed his account) or he continues to be a customer.</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BD1B9D7-5DA5-4F92-821B-F512725A3B93}"/>
              </a:ext>
            </a:extLst>
          </p:cNvPr>
          <p:cNvSpPr>
            <a:spLocks noGrp="1"/>
          </p:cNvSpPr>
          <p:nvPr>
            <p:ph type="title"/>
          </p:nvPr>
        </p:nvSpPr>
        <p:spPr>
          <a:xfrm>
            <a:off x="3115917" y="234262"/>
            <a:ext cx="5960165" cy="680138"/>
          </a:xfrm>
        </p:spPr>
        <p:txBody>
          <a:bodyPr anchor="ctr">
            <a:normAutofit/>
          </a:bodyPr>
          <a:lstStyle/>
          <a:p>
            <a:pPr algn="just"/>
            <a:r>
              <a:rPr lang="en-US" sz="3600" dirty="0"/>
              <a:t>Experiment and Implementation</a:t>
            </a:r>
          </a:p>
        </p:txBody>
      </p:sp>
    </p:spTree>
    <p:extLst>
      <p:ext uri="{BB962C8B-B14F-4D97-AF65-F5344CB8AC3E}">
        <p14:creationId xmlns:p14="http://schemas.microsoft.com/office/powerpoint/2010/main" val="132335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D610-E6CB-4265-86B7-F7D7774A9504}"/>
              </a:ext>
            </a:extLst>
          </p:cNvPr>
          <p:cNvSpPr>
            <a:spLocks noGrp="1"/>
          </p:cNvSpPr>
          <p:nvPr>
            <p:ph type="title"/>
          </p:nvPr>
        </p:nvSpPr>
        <p:spPr>
          <a:xfrm>
            <a:off x="2910508" y="126586"/>
            <a:ext cx="6370983" cy="695048"/>
          </a:xfrm>
        </p:spPr>
        <p:txBody>
          <a:bodyPr>
            <a:normAutofit/>
          </a:bodyPr>
          <a:lstStyle/>
          <a:p>
            <a:r>
              <a:rPr lang="en-US" dirty="0"/>
              <a:t>Overview of the architecture</a:t>
            </a:r>
            <a:endParaRPr lang="en-IN" dirty="0"/>
          </a:p>
        </p:txBody>
      </p:sp>
      <p:pic>
        <p:nvPicPr>
          <p:cNvPr id="7" name="Content Placeholder 6" descr="Diagram&#10;&#10;Description automatically generated">
            <a:extLst>
              <a:ext uri="{FF2B5EF4-FFF2-40B4-BE49-F238E27FC236}">
                <a16:creationId xmlns:a16="http://schemas.microsoft.com/office/drawing/2014/main" id="{CD787FF8-1768-4CBB-A333-A7F739780A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928"/>
          <a:stretch/>
        </p:blipFill>
        <p:spPr>
          <a:xfrm>
            <a:off x="798444" y="993913"/>
            <a:ext cx="10595112" cy="4823790"/>
          </a:xfrm>
        </p:spPr>
      </p:pic>
    </p:spTree>
    <p:extLst>
      <p:ext uri="{BB962C8B-B14F-4D97-AF65-F5344CB8AC3E}">
        <p14:creationId xmlns:p14="http://schemas.microsoft.com/office/powerpoint/2010/main" val="6973298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1281</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Arabic Typesetting</vt:lpstr>
      <vt:lpstr>Arial</vt:lpstr>
      <vt:lpstr>Arial Narrow</vt:lpstr>
      <vt:lpstr>Calibri</vt:lpstr>
      <vt:lpstr>Calibri (Body)</vt:lpstr>
      <vt:lpstr>charter</vt:lpstr>
      <vt:lpstr>Lato</vt:lpstr>
      <vt:lpstr>Times New Roman</vt:lpstr>
      <vt:lpstr>Office Theme</vt:lpstr>
      <vt:lpstr>PowerPoint Presentation</vt:lpstr>
      <vt:lpstr>OUTLINE</vt:lpstr>
      <vt:lpstr>Introduction &amp; Background </vt:lpstr>
      <vt:lpstr>PowerPoint Presentation</vt:lpstr>
      <vt:lpstr>Problem Statement  </vt:lpstr>
      <vt:lpstr>Social Importance/ Relevance of the Problem</vt:lpstr>
      <vt:lpstr>Proposed Solution</vt:lpstr>
      <vt:lpstr>Experiment and Implementation</vt:lpstr>
      <vt:lpstr>Overview of the architecture</vt:lpstr>
      <vt:lpstr>UI Interface</vt:lpstr>
      <vt:lpstr>Block Diagram for Churn Prediction</vt:lpstr>
      <vt:lpstr>Results Analysis and Validation</vt:lpstr>
      <vt:lpstr>PowerPoint Presentation</vt:lpstr>
      <vt:lpstr>Conclusion and Future Work</vt:lpstr>
      <vt:lpstr>References</vt:lpstr>
      <vt:lpstr>YouTube Video Link and Blog link</vt:lpstr>
      <vt:lpstr>Question Please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BENNETT UNIVERSITY</dc:title>
  <dc:creator>Indrajeet Gupta</dc:creator>
  <cp:lastModifiedBy>nithesh cr</cp:lastModifiedBy>
  <cp:revision>67</cp:revision>
  <dcterms:created xsi:type="dcterms:W3CDTF">2019-12-13T05:17:27Z</dcterms:created>
  <dcterms:modified xsi:type="dcterms:W3CDTF">2020-11-17T11:13:06Z</dcterms:modified>
</cp:coreProperties>
</file>