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63" r:id="rId7"/>
    <p:sldId id="264" r:id="rId8"/>
    <p:sldId id="262" r:id="rId9"/>
    <p:sldId id="261" r:id="rId10"/>
    <p:sldId id="259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ihi0022/lates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2B6B-86B1-F9B5-7B41-87A928C6C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647" y="1581509"/>
            <a:ext cx="11047982" cy="2421464"/>
          </a:xfrm>
        </p:spPr>
        <p:txBody>
          <a:bodyPr/>
          <a:lstStyle/>
          <a:p>
            <a:pPr algn="ctr"/>
            <a:r>
              <a:rPr lang="en-US" dirty="0"/>
              <a:t>ECE 593 pre </a:t>
            </a:r>
            <a:r>
              <a:rPr lang="en-US" dirty="0" err="1"/>
              <a:t>silicion</a:t>
            </a:r>
            <a:r>
              <a:rPr lang="en-US" dirty="0"/>
              <a:t> Validation</a:t>
            </a:r>
            <a:br>
              <a:rPr lang="en-US" dirty="0"/>
            </a:br>
            <a:r>
              <a:rPr lang="en-US" sz="2800" dirty="0" err="1"/>
              <a:t>TeAm</a:t>
            </a:r>
            <a:r>
              <a:rPr lang="en-US" sz="2800" dirty="0"/>
              <a:t> 3 AXI4_lite Verification using </a:t>
            </a:r>
            <a:r>
              <a:rPr lang="en-US" sz="2800" dirty="0" err="1"/>
              <a:t>uvm</a:t>
            </a:r>
            <a:r>
              <a:rPr lang="en-US" sz="28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5ECFC-5D4B-599C-E86B-7201441CB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265" y="4679030"/>
            <a:ext cx="7197726" cy="1405467"/>
          </a:xfrm>
        </p:spPr>
        <p:txBody>
          <a:bodyPr/>
          <a:lstStyle/>
          <a:p>
            <a:pPr algn="ctr"/>
            <a:r>
              <a:rPr lang="en-US" dirty="0"/>
              <a:t>                                                         Professor :    Venkatesh PATIL</a:t>
            </a:r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48BE8FAB-88FF-263E-E7D3-581133C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85" y="-269170"/>
            <a:ext cx="9627079" cy="306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F8E9-E5C8-667E-1892-053EAFB7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14" y="131399"/>
            <a:ext cx="6577641" cy="55042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Functional coverage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059D0-0E09-0241-6FB6-98DB26E7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700" y="819429"/>
            <a:ext cx="5591955" cy="2191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F1D1A9-531F-192D-CB26-0849D58F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4" y="819429"/>
            <a:ext cx="2918844" cy="56894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FE3D081-6BC5-93A9-3F3C-709BF518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962" y="3285697"/>
            <a:ext cx="77006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and Read Monitors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 sampled transactions via their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ports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received by a child class derived from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uvm_subscriber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contains 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write()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subscriber samples each transaction for coverage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coverage ensures we hit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meaningful combinations of stimulus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C50625C-D278-6C7D-B671-E842EDA62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9962" y="4455248"/>
            <a:ext cx="545213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Constrained random testing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Directed toward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bins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address, strobe, data ranges)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 the quality and completeness of the testbench stimuli.</a:t>
            </a:r>
          </a:p>
        </p:txBody>
      </p:sp>
    </p:spTree>
    <p:extLst>
      <p:ext uri="{BB962C8B-B14F-4D97-AF65-F5344CB8AC3E}">
        <p14:creationId xmlns:p14="http://schemas.microsoft.com/office/powerpoint/2010/main" val="5803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642C-2A31-E5B9-2B5F-5497D2D1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61" y="247292"/>
            <a:ext cx="5887527" cy="960408"/>
          </a:xfrm>
        </p:spPr>
        <p:txBody>
          <a:bodyPr/>
          <a:lstStyle/>
          <a:p>
            <a:r>
              <a:rPr lang="en-US" dirty="0"/>
              <a:t>Code Coverage: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E8B1BAF5-6259-0D79-E92E-1A7B9C45F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42" y="1032556"/>
            <a:ext cx="6714997" cy="2310180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87B600-0CAA-1C97-EBF8-EE1EB85A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42" y="3504583"/>
            <a:ext cx="3456317" cy="2463411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5D4E84DE-B472-7D1F-76CA-6C0970217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547" y="3429000"/>
            <a:ext cx="7788648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Coverage Gaps – Branch &amp;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From Line 86: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(BVALID &amp;&amp; BREADY)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Coverage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Only 3 scenarios covered.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Case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BVALID = 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never occurred.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RTL,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BVALID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asserted only when a write transaction completes. It's never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deasserted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unless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BREADY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high — this limits toggling.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From Line 69: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if (AWVALID &amp;&amp; AWREADY &amp;&amp; WVALID &amp;&amp; WREADY)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Coverage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0% condition coverage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none of the 4 terms reached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'0'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RTL assumes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signals are HIGH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simultaneously for write to proceed.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Limitation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Prevents partial handshaking paths (e.g.,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AWVALID=1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WVALID=0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from being evaluated.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09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07A9-390E-56DC-0939-AA6F8D085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1" y="437072"/>
            <a:ext cx="10131425" cy="399691"/>
          </a:xfrm>
        </p:spPr>
        <p:txBody>
          <a:bodyPr>
            <a:normAutofit fontScale="90000"/>
          </a:bodyPr>
          <a:lstStyle/>
          <a:p>
            <a:r>
              <a:rPr lang="en-US" dirty="0"/>
              <a:t>Bug injection &amp;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2B4AB-A3DD-8CF9-0663-949664B7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69" y="1153035"/>
            <a:ext cx="4391638" cy="170521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8DED460-5AA3-A004-5050-D78889F8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740" y="955636"/>
            <a:ext cx="6096541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Bug Injection – Read Mismatch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bug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intentionally injected in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data 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RDATA_STATE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address decoding uses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bits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RDATA &lt;=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reg_file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araddr_latched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[1:0]]; // BUG: Always maps 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0–3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causes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incorrect data fetch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any address ≠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0x0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leading to: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mismatches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0x04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0x08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0x0C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address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0x00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fetches correct data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1506F-8687-6A81-7901-8CA032A5772C}"/>
              </a:ext>
            </a:extLst>
          </p:cNvPr>
          <p:cNvSpPr txBox="1"/>
          <p:nvPr/>
        </p:nvSpPr>
        <p:spPr>
          <a:xfrm>
            <a:off x="464534" y="3429000"/>
            <a:ext cx="109027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UVM_INFO write_driver.sv(98) @ 2995000: </a:t>
            </a:r>
            <a:r>
              <a:rPr lang="en-US" sz="1200" dirty="0" err="1"/>
              <a:t>uvm_test_top.env.wagent.driver</a:t>
            </a:r>
            <a:r>
              <a:rPr lang="en-US" sz="1200" dirty="0"/>
              <a:t> [</a:t>
            </a:r>
            <a:r>
              <a:rPr lang="en-US" sz="1200" dirty="0" err="1"/>
              <a:t>uvm_test_top.env.wagent.driver</a:t>
            </a:r>
            <a:r>
              <a:rPr lang="en-US" sz="1200" dirty="0"/>
              <a:t>] [WRITE_TXN] </a:t>
            </a:r>
            <a:r>
              <a:rPr lang="en-US" sz="1200" dirty="0" err="1"/>
              <a:t>Addr</a:t>
            </a:r>
            <a:r>
              <a:rPr lang="en-US" sz="1200" dirty="0"/>
              <a:t>=0x0 | STRB=0b1111 | Data=0x000000c9</a:t>
            </a:r>
          </a:p>
          <a:p>
            <a:r>
              <a:rPr lang="en-US" sz="1200" dirty="0"/>
              <a:t># UVM_INFO read_monitor.sv(37) @ 2995000: </a:t>
            </a:r>
            <a:r>
              <a:rPr lang="en-US" sz="1200" dirty="0" err="1"/>
              <a:t>uvm_test_top.env.ragent.monitor</a:t>
            </a:r>
            <a:r>
              <a:rPr lang="en-US" sz="1200" dirty="0"/>
              <a:t> [</a:t>
            </a:r>
            <a:r>
              <a:rPr lang="en-US" sz="1200" dirty="0" err="1"/>
              <a:t>uvm_test_top.env.ragent.monitor</a:t>
            </a:r>
            <a:r>
              <a:rPr lang="en-US" sz="1200" dirty="0"/>
              <a:t>] [READ_MON] Captured Read Transaction | </a:t>
            </a:r>
            <a:r>
              <a:rPr lang="en-US" sz="1200" dirty="0" err="1"/>
              <a:t>Addr</a:t>
            </a:r>
            <a:r>
              <a:rPr lang="en-US" sz="1200" dirty="0"/>
              <a:t>=0x0</a:t>
            </a:r>
          </a:p>
          <a:p>
            <a:r>
              <a:rPr lang="en-US" sz="1200" dirty="0"/>
              <a:t># UVM_INFO scoreboard.sv(39) @ 2995000: </a:t>
            </a:r>
            <a:r>
              <a:rPr lang="en-US" sz="1200" dirty="0" err="1"/>
              <a:t>uvm_test_top.env.scoreboard</a:t>
            </a:r>
            <a:r>
              <a:rPr lang="en-US" sz="1200" dirty="0"/>
              <a:t> [</a:t>
            </a:r>
            <a:r>
              <a:rPr lang="en-US" sz="1200" dirty="0" err="1"/>
              <a:t>uvm_test_top.env.scoreboard</a:t>
            </a:r>
            <a:r>
              <a:rPr lang="en-US" sz="1200" dirty="0"/>
              <a:t>] [SCOREBOARD] PASS | </a:t>
            </a:r>
            <a:r>
              <a:rPr lang="en-US" sz="1200" dirty="0" err="1"/>
              <a:t>Addr</a:t>
            </a:r>
            <a:r>
              <a:rPr lang="en-US" sz="1200" dirty="0"/>
              <a:t>=0x0 | Data=0x00000001</a:t>
            </a:r>
          </a:p>
          <a:p>
            <a:r>
              <a:rPr lang="en-US" sz="1200" dirty="0"/>
              <a:t># UVM_INFO write_driver.sv(98) @ 3035000: </a:t>
            </a:r>
            <a:r>
              <a:rPr lang="en-US" sz="1200" dirty="0" err="1"/>
              <a:t>uvm_test_top.env.wagent.driver</a:t>
            </a:r>
            <a:r>
              <a:rPr lang="en-US" sz="1200" dirty="0"/>
              <a:t> [</a:t>
            </a:r>
            <a:r>
              <a:rPr lang="en-US" sz="1200" dirty="0" err="1"/>
              <a:t>uvm_test_top.env.wagent.driver</a:t>
            </a:r>
            <a:r>
              <a:rPr lang="en-US" sz="1200" dirty="0"/>
              <a:t>] [WRITE_TXN] </a:t>
            </a:r>
            <a:r>
              <a:rPr lang="en-US" sz="1200" dirty="0" err="1"/>
              <a:t>Addr</a:t>
            </a:r>
            <a:r>
              <a:rPr lang="en-US" sz="1200" dirty="0"/>
              <a:t>=0x8 | STRB=0b0001 | Data=0x000037a7</a:t>
            </a:r>
          </a:p>
          <a:p>
            <a:r>
              <a:rPr lang="en-US" sz="1200" dirty="0"/>
              <a:t># UVM_INFO read_monitor.sv(37) @ 3045000: </a:t>
            </a:r>
            <a:r>
              <a:rPr lang="en-US" sz="1200" dirty="0" err="1"/>
              <a:t>uvm_test_top.env.ragent.monitor</a:t>
            </a:r>
            <a:r>
              <a:rPr lang="en-US" sz="1200" dirty="0"/>
              <a:t> [</a:t>
            </a:r>
            <a:r>
              <a:rPr lang="en-US" sz="1200" dirty="0" err="1"/>
              <a:t>uvm_test_top.env.ragent.monitor</a:t>
            </a:r>
            <a:r>
              <a:rPr lang="en-US" sz="1200" dirty="0"/>
              <a:t>] [READ_MON] Captured Read Transaction | </a:t>
            </a:r>
            <a:r>
              <a:rPr lang="en-US" sz="1200" dirty="0" err="1"/>
              <a:t>Addr</a:t>
            </a:r>
            <a:r>
              <a:rPr lang="en-US" sz="1200" dirty="0"/>
              <a:t>=0xc</a:t>
            </a:r>
          </a:p>
          <a:p>
            <a:r>
              <a:rPr lang="en-US" sz="1200" dirty="0"/>
              <a:t># UVM_ERROR scoreboard.sv(36) @ 3045000: </a:t>
            </a:r>
            <a:r>
              <a:rPr lang="en-US" sz="1200" dirty="0" err="1"/>
              <a:t>uvm_test_top.env.scoreboard</a:t>
            </a:r>
            <a:r>
              <a:rPr lang="en-US" sz="1200" dirty="0"/>
              <a:t> [SCOREBOARD] [FAIL] </a:t>
            </a:r>
            <a:r>
              <a:rPr lang="en-US" sz="1200" dirty="0" err="1"/>
              <a:t>Addr</a:t>
            </a:r>
            <a:r>
              <a:rPr lang="en-US" sz="1200" dirty="0"/>
              <a:t>=0xc | Expected=0x00007ac1 | Actual=0x000000c9</a:t>
            </a:r>
          </a:p>
          <a:p>
            <a:r>
              <a:rPr lang="en-US" sz="1200" dirty="0"/>
              <a:t># UVM_INFO write_driver.sv(98) @ 3075000: </a:t>
            </a:r>
            <a:r>
              <a:rPr lang="en-US" sz="1200" dirty="0" err="1"/>
              <a:t>uvm_test_top.env.wagent.driver</a:t>
            </a:r>
            <a:r>
              <a:rPr lang="en-US" sz="1200" dirty="0"/>
              <a:t> [</a:t>
            </a:r>
            <a:r>
              <a:rPr lang="en-US" sz="1200" dirty="0" err="1"/>
              <a:t>uvm_test_top.env.wagent.driver</a:t>
            </a:r>
            <a:r>
              <a:rPr lang="en-US" sz="1200" dirty="0"/>
              <a:t>] [WRITE_TXN] </a:t>
            </a:r>
            <a:r>
              <a:rPr lang="en-US" sz="1200" dirty="0" err="1"/>
              <a:t>Addr</a:t>
            </a:r>
            <a:r>
              <a:rPr lang="en-US" sz="1200" dirty="0"/>
              <a:t>=0xc | STRB=0b1110 | Data=0x00000023</a:t>
            </a:r>
          </a:p>
          <a:p>
            <a:r>
              <a:rPr lang="en-US" sz="1200" dirty="0"/>
              <a:t># UVM_INFO read_monitor.sv(37) @ 3095000: </a:t>
            </a:r>
            <a:r>
              <a:rPr lang="en-US" sz="1200" dirty="0" err="1"/>
              <a:t>uvm_test_top.env.ragent.monitor</a:t>
            </a:r>
            <a:r>
              <a:rPr lang="en-US" sz="1200" dirty="0"/>
              <a:t> [</a:t>
            </a:r>
            <a:r>
              <a:rPr lang="en-US" sz="1200" dirty="0" err="1"/>
              <a:t>uvm_test_top.env.ragent.monitor</a:t>
            </a:r>
            <a:r>
              <a:rPr lang="en-US" sz="1200" dirty="0"/>
              <a:t>] [READ_MON] Captured Read Transaction | </a:t>
            </a:r>
            <a:r>
              <a:rPr lang="en-US" sz="1200" dirty="0" err="1"/>
              <a:t>Addr</a:t>
            </a:r>
            <a:r>
              <a:rPr lang="en-US" sz="1200" dirty="0"/>
              <a:t>=0x8</a:t>
            </a:r>
          </a:p>
          <a:p>
            <a:r>
              <a:rPr lang="en-US" sz="1200" dirty="0"/>
              <a:t># UVM_ERROR scoreboard.sv(36) @ 3095000: </a:t>
            </a:r>
            <a:r>
              <a:rPr lang="en-US" sz="1200" dirty="0" err="1"/>
              <a:t>uvm_test_top.env.scoreboard</a:t>
            </a:r>
            <a:r>
              <a:rPr lang="en-US" sz="1200" dirty="0"/>
              <a:t> [SCOREBOARD] [FAIL] </a:t>
            </a:r>
            <a:r>
              <a:rPr lang="en-US" sz="1200" dirty="0" err="1"/>
              <a:t>Addr</a:t>
            </a:r>
            <a:r>
              <a:rPr lang="en-US" sz="1200" dirty="0"/>
              <a:t>=0x8 | Expected=0x000000a7 | Actual=0x000000c9</a:t>
            </a:r>
          </a:p>
        </p:txBody>
      </p:sp>
    </p:spTree>
    <p:extLst>
      <p:ext uri="{BB962C8B-B14F-4D97-AF65-F5344CB8AC3E}">
        <p14:creationId xmlns:p14="http://schemas.microsoft.com/office/powerpoint/2010/main" val="410735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8A3F-887F-27AE-D81B-72C693E6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42" y="386708"/>
            <a:ext cx="10131425" cy="1456267"/>
          </a:xfrm>
        </p:spPr>
        <p:txBody>
          <a:bodyPr/>
          <a:lstStyle/>
          <a:p>
            <a:r>
              <a:rPr lang="en-US" dirty="0"/>
              <a:t>How the Design Was Chosen and Developed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D4FAE8-5A8B-4FA6-B0ED-EB2E211C2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3942" y="1712388"/>
            <a:ext cx="113515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implements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AXI4-Lite slave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following the protocol as defined in the official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AMBA AXI4-Lite specification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ARM.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AXI4-Lite Reference – ARM AMBA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Under Test (DUT)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4-register, memory-mapped slave module supporting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and write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including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byte-wise 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WSTRB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testbench acts as the AXI master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generating transactions and applying them to the slave (DUT) for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logic, protocol handshaking, and internal register behavior were built in RTL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SystemVerilog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were validated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Class-based testbench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UVM-based testbench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modularity, reuse, and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 sources used during development: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ARM AXI4-Lite 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ChatGPT (OpenAI)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debug suggestions, coverage modeling tips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11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3646-943F-7A2B-E926-756C80DA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and contribution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2161C-1AAC-5F66-2152-61E631AB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839" y="1889185"/>
            <a:ext cx="8140965" cy="38252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BF0132-5C51-A3C6-9962-03BD7B2583D3}"/>
              </a:ext>
            </a:extLst>
          </p:cNvPr>
          <p:cNvSpPr txBox="1"/>
          <p:nvPr/>
        </p:nvSpPr>
        <p:spPr>
          <a:xfrm>
            <a:off x="519592" y="5737170"/>
            <a:ext cx="10463842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>
              <a:lnSpc>
                <a:spcPct val="115000"/>
              </a:lnSpc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Contributors Acknowledged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team members equally contributed to implementation, integration, and documentation across various verification phases.</a:t>
            </a:r>
          </a:p>
        </p:txBody>
      </p:sp>
    </p:spTree>
    <p:extLst>
      <p:ext uri="{BB962C8B-B14F-4D97-AF65-F5344CB8AC3E}">
        <p14:creationId xmlns:p14="http://schemas.microsoft.com/office/powerpoint/2010/main" val="253390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56BB-19DE-53EC-BE05-7BB1A8D9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97" y="306823"/>
            <a:ext cx="10347407" cy="391063"/>
          </a:xfrm>
        </p:spPr>
        <p:txBody>
          <a:bodyPr>
            <a:normAutofit fontScale="90000"/>
          </a:bodyPr>
          <a:lstStyle/>
          <a:p>
            <a:r>
              <a:rPr lang="en-US" dirty="0"/>
              <a:t>AXI DESIGN  Write &amp; READ Channel  handshaking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D1E8A6-F9B5-7F5A-B376-A103B4232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78291"/>
              </p:ext>
            </p:extLst>
          </p:nvPr>
        </p:nvGraphicFramePr>
        <p:xfrm>
          <a:off x="375203" y="941566"/>
          <a:ext cx="5657538" cy="550034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67895">
                  <a:extLst>
                    <a:ext uri="{9D8B030D-6E8A-4147-A177-3AD203B41FA5}">
                      <a16:colId xmlns:a16="http://schemas.microsoft.com/office/drawing/2014/main" val="3300520803"/>
                    </a:ext>
                  </a:extLst>
                </a:gridCol>
                <a:gridCol w="1429881">
                  <a:extLst>
                    <a:ext uri="{9D8B030D-6E8A-4147-A177-3AD203B41FA5}">
                      <a16:colId xmlns:a16="http://schemas.microsoft.com/office/drawing/2014/main" val="666341569"/>
                    </a:ext>
                  </a:extLst>
                </a:gridCol>
                <a:gridCol w="1429881">
                  <a:extLst>
                    <a:ext uri="{9D8B030D-6E8A-4147-A177-3AD203B41FA5}">
                      <a16:colId xmlns:a16="http://schemas.microsoft.com/office/drawing/2014/main" val="639973704"/>
                    </a:ext>
                  </a:extLst>
                </a:gridCol>
                <a:gridCol w="1429881">
                  <a:extLst>
                    <a:ext uri="{9D8B030D-6E8A-4147-A177-3AD203B41FA5}">
                      <a16:colId xmlns:a16="http://schemas.microsoft.com/office/drawing/2014/main" val="2746727477"/>
                    </a:ext>
                  </a:extLst>
                </a:gridCol>
              </a:tblGrid>
              <a:tr h="404512">
                <a:tc>
                  <a:txBody>
                    <a:bodyPr/>
                    <a:lstStyle/>
                    <a:p>
                      <a:r>
                        <a:rPr lang="en-US" sz="1600" dirty="0"/>
                        <a:t>Channel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Signal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76412"/>
                  </a:ext>
                </a:extLst>
              </a:tr>
              <a:tr h="849305">
                <a:tc>
                  <a:txBody>
                    <a:bodyPr/>
                    <a:lstStyle/>
                    <a:p>
                      <a:r>
                        <a:rPr lang="en-US" sz="1600" b="1"/>
                        <a:t>Address</a:t>
                      </a:r>
                      <a:endParaRPr lang="en-US" sz="1600"/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AWVALID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Master indicates valid write address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299828"/>
                  </a:ext>
                </a:extLst>
              </a:tr>
              <a:tr h="84930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AWREADY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Slave ready to accept write address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976576"/>
                  </a:ext>
                </a:extLst>
              </a:tr>
              <a:tr h="849305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</a:t>
                      </a:r>
                      <a:endParaRPr lang="en-US" sz="1600" dirty="0"/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WVALID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Input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indicates valid write data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955731"/>
                  </a:ext>
                </a:extLst>
              </a:tr>
              <a:tr h="84930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WREADY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Output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Slave ready to accept write data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25631"/>
                  </a:ext>
                </a:extLst>
              </a:tr>
              <a:tr h="849305">
                <a:tc>
                  <a:txBody>
                    <a:bodyPr/>
                    <a:lstStyle/>
                    <a:p>
                      <a:r>
                        <a:rPr lang="en-US" sz="1600" b="1"/>
                        <a:t>Response</a:t>
                      </a:r>
                      <a:endParaRPr lang="en-US" sz="1600"/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BVALID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Output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Slave response is valid (Write complete)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86593"/>
                  </a:ext>
                </a:extLst>
              </a:tr>
              <a:tr h="84930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BREADY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Input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Master ready to accept response</a:t>
                      </a:r>
                    </a:p>
                  </a:txBody>
                  <a:tcPr marL="79340" marR="79340" marT="39670" marB="396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6994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416662-1824-0C59-7757-24490B6D4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81296"/>
              </p:ext>
            </p:extLst>
          </p:nvPr>
        </p:nvGraphicFramePr>
        <p:xfrm>
          <a:off x="6159260" y="941567"/>
          <a:ext cx="5762444" cy="5509710"/>
        </p:xfrm>
        <a:graphic>
          <a:graphicData uri="http://schemas.openxmlformats.org/drawingml/2006/table">
            <a:tbl>
              <a:tblPr/>
              <a:tblGrid>
                <a:gridCol w="1440611">
                  <a:extLst>
                    <a:ext uri="{9D8B030D-6E8A-4147-A177-3AD203B41FA5}">
                      <a16:colId xmlns:a16="http://schemas.microsoft.com/office/drawing/2014/main" val="3134844242"/>
                    </a:ext>
                  </a:extLst>
                </a:gridCol>
                <a:gridCol w="1440611">
                  <a:extLst>
                    <a:ext uri="{9D8B030D-6E8A-4147-A177-3AD203B41FA5}">
                      <a16:colId xmlns:a16="http://schemas.microsoft.com/office/drawing/2014/main" val="2220883072"/>
                    </a:ext>
                  </a:extLst>
                </a:gridCol>
                <a:gridCol w="1440611">
                  <a:extLst>
                    <a:ext uri="{9D8B030D-6E8A-4147-A177-3AD203B41FA5}">
                      <a16:colId xmlns:a16="http://schemas.microsoft.com/office/drawing/2014/main" val="3996987371"/>
                    </a:ext>
                  </a:extLst>
                </a:gridCol>
                <a:gridCol w="1440611">
                  <a:extLst>
                    <a:ext uri="{9D8B030D-6E8A-4147-A177-3AD203B41FA5}">
                      <a16:colId xmlns:a16="http://schemas.microsoft.com/office/drawing/2014/main" val="994461550"/>
                    </a:ext>
                  </a:extLst>
                </a:gridCol>
              </a:tblGrid>
              <a:tr h="364372">
                <a:tc>
                  <a:txBody>
                    <a:bodyPr/>
                    <a:lstStyle/>
                    <a:p>
                      <a:r>
                        <a:rPr lang="en-US"/>
                        <a:t>Channel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Signal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088994"/>
                  </a:ext>
                </a:extLst>
              </a:tr>
              <a:tr h="1013610">
                <a:tc>
                  <a:txBody>
                    <a:bodyPr/>
                    <a:lstStyle/>
                    <a:p>
                      <a:r>
                        <a:rPr lang="en-US" b="1" dirty="0"/>
                        <a:t>Address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Master provides read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205280"/>
                  </a:ext>
                </a:extLst>
              </a:tr>
              <a:tr h="10136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ARREADY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Slave accepts read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392873"/>
                  </a:ext>
                </a:extLst>
              </a:tr>
              <a:tr h="1184209">
                <a:tc>
                  <a:txBody>
                    <a:bodyPr/>
                    <a:lstStyle/>
                    <a:p>
                      <a:r>
                        <a:rPr lang="en-US" b="1"/>
                        <a:t>Data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Slave provides valid read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782680"/>
                  </a:ext>
                </a:extLst>
              </a:tr>
              <a:tr h="1013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Master ready to receive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347039"/>
                  </a:ext>
                </a:extLst>
              </a:tr>
              <a:tr h="9109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data from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45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0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9096-E605-0DB3-E601-95076A28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393" y="247291"/>
            <a:ext cx="6750169" cy="623977"/>
          </a:xfrm>
        </p:spPr>
        <p:txBody>
          <a:bodyPr>
            <a:normAutofit fontScale="90000"/>
          </a:bodyPr>
          <a:lstStyle/>
          <a:p>
            <a:r>
              <a:rPr lang="en-US" dirty="0"/>
              <a:t>Read &amp; write channel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870BA-CD0F-1225-A81D-ED913016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8" y="1200201"/>
            <a:ext cx="11326806" cy="1867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8B621-98F4-B58A-EC32-F037593C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36" y="3528202"/>
            <a:ext cx="11343094" cy="22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0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9096-E605-0DB3-E601-95076A28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14" y="281624"/>
            <a:ext cx="8794629" cy="1227999"/>
          </a:xfrm>
        </p:spPr>
        <p:txBody>
          <a:bodyPr/>
          <a:lstStyle/>
          <a:p>
            <a:r>
              <a:rPr lang="en-US" dirty="0"/>
              <a:t>Strobe Signal &amp; Registers accessing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05722-E5F9-2B86-3CCE-F4F68B84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353" y="2065867"/>
            <a:ext cx="3019846" cy="371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020BF-07FD-59AC-4AF6-26674663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353" y="2570376"/>
            <a:ext cx="3019846" cy="371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FB160-BEF2-BB04-08FF-EA2A00470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353" y="3150607"/>
            <a:ext cx="3019846" cy="371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8C4D92-9E82-1CFE-285D-FFBF97E21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353" y="3730838"/>
            <a:ext cx="3019846" cy="371527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E9E1913B-54CD-0FD2-5B0F-6BA8493D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514" y="1357902"/>
            <a:ext cx="677486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Selection Logic (AXI4-Lite)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AXI4-Lite slave supports 4 aligned addresses: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0x00, 0x04, 0x08, 0x0C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each maps to a 32-bit register.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decoding: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 file [AWADDR[3:2]] // Word address: 0,1,2,3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Enforces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4-byte alignment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(ADDR[1:0] == 2'b00)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858EC717-8B3E-9A43-62F7-B36AE96F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29" y="3388287"/>
            <a:ext cx="709681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WSTRB (Strobe) Logic – Byte Write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WSTRB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4-bit signal used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byte-enable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on writes.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bit corresponds to a byte in the 32-bit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WSTRB[0]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byte 0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WDATA[7:0]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WSTRB[1]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byte 1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WDATA[15:8]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WSTRB[2]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byte 2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WDATA[23:16]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WSTRB[3]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byte 3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WDATA[31:24]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89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40DD-869C-7984-C28D-CC85A8956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40" y="264543"/>
            <a:ext cx="10131425" cy="1456267"/>
          </a:xfrm>
        </p:spPr>
        <p:txBody>
          <a:bodyPr/>
          <a:lstStyle/>
          <a:p>
            <a:r>
              <a:rPr lang="en-US" dirty="0" err="1"/>
              <a:t>StrOBE</a:t>
            </a:r>
            <a:r>
              <a:rPr lang="en-US" dirty="0"/>
              <a:t> SIGNAL VERIFICATION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67210B-5948-24CF-CAA0-2FAF212A7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40" y="1566138"/>
            <a:ext cx="3000794" cy="2638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1871BF-12CF-580C-D26D-B5227A59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782" y="1566138"/>
            <a:ext cx="2857899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D5043-5395-C39D-2C58-BF3B7AED4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169" y="4618006"/>
            <a:ext cx="2905530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05AEF-2E0A-72AE-DCB7-3089673B4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5058" y="1283621"/>
            <a:ext cx="2867425" cy="990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8E61D3-4E67-EE76-E054-86B7FCDBE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5058" y="2604508"/>
            <a:ext cx="2819794" cy="16004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73F175-2776-B964-66EF-D47B54C9E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3941" y="4602693"/>
            <a:ext cx="2848373" cy="97168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A54AAC-BB81-3EA1-4BD3-F33A1C9A9475}"/>
              </a:ext>
            </a:extLst>
          </p:cNvPr>
          <p:cNvCxnSpPr/>
          <p:nvPr/>
        </p:nvCxnSpPr>
        <p:spPr>
          <a:xfrm>
            <a:off x="6892506" y="664234"/>
            <a:ext cx="0" cy="5555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6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9096-E605-0DB3-E601-95076A28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99" y="117895"/>
            <a:ext cx="10131425" cy="1456267"/>
          </a:xfrm>
        </p:spPr>
        <p:txBody>
          <a:bodyPr/>
          <a:lstStyle/>
          <a:p>
            <a:r>
              <a:rPr lang="en-US" dirty="0"/>
              <a:t>Verification Environment for AXi4lite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2D336-125C-00C3-4B81-E4C6B13799E6}"/>
              </a:ext>
            </a:extLst>
          </p:cNvPr>
          <p:cNvSpPr txBox="1"/>
          <p:nvPr/>
        </p:nvSpPr>
        <p:spPr>
          <a:xfrm>
            <a:off x="616790" y="1302588"/>
            <a:ext cx="3178833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UVM testbench topology:</a:t>
            </a:r>
          </a:p>
          <a:p>
            <a:r>
              <a:rPr lang="en-US" sz="900" dirty="0"/>
              <a:t># --------------------------------------------------------------</a:t>
            </a:r>
          </a:p>
          <a:p>
            <a:r>
              <a:rPr lang="en-US" sz="900" dirty="0"/>
              <a:t># Name                       Type                    Size  Value</a:t>
            </a:r>
          </a:p>
          <a:p>
            <a:r>
              <a:rPr lang="en-US" sz="900" dirty="0"/>
              <a:t># --------------------------------------------------------------</a:t>
            </a:r>
          </a:p>
          <a:p>
            <a:r>
              <a:rPr lang="en-US" sz="900" dirty="0"/>
              <a:t># </a:t>
            </a:r>
            <a:r>
              <a:rPr lang="en-US" sz="900" dirty="0" err="1"/>
              <a:t>uvm_test_top</a:t>
            </a:r>
            <a:r>
              <a:rPr lang="en-US" sz="900" dirty="0"/>
              <a:t>               </a:t>
            </a:r>
            <a:r>
              <a:rPr lang="en-US" sz="900" dirty="0" err="1"/>
              <a:t>axi_test</a:t>
            </a:r>
            <a:r>
              <a:rPr lang="en-US" sz="900" dirty="0"/>
              <a:t>                -     @472 </a:t>
            </a:r>
          </a:p>
          <a:p>
            <a:r>
              <a:rPr lang="en-US" sz="900" dirty="0"/>
              <a:t>#   env                      </a:t>
            </a:r>
            <a:r>
              <a:rPr lang="en-US" sz="900" dirty="0" err="1"/>
              <a:t>axi_env</a:t>
            </a:r>
            <a:r>
              <a:rPr lang="en-US" sz="900" dirty="0"/>
              <a:t>                 -     @479 </a:t>
            </a:r>
          </a:p>
          <a:p>
            <a:r>
              <a:rPr lang="en-US" sz="900" dirty="0"/>
              <a:t>#     coverage               </a:t>
            </a:r>
            <a:r>
              <a:rPr lang="en-US" sz="900" dirty="0" err="1"/>
              <a:t>axi_coverage</a:t>
            </a:r>
            <a:r>
              <a:rPr lang="en-US" sz="900" dirty="0"/>
              <a:t>            -     @515 </a:t>
            </a:r>
          </a:p>
          <a:p>
            <a:r>
              <a:rPr lang="en-US" sz="900" dirty="0"/>
              <a:t>#       </a:t>
            </a:r>
            <a:r>
              <a:rPr lang="en-US" sz="900" dirty="0" err="1"/>
              <a:t>analysis_imp</a:t>
            </a:r>
            <a:r>
              <a:rPr lang="en-US" sz="900" dirty="0"/>
              <a:t>         </a:t>
            </a:r>
            <a:r>
              <a:rPr lang="en-US" sz="900" dirty="0" err="1"/>
              <a:t>uvm_analysis_imp</a:t>
            </a:r>
            <a:r>
              <a:rPr lang="en-US" sz="900" dirty="0"/>
              <a:t>        -     @522 </a:t>
            </a:r>
          </a:p>
          <a:p>
            <a:r>
              <a:rPr lang="en-US" sz="900" dirty="0"/>
              <a:t>#     </a:t>
            </a:r>
            <a:r>
              <a:rPr lang="en-US" sz="900" dirty="0" err="1"/>
              <a:t>ragent</a:t>
            </a:r>
            <a:r>
              <a:rPr lang="en-US" sz="900" dirty="0"/>
              <a:t>                 </a:t>
            </a:r>
            <a:r>
              <a:rPr lang="en-US" sz="900" dirty="0" err="1"/>
              <a:t>read_agent</a:t>
            </a:r>
            <a:r>
              <a:rPr lang="en-US" sz="900" dirty="0"/>
              <a:t>              -     @493 </a:t>
            </a:r>
          </a:p>
          <a:p>
            <a:r>
              <a:rPr lang="en-US" sz="900" dirty="0"/>
              <a:t>#       driver               </a:t>
            </a:r>
            <a:r>
              <a:rPr lang="en-US" sz="900" dirty="0" err="1"/>
              <a:t>read_driver</a:t>
            </a:r>
            <a:r>
              <a:rPr lang="en-US" sz="900" dirty="0"/>
              <a:t>             -     @546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rsp_port</a:t>
            </a:r>
            <a:r>
              <a:rPr lang="en-US" sz="900" dirty="0"/>
              <a:t>           </a:t>
            </a:r>
            <a:r>
              <a:rPr lang="en-US" sz="900" dirty="0" err="1"/>
              <a:t>uvm_analysis_port</a:t>
            </a:r>
            <a:r>
              <a:rPr lang="en-US" sz="900" dirty="0"/>
              <a:t>       -     @561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seq_item_port</a:t>
            </a:r>
            <a:r>
              <a:rPr lang="en-US" sz="900" dirty="0"/>
              <a:t>      </a:t>
            </a:r>
            <a:r>
              <a:rPr lang="en-US" sz="900" dirty="0" err="1"/>
              <a:t>uvm_seq_item_pull_port</a:t>
            </a:r>
            <a:r>
              <a:rPr lang="en-US" sz="900" dirty="0"/>
              <a:t>  -     @553 </a:t>
            </a:r>
          </a:p>
          <a:p>
            <a:r>
              <a:rPr lang="en-US" sz="900" dirty="0"/>
              <a:t>#       monitor              </a:t>
            </a:r>
            <a:r>
              <a:rPr lang="en-US" sz="900" dirty="0" err="1"/>
              <a:t>read_monitor</a:t>
            </a:r>
            <a:r>
              <a:rPr lang="en-US" sz="900" dirty="0"/>
              <a:t>            -     @531 </a:t>
            </a:r>
          </a:p>
          <a:p>
            <a:r>
              <a:rPr lang="en-US" sz="900" dirty="0"/>
              <a:t>#         ap                 </a:t>
            </a:r>
            <a:r>
              <a:rPr lang="en-US" sz="900" dirty="0" err="1"/>
              <a:t>uvm_analysis_port</a:t>
            </a:r>
            <a:r>
              <a:rPr lang="en-US" sz="900" dirty="0"/>
              <a:t>       -     @538 </a:t>
            </a:r>
          </a:p>
          <a:p>
            <a:r>
              <a:rPr lang="en-US" sz="900" dirty="0"/>
              <a:t>#       sequencer            </a:t>
            </a:r>
            <a:r>
              <a:rPr lang="en-US" sz="900" dirty="0" err="1"/>
              <a:t>read_sequencer</a:t>
            </a:r>
            <a:r>
              <a:rPr lang="en-US" sz="900" dirty="0"/>
              <a:t>          -     @569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rsp_export</a:t>
            </a:r>
            <a:r>
              <a:rPr lang="en-US" sz="900" dirty="0"/>
              <a:t>         </a:t>
            </a:r>
            <a:r>
              <a:rPr lang="en-US" sz="900" dirty="0" err="1"/>
              <a:t>uvm_analysis_export</a:t>
            </a:r>
            <a:r>
              <a:rPr lang="en-US" sz="900" dirty="0"/>
              <a:t>     -     @576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seq_item_export</a:t>
            </a:r>
            <a:r>
              <a:rPr lang="en-US" sz="900" dirty="0"/>
              <a:t>    </a:t>
            </a:r>
            <a:r>
              <a:rPr lang="en-US" sz="900" dirty="0" err="1"/>
              <a:t>uvm_seq_item_pull_imp</a:t>
            </a:r>
            <a:r>
              <a:rPr lang="en-US" sz="900" dirty="0"/>
              <a:t>   -     @670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arbitration_queue</a:t>
            </a:r>
            <a:r>
              <a:rPr lang="en-US" sz="900" dirty="0"/>
              <a:t>  array                   0     -   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lock_queue</a:t>
            </a:r>
            <a:r>
              <a:rPr lang="en-US" sz="900" dirty="0"/>
              <a:t>         array                   0     -   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num_last_reqs</a:t>
            </a:r>
            <a:r>
              <a:rPr lang="en-US" sz="900" dirty="0"/>
              <a:t>      integral                32    'd1 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num_last_rsps</a:t>
            </a:r>
            <a:r>
              <a:rPr lang="en-US" sz="900" dirty="0"/>
              <a:t>      integral                32    'd1  </a:t>
            </a:r>
          </a:p>
          <a:p>
            <a:r>
              <a:rPr lang="en-US" sz="900" dirty="0"/>
              <a:t>#     scoreboard             </a:t>
            </a:r>
            <a:r>
              <a:rPr lang="en-US" sz="900" dirty="0" err="1"/>
              <a:t>axi_scoreboard</a:t>
            </a:r>
            <a:r>
              <a:rPr lang="en-US" sz="900" dirty="0"/>
              <a:t>          -     @500 </a:t>
            </a:r>
          </a:p>
          <a:p>
            <a:r>
              <a:rPr lang="en-US" sz="900" dirty="0"/>
              <a:t>#       </a:t>
            </a:r>
            <a:r>
              <a:rPr lang="en-US" sz="900" dirty="0" err="1"/>
              <a:t>sb_imp</a:t>
            </a:r>
            <a:r>
              <a:rPr lang="en-US" sz="900" dirty="0"/>
              <a:t>               </a:t>
            </a:r>
            <a:r>
              <a:rPr lang="en-US" sz="900" dirty="0" err="1"/>
              <a:t>uvm_analysis_imp</a:t>
            </a:r>
            <a:r>
              <a:rPr lang="en-US" sz="900" dirty="0"/>
              <a:t>        -     @507 </a:t>
            </a:r>
          </a:p>
          <a:p>
            <a:r>
              <a:rPr lang="en-US" sz="900" dirty="0"/>
              <a:t>#     </a:t>
            </a:r>
            <a:r>
              <a:rPr lang="en-US" sz="900" dirty="0" err="1"/>
              <a:t>wagent</a:t>
            </a:r>
            <a:r>
              <a:rPr lang="en-US" sz="900" dirty="0"/>
              <a:t>                 </a:t>
            </a:r>
            <a:r>
              <a:rPr lang="en-US" sz="900" dirty="0" err="1"/>
              <a:t>write_agent</a:t>
            </a:r>
            <a:r>
              <a:rPr lang="en-US" sz="900" dirty="0"/>
              <a:t>             -     @486 </a:t>
            </a:r>
          </a:p>
          <a:p>
            <a:r>
              <a:rPr lang="en-US" sz="900" dirty="0"/>
              <a:t>#       driver               </a:t>
            </a:r>
            <a:r>
              <a:rPr lang="en-US" sz="900" dirty="0" err="1"/>
              <a:t>write_driver</a:t>
            </a:r>
            <a:r>
              <a:rPr lang="en-US" sz="900" dirty="0"/>
              <a:t>            -     @701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rsp_port</a:t>
            </a:r>
            <a:r>
              <a:rPr lang="en-US" sz="900" dirty="0"/>
              <a:t>           </a:t>
            </a:r>
            <a:r>
              <a:rPr lang="en-US" sz="900" dirty="0" err="1"/>
              <a:t>uvm_analysis_port</a:t>
            </a:r>
            <a:r>
              <a:rPr lang="en-US" sz="900" dirty="0"/>
              <a:t>       -     @716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seq_item_port</a:t>
            </a:r>
            <a:r>
              <a:rPr lang="en-US" sz="900" dirty="0"/>
              <a:t>      </a:t>
            </a:r>
            <a:r>
              <a:rPr lang="en-US" sz="900" dirty="0" err="1"/>
              <a:t>uvm_seq_item_pull_port</a:t>
            </a:r>
            <a:r>
              <a:rPr lang="en-US" sz="900" dirty="0"/>
              <a:t>  -     @708 </a:t>
            </a:r>
          </a:p>
          <a:p>
            <a:r>
              <a:rPr lang="en-US" sz="900" dirty="0"/>
              <a:t>#       monitor              </a:t>
            </a:r>
            <a:r>
              <a:rPr lang="en-US" sz="900" dirty="0" err="1"/>
              <a:t>write_monitor</a:t>
            </a:r>
            <a:r>
              <a:rPr lang="en-US" sz="900" dirty="0"/>
              <a:t>           -     @686 </a:t>
            </a:r>
          </a:p>
          <a:p>
            <a:r>
              <a:rPr lang="en-US" sz="900" dirty="0"/>
              <a:t>#         ap                 </a:t>
            </a:r>
            <a:r>
              <a:rPr lang="en-US" sz="900" dirty="0" err="1"/>
              <a:t>uvm_analysis_port</a:t>
            </a:r>
            <a:r>
              <a:rPr lang="en-US" sz="900" dirty="0"/>
              <a:t>       -     @693 </a:t>
            </a:r>
          </a:p>
          <a:p>
            <a:r>
              <a:rPr lang="en-US" sz="900" dirty="0"/>
              <a:t>#       sequencer            </a:t>
            </a:r>
            <a:r>
              <a:rPr lang="en-US" sz="900" dirty="0" err="1"/>
              <a:t>write_sequencer</a:t>
            </a:r>
            <a:r>
              <a:rPr lang="en-US" sz="900" dirty="0"/>
              <a:t>         -     @724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rsp_export</a:t>
            </a:r>
            <a:r>
              <a:rPr lang="en-US" sz="900" dirty="0"/>
              <a:t>         </a:t>
            </a:r>
            <a:r>
              <a:rPr lang="en-US" sz="900" dirty="0" err="1"/>
              <a:t>uvm_analysis_export</a:t>
            </a:r>
            <a:r>
              <a:rPr lang="en-US" sz="900" dirty="0"/>
              <a:t>     -     @731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seq_item_export</a:t>
            </a:r>
            <a:r>
              <a:rPr lang="en-US" sz="900" dirty="0"/>
              <a:t>    </a:t>
            </a:r>
            <a:r>
              <a:rPr lang="en-US" sz="900" dirty="0" err="1"/>
              <a:t>uvm_seq_item_pull_imp</a:t>
            </a:r>
            <a:r>
              <a:rPr lang="en-US" sz="900" dirty="0"/>
              <a:t>   -     @825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arbitration_queue</a:t>
            </a:r>
            <a:r>
              <a:rPr lang="en-US" sz="900" dirty="0"/>
              <a:t>  array                   0     -   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lock_queue</a:t>
            </a:r>
            <a:r>
              <a:rPr lang="en-US" sz="900" dirty="0"/>
              <a:t>         array                   0     -   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num_last_reqs</a:t>
            </a:r>
            <a:r>
              <a:rPr lang="en-US" sz="900" dirty="0"/>
              <a:t>      integral                32    'd1  </a:t>
            </a:r>
          </a:p>
          <a:p>
            <a:r>
              <a:rPr lang="en-US" sz="900" dirty="0"/>
              <a:t>#         </a:t>
            </a:r>
            <a:r>
              <a:rPr lang="en-US" sz="900" dirty="0" err="1"/>
              <a:t>num_last_rsps</a:t>
            </a:r>
            <a:r>
              <a:rPr lang="en-US" sz="900" dirty="0"/>
              <a:t>      integral                32    'd1  </a:t>
            </a:r>
          </a:p>
          <a:p>
            <a:r>
              <a:rPr lang="en-US" sz="900" dirty="0"/>
              <a:t># --------------------------------------------------------------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FDD375-B9FB-FDBB-E80B-72DD37CD9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363" y="1694932"/>
            <a:ext cx="6603460" cy="38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4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F3DD-ED44-F07B-7D2F-61770C60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58" y="471578"/>
            <a:ext cx="8173527" cy="632604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Predictor in Scoreboard: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A2876C2-5D5A-33C4-6F8E-04CFF753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8" y="1220979"/>
            <a:ext cx="860053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Scoreboard – Functional Check with Golden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golden reference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implemented inside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 the DUT’s memory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transactions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scoreboard updates its internal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predicted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transactions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fetches data from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memory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the requested address.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this value with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received from the DUT.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7CA14-B08B-0AD9-880D-F1C179354E4E}"/>
              </a:ext>
            </a:extLst>
          </p:cNvPr>
          <p:cNvSpPr txBox="1"/>
          <p:nvPr/>
        </p:nvSpPr>
        <p:spPr>
          <a:xfrm>
            <a:off x="450730" y="3334812"/>
            <a:ext cx="109447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UVM_INFO write_driver.sv(98) @ 7035000: </a:t>
            </a:r>
            <a:r>
              <a:rPr lang="en-US" sz="1200" dirty="0" err="1"/>
              <a:t>uvm_test_top.env.wagent.driver</a:t>
            </a:r>
            <a:r>
              <a:rPr lang="en-US" sz="1200" dirty="0"/>
              <a:t> [</a:t>
            </a:r>
            <a:r>
              <a:rPr lang="en-US" sz="1200" dirty="0" err="1"/>
              <a:t>uvm_test_top.env.wagent.driver</a:t>
            </a:r>
            <a:r>
              <a:rPr lang="en-US" sz="1200" dirty="0"/>
              <a:t>] [WRITE_TXN] </a:t>
            </a:r>
            <a:r>
              <a:rPr lang="en-US" sz="1200" dirty="0" err="1"/>
              <a:t>Addr</a:t>
            </a:r>
            <a:r>
              <a:rPr lang="en-US" sz="1200" dirty="0"/>
              <a:t>=0xc | STRB=0b0100 | Data=0x0000032a</a:t>
            </a:r>
          </a:p>
          <a:p>
            <a:r>
              <a:rPr lang="en-US" sz="1200" dirty="0"/>
              <a:t># UVM_INFO read_monitor.sv(37) @ 7045000: </a:t>
            </a:r>
            <a:r>
              <a:rPr lang="en-US" sz="1200" dirty="0" err="1"/>
              <a:t>uvm_test_top.env.ragent.monitor</a:t>
            </a:r>
            <a:r>
              <a:rPr lang="en-US" sz="1200" dirty="0"/>
              <a:t> [</a:t>
            </a:r>
            <a:r>
              <a:rPr lang="en-US" sz="1200" dirty="0" err="1"/>
              <a:t>uvm_test_top.env.ragent.monitor</a:t>
            </a:r>
            <a:r>
              <a:rPr lang="en-US" sz="1200" dirty="0"/>
              <a:t>] [READ_MON] Captured Read Transaction | </a:t>
            </a:r>
            <a:r>
              <a:rPr lang="en-US" sz="1200" dirty="0" err="1"/>
              <a:t>Addr</a:t>
            </a:r>
            <a:r>
              <a:rPr lang="en-US" sz="1200" dirty="0"/>
              <a:t>=0x8</a:t>
            </a:r>
          </a:p>
          <a:p>
            <a:r>
              <a:rPr lang="en-US" sz="1200" dirty="0"/>
              <a:t># UVM_INFO scoreboard.sv(39) @ 7045000: </a:t>
            </a:r>
            <a:r>
              <a:rPr lang="en-US" sz="1200" dirty="0" err="1"/>
              <a:t>uvm_test_top.env.scoreboard</a:t>
            </a:r>
            <a:r>
              <a:rPr lang="en-US" sz="1200" dirty="0"/>
              <a:t> [</a:t>
            </a:r>
            <a:r>
              <a:rPr lang="en-US" sz="1200" dirty="0" err="1"/>
              <a:t>uvm_test_top.env.scoreboard</a:t>
            </a:r>
            <a:r>
              <a:rPr lang="en-US" sz="1200" dirty="0"/>
              <a:t>] [SCOREBOARD] PASS | </a:t>
            </a:r>
            <a:r>
              <a:rPr lang="en-US" sz="1200" dirty="0" err="1"/>
              <a:t>Addr</a:t>
            </a:r>
            <a:r>
              <a:rPr lang="en-US" sz="1200" dirty="0"/>
              <a:t>=0x8 | Data=0x00000099</a:t>
            </a:r>
          </a:p>
          <a:p>
            <a:r>
              <a:rPr lang="en-US" sz="1200" dirty="0"/>
              <a:t># UVM_INFO write_driver.sv(98) @ 7075000: </a:t>
            </a:r>
            <a:r>
              <a:rPr lang="en-US" sz="1200" dirty="0" err="1"/>
              <a:t>uvm_test_top.env.wagent.driver</a:t>
            </a:r>
            <a:r>
              <a:rPr lang="en-US" sz="1200" dirty="0"/>
              <a:t> [</a:t>
            </a:r>
            <a:r>
              <a:rPr lang="en-US" sz="1200" dirty="0" err="1"/>
              <a:t>uvm_test_top.env.wagent.driver</a:t>
            </a:r>
            <a:r>
              <a:rPr lang="en-US" sz="1200" dirty="0"/>
              <a:t>] [WRITE_TXN] </a:t>
            </a:r>
            <a:r>
              <a:rPr lang="en-US" sz="1200" dirty="0" err="1"/>
              <a:t>Addr</a:t>
            </a:r>
            <a:r>
              <a:rPr lang="en-US" sz="1200" dirty="0"/>
              <a:t>=0xc | STRB=0b1000 | Data=0x0000f0f2</a:t>
            </a:r>
          </a:p>
          <a:p>
            <a:r>
              <a:rPr lang="en-US" sz="1200" dirty="0"/>
              <a:t># UVM_INFO read_monitor.sv(37) @ 7095000: </a:t>
            </a:r>
            <a:r>
              <a:rPr lang="en-US" sz="1200" dirty="0" err="1"/>
              <a:t>uvm_test_top.env.ragent.monitor</a:t>
            </a:r>
            <a:r>
              <a:rPr lang="en-US" sz="1200" dirty="0"/>
              <a:t> [</a:t>
            </a:r>
            <a:r>
              <a:rPr lang="en-US" sz="1200" dirty="0" err="1"/>
              <a:t>uvm_test_top.env.ragent.monitor</a:t>
            </a:r>
            <a:r>
              <a:rPr lang="en-US" sz="1200" dirty="0"/>
              <a:t>] [READ_MON] Captured Read Transaction | </a:t>
            </a:r>
            <a:r>
              <a:rPr lang="en-US" sz="1200" dirty="0" err="1"/>
              <a:t>Addr</a:t>
            </a:r>
            <a:r>
              <a:rPr lang="en-US" sz="1200" dirty="0"/>
              <a:t>=0xc</a:t>
            </a:r>
          </a:p>
          <a:p>
            <a:r>
              <a:rPr lang="en-US" sz="1200" dirty="0"/>
              <a:t># UVM_INFO scoreboard.sv(39) @ 7095000: </a:t>
            </a:r>
            <a:r>
              <a:rPr lang="en-US" sz="1200" dirty="0" err="1"/>
              <a:t>uvm_test_top.env.scoreboard</a:t>
            </a:r>
            <a:r>
              <a:rPr lang="en-US" sz="1200" dirty="0"/>
              <a:t> [</a:t>
            </a:r>
            <a:r>
              <a:rPr lang="en-US" sz="1200" dirty="0" err="1"/>
              <a:t>uvm_test_top.env.scoreboard</a:t>
            </a:r>
            <a:r>
              <a:rPr lang="en-US" sz="1200" dirty="0"/>
              <a:t>] [SCOREBOARD] PASS | </a:t>
            </a:r>
            <a:r>
              <a:rPr lang="en-US" sz="1200" dirty="0" err="1"/>
              <a:t>Addr</a:t>
            </a:r>
            <a:r>
              <a:rPr lang="en-US" sz="1200" dirty="0"/>
              <a:t>=0xc | Data=0x0000000d</a:t>
            </a:r>
          </a:p>
        </p:txBody>
      </p:sp>
    </p:spTree>
    <p:extLst>
      <p:ext uri="{BB962C8B-B14F-4D97-AF65-F5344CB8AC3E}">
        <p14:creationId xmlns:p14="http://schemas.microsoft.com/office/powerpoint/2010/main" val="131307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317</TotalTime>
  <Words>1892</Words>
  <Application>Microsoft Office PowerPoint</Application>
  <PresentationFormat>Widescreen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Times New Roman</vt:lpstr>
      <vt:lpstr>Celestial</vt:lpstr>
      <vt:lpstr>ECE 593 pre silicion Validation TeAm 3 AXI4_lite Verification using uvm </vt:lpstr>
      <vt:lpstr>How the Design Was Chosen and Developed</vt:lpstr>
      <vt:lpstr>team members and contribution</vt:lpstr>
      <vt:lpstr>AXI DESIGN  Write &amp; READ Channel  handshaking</vt:lpstr>
      <vt:lpstr>Read &amp; write channel output</vt:lpstr>
      <vt:lpstr>Strobe Signal &amp; Registers accessing </vt:lpstr>
      <vt:lpstr>StrOBE SIGNAL VERIFICATION</vt:lpstr>
      <vt:lpstr>Verification Environment for AXi4lite</vt:lpstr>
      <vt:lpstr>Predictor in Scoreboard:</vt:lpstr>
      <vt:lpstr>Functional coverage :</vt:lpstr>
      <vt:lpstr>Code Coverage:</vt:lpstr>
      <vt:lpstr>Bug injection &amp;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Nithesh Kamireddy</dc:creator>
  <cp:lastModifiedBy>Sarath Jampani</cp:lastModifiedBy>
  <cp:revision>4</cp:revision>
  <dcterms:created xsi:type="dcterms:W3CDTF">2025-05-27T02:45:48Z</dcterms:created>
  <dcterms:modified xsi:type="dcterms:W3CDTF">2025-05-27T17:26:24Z</dcterms:modified>
</cp:coreProperties>
</file>