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1" d="100"/>
          <a:sy n="91" d="100"/>
        </p:scale>
        <p:origin x="5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19-Aug-24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19-Aug-24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19-Aug-24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19-Aug-24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19-Aug-24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19-Aug-24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19-Aug-24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19-Aug-24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19-Aug-24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19-Aug-24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19-Aug-24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19-Aug-24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19-Aug-24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19-Aug-24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19-Aug-24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19-Aug-24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19-Aug-24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19-Aug-24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862" y="3429000"/>
            <a:ext cx="9448800" cy="1825096"/>
          </a:xfrm>
        </p:spPr>
        <p:txBody>
          <a:bodyPr>
            <a:normAutofit/>
          </a:bodyPr>
          <a:lstStyle/>
          <a:p>
            <a:r>
              <a:rPr lang="en-US" sz="4400" dirty="0" smtClean="0">
                <a:solidFill>
                  <a:schemeClr val="bg2">
                    <a:lumMod val="20000"/>
                    <a:lumOff val="80000"/>
                  </a:schemeClr>
                </a:solidFill>
                <a:latin typeface="Algerian" panose="04020705040A02060702" pitchFamily="82" charset="0"/>
              </a:rPr>
              <a:t>SUPERSTORE SALES DATA ANALYSIS</a:t>
            </a:r>
            <a:endParaRPr lang="en-US" sz="4400" dirty="0">
              <a:solidFill>
                <a:schemeClr val="bg2">
                  <a:lumMod val="20000"/>
                  <a:lumOff val="80000"/>
                </a:schemeClr>
              </a:solidFill>
              <a:latin typeface="Algerian" panose="04020705040A02060702" pitchFamily="82" charset="0"/>
            </a:endParaRPr>
          </a:p>
        </p:txBody>
      </p:sp>
      <p:sp>
        <p:nvSpPr>
          <p:cNvPr id="3" name="Subtitle 2"/>
          <p:cNvSpPr>
            <a:spLocks noGrp="1"/>
          </p:cNvSpPr>
          <p:nvPr>
            <p:ph type="subTitle" idx="1"/>
          </p:nvPr>
        </p:nvSpPr>
        <p:spPr>
          <a:xfrm>
            <a:off x="1129862" y="5890032"/>
            <a:ext cx="3021724" cy="309179"/>
          </a:xfrm>
        </p:spPr>
        <p:txBody>
          <a:bodyPr>
            <a:normAutofit fontScale="92500" lnSpcReduction="20000"/>
          </a:bodyPr>
          <a:lstStyle/>
          <a:p>
            <a:r>
              <a:rPr lang="en-US" dirty="0" smtClean="0"/>
              <a:t>-</a:t>
            </a:r>
            <a:r>
              <a:rPr lang="en-US" dirty="0"/>
              <a:t>Using python </a:t>
            </a:r>
            <a:r>
              <a:rPr lang="en-US" dirty="0" smtClean="0"/>
              <a:t>libraries</a:t>
            </a:r>
            <a:endParaRPr lang="en-US" dirty="0"/>
          </a:p>
        </p:txBody>
      </p:sp>
      <p:sp>
        <p:nvSpPr>
          <p:cNvPr id="4" name="Rectangle 3"/>
          <p:cNvSpPr/>
          <p:nvPr/>
        </p:nvSpPr>
        <p:spPr>
          <a:xfrm>
            <a:off x="9292265" y="5829879"/>
            <a:ext cx="2052165" cy="369332"/>
          </a:xfrm>
          <a:prstGeom prst="rect">
            <a:avLst/>
          </a:prstGeom>
        </p:spPr>
        <p:txBody>
          <a:bodyPr wrap="none">
            <a:spAutoFit/>
          </a:bodyPr>
          <a:lstStyle/>
          <a:p>
            <a:r>
              <a:rPr lang="en-US" dirty="0" smtClean="0"/>
              <a:t>NITHES KUMAR M</a:t>
            </a:r>
            <a:endParaRPr lang="en-US" dirty="0"/>
          </a:p>
        </p:txBody>
      </p:sp>
      <p:pic>
        <p:nvPicPr>
          <p:cNvPr id="5" name="Picture 4"/>
          <p:cNvPicPr>
            <a:picLocks noChangeAspect="1"/>
          </p:cNvPicPr>
          <p:nvPr/>
        </p:nvPicPr>
        <p:blipFill>
          <a:blip r:embed="rId2"/>
          <a:stretch>
            <a:fillRect/>
          </a:stretch>
        </p:blipFill>
        <p:spPr>
          <a:xfrm>
            <a:off x="1249417" y="271326"/>
            <a:ext cx="8042848" cy="3564950"/>
          </a:xfrm>
          <a:prstGeom prst="rect">
            <a:avLst/>
          </a:prstGeom>
        </p:spPr>
      </p:pic>
    </p:spTree>
    <p:extLst>
      <p:ext uri="{BB962C8B-B14F-4D97-AF65-F5344CB8AC3E}">
        <p14:creationId xmlns:p14="http://schemas.microsoft.com/office/powerpoint/2010/main" val="392297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407" y="764373"/>
            <a:ext cx="10076793" cy="1293028"/>
          </a:xfrm>
        </p:spPr>
        <p:txBody>
          <a:bodyPr>
            <a:normAutofit fontScale="90000"/>
          </a:bodyPr>
          <a:lstStyle/>
          <a:p>
            <a:r>
              <a:rPr lang="en-US" dirty="0" smtClean="0"/>
              <a:t>9</a:t>
            </a:r>
            <a:r>
              <a:rPr lang="en-US" sz="2200" dirty="0" smtClean="0"/>
              <a:t>. </a:t>
            </a:r>
            <a:r>
              <a:rPr lang="en-US" sz="2200" dirty="0"/>
              <a:t>checking for shape of </a:t>
            </a:r>
            <a:r>
              <a:rPr lang="en-US" sz="2200" dirty="0" smtClean="0"/>
              <a:t>data.</a:t>
            </a:r>
            <a:br>
              <a:rPr lang="en-US" sz="2200" dirty="0" smtClean="0"/>
            </a:br>
            <a:r>
              <a:rPr lang="en-US" sz="2200" dirty="0" smtClean="0"/>
              <a:t>calculating </a:t>
            </a:r>
            <a:r>
              <a:rPr lang="en-US" sz="2200" dirty="0"/>
              <a:t>no of </a:t>
            </a:r>
            <a:r>
              <a:rPr lang="en-US" sz="2200" dirty="0" err="1" smtClean="0"/>
              <a:t>nullvalues</a:t>
            </a:r>
            <a:r>
              <a:rPr lang="en-US" sz="2200" dirty="0" smtClean="0"/>
              <a:t> AND changing </a:t>
            </a:r>
            <a:r>
              <a:rPr lang="en-US" sz="2200" dirty="0"/>
              <a:t>a float to integer.</a:t>
            </a:r>
            <a:br>
              <a:rPr lang="en-US" sz="2200" dirty="0"/>
            </a:b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07" y="2156727"/>
            <a:ext cx="7716157" cy="4460904"/>
          </a:xfrm>
        </p:spPr>
      </p:pic>
    </p:spTree>
    <p:extLst>
      <p:ext uri="{BB962C8B-B14F-4D97-AF65-F5344CB8AC3E}">
        <p14:creationId xmlns:p14="http://schemas.microsoft.com/office/powerpoint/2010/main" val="248219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Data Description.</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041" y="2691278"/>
            <a:ext cx="7791450" cy="2819400"/>
          </a:xfrm>
        </p:spPr>
      </p:pic>
    </p:spTree>
    <p:extLst>
      <p:ext uri="{BB962C8B-B14F-4D97-AF65-F5344CB8AC3E}">
        <p14:creationId xmlns:p14="http://schemas.microsoft.com/office/powerpoint/2010/main" val="341427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11.DATA CLEANING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140" y="2542491"/>
            <a:ext cx="5905500" cy="2990850"/>
          </a:xfrm>
        </p:spPr>
      </p:pic>
    </p:spTree>
    <p:extLst>
      <p:ext uri="{BB962C8B-B14F-4D97-AF65-F5344CB8AC3E}">
        <p14:creationId xmlns:p14="http://schemas.microsoft.com/office/powerpoint/2010/main" val="195933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655" y="5325863"/>
            <a:ext cx="8610600" cy="1293028"/>
          </a:xfrm>
        </p:spPr>
        <p:txBody>
          <a:bodyPr/>
          <a:lstStyle/>
          <a:p>
            <a:r>
              <a:rPr lang="en-US" dirty="0" smtClean="0"/>
              <a:t>2.CUSTOMER SEGMENTATION :</a:t>
            </a:r>
            <a:endParaRPr lang="en-US" dirty="0"/>
          </a:p>
        </p:txBody>
      </p:sp>
      <p:pic>
        <p:nvPicPr>
          <p:cNvPr id="4098" name="Picture 2" descr="Customer Segmentation Models: Types, Benefits &amp; Uses | Marketing Evolu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717" y="660236"/>
            <a:ext cx="7351986" cy="40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1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a:t>
            </a:r>
            <a:r>
              <a:rPr lang="en-US" dirty="0"/>
              <a:t> TYPES OF CUSTOMERS </a:t>
            </a:r>
            <a:r>
              <a:rPr lang="en-US" dirty="0" smtClean="0"/>
              <a:t>AND  NUMBERS </a:t>
            </a:r>
            <a:r>
              <a:rPr lang="en-US" dirty="0"/>
              <a:t>OF CUSTOMERS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726730"/>
            <a:ext cx="10820400" cy="2958703"/>
          </a:xfrm>
        </p:spPr>
      </p:pic>
    </p:spTree>
    <p:extLst>
      <p:ext uri="{BB962C8B-B14F-4D97-AF65-F5344CB8AC3E}">
        <p14:creationId xmlns:p14="http://schemas.microsoft.com/office/powerpoint/2010/main" val="397167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a:t> PLOTTING A PIE CHART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10887"/>
            <a:ext cx="10820400" cy="16995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59" y="3429000"/>
            <a:ext cx="3878317" cy="3429000"/>
          </a:xfrm>
          <a:prstGeom prst="rect">
            <a:avLst/>
          </a:prstGeom>
        </p:spPr>
      </p:pic>
    </p:spTree>
    <p:extLst>
      <p:ext uri="{BB962C8B-B14F-4D97-AF65-F5344CB8AC3E}">
        <p14:creationId xmlns:p14="http://schemas.microsoft.com/office/powerpoint/2010/main" val="180963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dirty="0"/>
              <a:t> SALES PER CUSTOMER SEGMENT ANALYSIS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235" y="2765835"/>
            <a:ext cx="7905750" cy="2838450"/>
          </a:xfrm>
        </p:spPr>
      </p:pic>
    </p:spTree>
    <p:extLst>
      <p:ext uri="{BB962C8B-B14F-4D97-AF65-F5344CB8AC3E}">
        <p14:creationId xmlns:p14="http://schemas.microsoft.com/office/powerpoint/2010/main" val="357421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4.PLOTTING </a:t>
            </a:r>
            <a:r>
              <a:rPr lang="en-US" dirty="0"/>
              <a:t>A </a:t>
            </a:r>
            <a:r>
              <a:rPr lang="en-US" dirty="0" smtClean="0"/>
              <a:t>BAR </a:t>
            </a:r>
            <a:r>
              <a:rPr lang="en-US" dirty="0"/>
              <a:t>CHART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909" y="1621193"/>
            <a:ext cx="8541297" cy="171058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69" y="3604720"/>
            <a:ext cx="5969876" cy="2990850"/>
          </a:xfrm>
          <a:prstGeom prst="rect">
            <a:avLst/>
          </a:prstGeom>
        </p:spPr>
      </p:pic>
    </p:spTree>
    <p:extLst>
      <p:ext uri="{BB962C8B-B14F-4D97-AF65-F5344CB8AC3E}">
        <p14:creationId xmlns:p14="http://schemas.microsoft.com/office/powerpoint/2010/main" val="162854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a:t>  CUSTOMER LOYALTY ANALYSIS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297" y="2291255"/>
            <a:ext cx="8954813" cy="4566745"/>
          </a:xfrm>
        </p:spPr>
      </p:pic>
    </p:spTree>
    <p:extLst>
      <p:ext uri="{BB962C8B-B14F-4D97-AF65-F5344CB8AC3E}">
        <p14:creationId xmlns:p14="http://schemas.microsoft.com/office/powerpoint/2010/main" val="314284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304842"/>
            <a:ext cx="8610600" cy="1293028"/>
          </a:xfrm>
        </p:spPr>
        <p:txBody>
          <a:bodyPr/>
          <a:lstStyle/>
          <a:p>
            <a:r>
              <a:rPr lang="en-US" dirty="0"/>
              <a:t>MODE OF SHIPPING ANALYSIS :</a:t>
            </a:r>
            <a:br>
              <a:rPr lang="en-US" dirty="0"/>
            </a:br>
            <a:endParaRPr lang="en-US" dirty="0"/>
          </a:p>
        </p:txBody>
      </p:sp>
      <p:pic>
        <p:nvPicPr>
          <p:cNvPr id="6148" name="Picture 4" descr="Analysis: Today's Global Economy vs. Global Container Shipping - More Than  Shipp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9269" y="586664"/>
            <a:ext cx="7173461" cy="40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73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1.INTRODUCTION</a:t>
            </a:r>
            <a:endParaRPr lang="en-US" dirty="0"/>
          </a:p>
        </p:txBody>
      </p:sp>
      <p:sp>
        <p:nvSpPr>
          <p:cNvPr id="4" name="Rectangle 1"/>
          <p:cNvSpPr>
            <a:spLocks noGrp="1" noChangeArrowheads="1"/>
          </p:cNvSpPr>
          <p:nvPr>
            <p:ph idx="1"/>
          </p:nvPr>
        </p:nvSpPr>
        <p:spPr bwMode="auto">
          <a:xfrm>
            <a:off x="1165412" y="2998076"/>
            <a:ext cx="1034078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rPr>
              <a:t>Superstore Sales Data Analysis</a:t>
            </a:r>
            <a:r>
              <a:rPr kumimoji="0" lang="en-US" altLang="en-US" b="0" i="0" u="none" strike="noStrike" cap="none" normalizeH="0" baseline="0" dirty="0" smtClean="0">
                <a:ln>
                  <a:noFill/>
                </a:ln>
                <a:solidFill>
                  <a:schemeClr val="tx1"/>
                </a:solidFill>
                <a:effectLst/>
              </a:rPr>
              <a:t> is the process of examining and interpreting sales data from a large-scale retail store to uncover patterns, trends, and insights that can inform business decisions. By analyzing various aspects of sales data, such as product performance, customer behavior, sales trends, and geographical distribution, businesses can optimize their operations, improve profitability, and enhance customer satisfaction.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5" name="Rectangle 4"/>
          <p:cNvSpPr/>
          <p:nvPr/>
        </p:nvSpPr>
        <p:spPr>
          <a:xfrm>
            <a:off x="738352" y="2189203"/>
            <a:ext cx="5698996" cy="369332"/>
          </a:xfrm>
          <a:prstGeom prst="rect">
            <a:avLst/>
          </a:prstGeom>
        </p:spPr>
        <p:txBody>
          <a:bodyPr wrap="none">
            <a:spAutoFit/>
          </a:bodyPr>
          <a:lstStyle/>
          <a:p>
            <a:r>
              <a:rPr lang="en-US" dirty="0" smtClean="0">
                <a:latin typeface="+mj-lt"/>
              </a:rPr>
              <a:t>1.1 WHAT IS A SUPERSTORE SALES DATA ANALYSIS :</a:t>
            </a:r>
            <a:endParaRPr lang="en-US" dirty="0">
              <a:latin typeface="+mj-lt"/>
            </a:endParaRPr>
          </a:p>
        </p:txBody>
      </p:sp>
    </p:spTree>
    <p:extLst>
      <p:ext uri="{BB962C8B-B14F-4D97-AF65-F5344CB8AC3E}">
        <p14:creationId xmlns:p14="http://schemas.microsoft.com/office/powerpoint/2010/main" val="204409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types of </a:t>
            </a:r>
            <a:r>
              <a:rPr lang="en-US" dirty="0" smtClean="0"/>
              <a:t>shipping :</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650649"/>
            <a:ext cx="10820400" cy="3110865"/>
          </a:xfrm>
        </p:spPr>
      </p:pic>
    </p:spTree>
    <p:extLst>
      <p:ext uri="{BB962C8B-B14F-4D97-AF65-F5344CB8AC3E}">
        <p14:creationId xmlns:p14="http://schemas.microsoft.com/office/powerpoint/2010/main" val="3881112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a:t>
            </a:r>
            <a:r>
              <a:rPr lang="en-US" dirty="0"/>
              <a:t> PLOTTING A PIE CHART FOR SHIPPING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00" y="1592290"/>
            <a:ext cx="8090009" cy="2095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221" y="3802117"/>
            <a:ext cx="4645571" cy="2982310"/>
          </a:xfrm>
          <a:prstGeom prst="rect">
            <a:avLst/>
          </a:prstGeom>
        </p:spPr>
      </p:pic>
    </p:spTree>
    <p:extLst>
      <p:ext uri="{BB962C8B-B14F-4D97-AF65-F5344CB8AC3E}">
        <p14:creationId xmlns:p14="http://schemas.microsoft.com/office/powerpoint/2010/main" val="234925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456557"/>
            <a:ext cx="8610600" cy="1293028"/>
          </a:xfrm>
        </p:spPr>
        <p:txBody>
          <a:bodyPr>
            <a:normAutofit fontScale="90000"/>
          </a:bodyPr>
          <a:lstStyle/>
          <a:p>
            <a:r>
              <a:rPr lang="en-US" dirty="0"/>
              <a:t> PRODUCT ANALYSIS :</a:t>
            </a:r>
            <a:br>
              <a:rPr lang="en-US" dirty="0"/>
            </a:br>
            <a:r>
              <a:rPr lang="en-US" dirty="0"/>
              <a:t/>
            </a:r>
            <a:br>
              <a:rPr lang="en-US" dirty="0"/>
            </a:br>
            <a:endParaRPr lang="en-US" dirty="0"/>
          </a:p>
        </p:txBody>
      </p:sp>
      <p:pic>
        <p:nvPicPr>
          <p:cNvPr id="7170" name="Picture 2" descr="How to Do a Competitive Product Analysis: Evaluate Your Industry Pos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173" y="178676"/>
            <a:ext cx="6600496" cy="423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85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41" y="1564195"/>
            <a:ext cx="10820400" cy="2040853"/>
          </a:xfrm>
        </p:spPr>
      </p:pic>
      <p:sp>
        <p:nvSpPr>
          <p:cNvPr id="4" name="Title 3"/>
          <p:cNvSpPr>
            <a:spLocks noGrp="1"/>
          </p:cNvSpPr>
          <p:nvPr>
            <p:ph type="title"/>
          </p:nvPr>
        </p:nvSpPr>
        <p:spPr>
          <a:xfrm>
            <a:off x="2906111" y="461832"/>
            <a:ext cx="8610600" cy="1293028"/>
          </a:xfrm>
        </p:spPr>
        <p:txBody>
          <a:bodyPr/>
          <a:lstStyle/>
          <a:p>
            <a:r>
              <a:rPr lang="en-US" dirty="0" smtClean="0"/>
              <a:t>1.PRODUCT ANALYSIS:</a:t>
            </a:r>
            <a:endParaRPr lang="en-US" dirty="0"/>
          </a:p>
        </p:txBody>
      </p:sp>
    </p:spTree>
    <p:extLst>
      <p:ext uri="{BB962C8B-B14F-4D97-AF65-F5344CB8AC3E}">
        <p14:creationId xmlns:p14="http://schemas.microsoft.com/office/powerpoint/2010/main" val="248833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0790"/>
            <a:ext cx="8610600" cy="1293028"/>
          </a:xfrm>
        </p:spPr>
        <p:txBody>
          <a:bodyPr>
            <a:normAutofit fontScale="90000"/>
          </a:bodyPr>
          <a:lstStyle/>
          <a:p>
            <a:r>
              <a:rPr lang="en-US" dirty="0" smtClean="0"/>
              <a:t>2.</a:t>
            </a:r>
            <a:r>
              <a:rPr lang="en-US" dirty="0"/>
              <a:t> PLOTTING A PIE CHART FOR </a:t>
            </a:r>
            <a:r>
              <a:rPr lang="en-US" dirty="0" smtClean="0"/>
              <a:t>PRODUCT ANALYSIS:</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53101"/>
            <a:ext cx="10820400" cy="21279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393" y="3728216"/>
            <a:ext cx="4382814" cy="3129784"/>
          </a:xfrm>
          <a:prstGeom prst="rect">
            <a:avLst/>
          </a:prstGeom>
        </p:spPr>
      </p:pic>
    </p:spTree>
    <p:extLst>
      <p:ext uri="{BB962C8B-B14F-4D97-AF65-F5344CB8AC3E}">
        <p14:creationId xmlns:p14="http://schemas.microsoft.com/office/powerpoint/2010/main" val="282671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090" y="4873917"/>
            <a:ext cx="8610600" cy="1293028"/>
          </a:xfrm>
        </p:spPr>
        <p:txBody>
          <a:bodyPr/>
          <a:lstStyle/>
          <a:p>
            <a:r>
              <a:rPr lang="en-US" dirty="0" smtClean="0"/>
              <a:t>SALES ANALYSIS:</a:t>
            </a:r>
            <a:endParaRPr lang="en-US" dirty="0"/>
          </a:p>
        </p:txBody>
      </p:sp>
      <p:pic>
        <p:nvPicPr>
          <p:cNvPr id="9218" name="Picture 2" descr="A Beginner's Guide to Sales Analysis | FineRepo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5358" y="396875"/>
            <a:ext cx="715433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6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1.sub-category sales: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456220"/>
            <a:ext cx="10820400" cy="3499723"/>
          </a:xfrm>
        </p:spPr>
      </p:pic>
    </p:spTree>
    <p:extLst>
      <p:ext uri="{BB962C8B-B14F-4D97-AF65-F5344CB8AC3E}">
        <p14:creationId xmlns:p14="http://schemas.microsoft.com/office/powerpoint/2010/main" val="186100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131" y="280898"/>
            <a:ext cx="8610600" cy="1293028"/>
          </a:xfrm>
        </p:spPr>
        <p:txBody>
          <a:bodyPr>
            <a:normAutofit fontScale="90000"/>
          </a:bodyPr>
          <a:lstStyle/>
          <a:p>
            <a:r>
              <a:rPr lang="en-US" dirty="0"/>
              <a:t>2</a:t>
            </a:r>
            <a:r>
              <a:rPr lang="en-US" dirty="0" smtClean="0"/>
              <a:t>. </a:t>
            </a:r>
            <a:r>
              <a:rPr lang="en-US" dirty="0"/>
              <a:t>PLOTTING A </a:t>
            </a:r>
            <a:r>
              <a:rPr lang="en-US" dirty="0" smtClean="0"/>
              <a:t>BARH </a:t>
            </a:r>
            <a:r>
              <a:rPr lang="en-US" dirty="0"/>
              <a:t>CHART FOR </a:t>
            </a:r>
            <a:r>
              <a:rPr lang="en-US" dirty="0" smtClean="0"/>
              <a:t/>
            </a:r>
            <a:br>
              <a:rPr lang="en-US" dirty="0" smtClean="0"/>
            </a:br>
            <a:r>
              <a:rPr lang="en-US" dirty="0" smtClean="0"/>
              <a:t>sub-category </a:t>
            </a:r>
            <a:r>
              <a:rPr lang="en-US" dirty="0"/>
              <a:t>sales </a:t>
            </a:r>
            <a:r>
              <a:rPr lang="en-US" dirty="0" smtClean="0"/>
              <a:t>ANALYSIS</a:t>
            </a:r>
            <a:r>
              <a:rPr lang="en-US" dirty="0"/>
              <a:t>:</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08259"/>
            <a:ext cx="10820400" cy="20119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020" y="3429000"/>
            <a:ext cx="6053959" cy="3429000"/>
          </a:xfrm>
          <a:prstGeom prst="rect">
            <a:avLst/>
          </a:prstGeom>
        </p:spPr>
      </p:pic>
    </p:spTree>
    <p:extLst>
      <p:ext uri="{BB962C8B-B14F-4D97-AF65-F5344CB8AC3E}">
        <p14:creationId xmlns:p14="http://schemas.microsoft.com/office/powerpoint/2010/main" val="12525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.Key </a:t>
            </a:r>
            <a:r>
              <a:rPr lang="en-US" dirty="0"/>
              <a:t>Components of a Superstore Sales Data Analysis</a:t>
            </a:r>
          </a:p>
        </p:txBody>
      </p:sp>
      <p:sp>
        <p:nvSpPr>
          <p:cNvPr id="4" name="Rectangle 1"/>
          <p:cNvSpPr>
            <a:spLocks noGrp="1" noChangeArrowheads="1"/>
          </p:cNvSpPr>
          <p:nvPr>
            <p:ph idx="1"/>
          </p:nvPr>
        </p:nvSpPr>
        <p:spPr bwMode="auto">
          <a:xfrm>
            <a:off x="685800" y="2775461"/>
            <a:ext cx="109109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Gathering relevant sales data from various sources like point-of-sale systems, customer databases, and inventory management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Data Cleaning:</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Ensuring data accuracy and consistency by removing errors, inconsistencies, and duplicates.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Data Exploration:</a:t>
            </a:r>
            <a:r>
              <a:rPr kumimoji="0" lang="en-US" altLang="en-US" sz="1800" b="0" i="0" u="none" strike="noStrike" cap="none" normalizeH="0" baseline="0" dirty="0" smtClean="0">
                <a:ln>
                  <a:noFill/>
                </a:ln>
                <a:solidFill>
                  <a:schemeClr val="tx1"/>
                </a:solidFill>
                <a:effectLst/>
                <a:latin typeface="Arial" panose="020B0604020202020204" pitchFamily="34" charset="0"/>
              </a:rPr>
              <a:t> Discovering initial patterns and relationships within the data through statistical summaries and visualizations.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Applying statistical techniques and data mining methods to extract meaningful insights and answer specific business questions.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Data Visualization:</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Creating visual representations of data to communicate findings effectively to stakeholders. </a:t>
            </a:r>
          </a:p>
        </p:txBody>
      </p:sp>
    </p:spTree>
    <p:extLst>
      <p:ext uri="{BB962C8B-B14F-4D97-AF65-F5344CB8AC3E}">
        <p14:creationId xmlns:p14="http://schemas.microsoft.com/office/powerpoint/2010/main" val="69160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3.Common </a:t>
            </a:r>
            <a:r>
              <a:rPr lang="en-US" dirty="0"/>
              <a:t>Analysis Areas</a:t>
            </a:r>
          </a:p>
        </p:txBody>
      </p:sp>
      <p:sp>
        <p:nvSpPr>
          <p:cNvPr id="3" name="Content Placeholder 2"/>
          <p:cNvSpPr>
            <a:spLocks noGrp="1"/>
          </p:cNvSpPr>
          <p:nvPr>
            <p:ph idx="1"/>
          </p:nvPr>
        </p:nvSpPr>
        <p:spPr>
          <a:xfrm>
            <a:off x="685800" y="1826698"/>
            <a:ext cx="10820400" cy="4024125"/>
          </a:xfrm>
        </p:spPr>
        <p:txBody>
          <a:bodyPr>
            <a:normAutofit/>
          </a:bodyPr>
          <a:lstStyle/>
          <a:p>
            <a:pPr marL="0" indent="0">
              <a:buNone/>
            </a:pPr>
            <a:endParaRPr lang="en-US" b="1" dirty="0"/>
          </a:p>
          <a:p>
            <a:r>
              <a:rPr lang="en-US" b="1" dirty="0" smtClean="0">
                <a:solidFill>
                  <a:schemeClr val="accent6"/>
                </a:solidFill>
              </a:rPr>
              <a:t>Customer </a:t>
            </a:r>
            <a:r>
              <a:rPr lang="en-US" b="1" dirty="0">
                <a:solidFill>
                  <a:schemeClr val="accent6"/>
                </a:solidFill>
              </a:rPr>
              <a:t>Segmentation:</a:t>
            </a:r>
            <a:r>
              <a:rPr lang="en-US" dirty="0">
                <a:solidFill>
                  <a:schemeClr val="accent6"/>
                </a:solidFill>
              </a:rPr>
              <a:t> </a:t>
            </a:r>
            <a:r>
              <a:rPr lang="en-US" dirty="0"/>
              <a:t>Grouping customers based on demographics, purchasing behavior, or other criteria to understand their preferences.</a:t>
            </a:r>
          </a:p>
          <a:p>
            <a:r>
              <a:rPr lang="en-US" b="1" dirty="0">
                <a:solidFill>
                  <a:schemeClr val="accent6"/>
                </a:solidFill>
              </a:rPr>
              <a:t>Sales Trends:</a:t>
            </a:r>
            <a:r>
              <a:rPr lang="en-US" dirty="0">
                <a:solidFill>
                  <a:schemeClr val="accent6"/>
                </a:solidFill>
              </a:rPr>
              <a:t> </a:t>
            </a:r>
            <a:r>
              <a:rPr lang="en-US" dirty="0"/>
              <a:t>Analyzing sales patterns over time to identify seasonal fluctuations, growth opportunities, and potential challenges.</a:t>
            </a:r>
          </a:p>
          <a:p>
            <a:r>
              <a:rPr lang="en-US" b="1" dirty="0" smtClean="0">
                <a:solidFill>
                  <a:schemeClr val="accent6"/>
                </a:solidFill>
              </a:rPr>
              <a:t>Customer </a:t>
            </a:r>
            <a:r>
              <a:rPr lang="en-US" b="1" dirty="0">
                <a:solidFill>
                  <a:schemeClr val="accent6"/>
                </a:solidFill>
              </a:rPr>
              <a:t>Behavior:</a:t>
            </a:r>
            <a:r>
              <a:rPr lang="en-US" dirty="0">
                <a:solidFill>
                  <a:schemeClr val="accent6"/>
                </a:solidFill>
              </a:rPr>
              <a:t> </a:t>
            </a:r>
            <a:r>
              <a:rPr lang="en-US" dirty="0"/>
              <a:t>Understanding customer purchasing habits, loyalty, and customer lifetime value.</a:t>
            </a:r>
          </a:p>
          <a:p>
            <a:endParaRPr lang="en-US" dirty="0"/>
          </a:p>
        </p:txBody>
      </p:sp>
    </p:spTree>
    <p:extLst>
      <p:ext uri="{BB962C8B-B14F-4D97-AF65-F5344CB8AC3E}">
        <p14:creationId xmlns:p14="http://schemas.microsoft.com/office/powerpoint/2010/main" val="198189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Benefits of Superstore Sales Data Analysis</a:t>
            </a:r>
          </a:p>
        </p:txBody>
      </p:sp>
      <p:sp>
        <p:nvSpPr>
          <p:cNvPr id="4" name="Rectangle 1"/>
          <p:cNvSpPr>
            <a:spLocks noGrp="1" noChangeArrowheads="1"/>
          </p:cNvSpPr>
          <p:nvPr>
            <p:ph idx="1"/>
          </p:nvPr>
        </p:nvSpPr>
        <p:spPr bwMode="auto">
          <a:xfrm>
            <a:off x="807272" y="2528807"/>
            <a:ext cx="105774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Improved Decision Making:</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Data-driven insights support informed decisions across various   departments.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Enhanced Customer Experience:</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Better understanding customer needs and preferences leads to improved customer satisfaction.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Increased Profitability:</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Identifying opportunities to optimize pricing, promotions, and inventory management.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6"/>
                </a:solidFill>
                <a:effectLst/>
                <a:latin typeface="Arial" panose="020B0604020202020204" pitchFamily="34" charset="0"/>
              </a:rPr>
              <a:t>Efficient Operations:</a:t>
            </a:r>
            <a:r>
              <a:rPr kumimoji="0" lang="en-US" altLang="en-US" sz="1800" b="0" i="0" u="none" strike="noStrike" cap="none" normalizeH="0" baseline="0" dirty="0" smtClean="0">
                <a:ln>
                  <a:noFill/>
                </a:ln>
                <a:solidFill>
                  <a:schemeClr val="accent6"/>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Streamlining processes and resource allocation based on data-driven insights. </a:t>
            </a:r>
          </a:p>
        </p:txBody>
      </p:sp>
    </p:spTree>
    <p:extLst>
      <p:ext uri="{BB962C8B-B14F-4D97-AF65-F5344CB8AC3E}">
        <p14:creationId xmlns:p14="http://schemas.microsoft.com/office/powerpoint/2010/main" val="157381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.Use a pandas </a:t>
            </a:r>
            <a:endParaRPr lang="en-US" dirty="0"/>
          </a:p>
        </p:txBody>
      </p:sp>
      <p:sp>
        <p:nvSpPr>
          <p:cNvPr id="3" name="Content Placeholder 2"/>
          <p:cNvSpPr>
            <a:spLocks noGrp="1"/>
          </p:cNvSpPr>
          <p:nvPr>
            <p:ph idx="1"/>
          </p:nvPr>
        </p:nvSpPr>
        <p:spPr/>
        <p:txBody>
          <a:bodyPr/>
          <a:lstStyle/>
          <a:p>
            <a:r>
              <a:rPr lang="en-US" dirty="0"/>
              <a:t>import a python libraries </a:t>
            </a:r>
            <a:r>
              <a:rPr lang="en-US" dirty="0" err="1"/>
              <a:t>pandas,numpy</a:t>
            </a:r>
            <a:r>
              <a:rPr lang="en-US" dirty="0"/>
              <a:t> and </a:t>
            </a:r>
            <a:r>
              <a:rPr lang="en-US" dirty="0" err="1" smtClean="0"/>
              <a:t>matplotlib</a:t>
            </a:r>
            <a:r>
              <a:rPr lang="en-US" dirty="0" smtClean="0"/>
              <a:t>.</a:t>
            </a:r>
            <a:endParaRPr lang="en-US" dirty="0"/>
          </a:p>
          <a:p>
            <a:r>
              <a:rPr lang="en-US" dirty="0"/>
              <a:t>import a data </a:t>
            </a:r>
            <a:r>
              <a:rPr lang="en-US" dirty="0" smtClean="0"/>
              <a:t>set read </a:t>
            </a:r>
            <a:r>
              <a:rPr lang="en-US" dirty="0"/>
              <a:t>a csv </a:t>
            </a:r>
            <a:r>
              <a:rPr lang="en-US" dirty="0" smtClean="0"/>
              <a:t>file.</a:t>
            </a:r>
          </a:p>
          <a:p>
            <a:r>
              <a:rPr lang="en-US" dirty="0"/>
              <a:t>checking for shape of </a:t>
            </a:r>
            <a:r>
              <a:rPr lang="en-US" dirty="0" smtClean="0"/>
              <a:t>data.</a:t>
            </a:r>
            <a:endParaRPr lang="en-US" dirty="0"/>
          </a:p>
          <a:p>
            <a:r>
              <a:rPr lang="en-US" dirty="0"/>
              <a:t>calculating </a:t>
            </a:r>
            <a:r>
              <a:rPr lang="en-US" dirty="0" smtClean="0"/>
              <a:t>no of </a:t>
            </a:r>
            <a:r>
              <a:rPr lang="en-US" dirty="0"/>
              <a:t>null </a:t>
            </a:r>
            <a:r>
              <a:rPr lang="en-US" dirty="0" smtClean="0"/>
              <a:t>values.</a:t>
            </a:r>
          </a:p>
          <a:p>
            <a:r>
              <a:rPr lang="en-US" dirty="0"/>
              <a:t>changing a float to </a:t>
            </a:r>
            <a:r>
              <a:rPr lang="en-US" dirty="0" smtClean="0"/>
              <a:t>integer.</a:t>
            </a:r>
            <a:endParaRPr lang="en-US" dirty="0"/>
          </a:p>
          <a:p>
            <a:r>
              <a:rPr lang="en-US" dirty="0"/>
              <a:t>Data </a:t>
            </a:r>
            <a:r>
              <a:rPr lang="en-US" dirty="0" smtClean="0"/>
              <a:t>Description.</a:t>
            </a:r>
            <a:endParaRPr lang="en-US" dirty="0"/>
          </a:p>
          <a:p>
            <a:r>
              <a:rPr lang="en-US" dirty="0"/>
              <a:t>Remove a </a:t>
            </a:r>
            <a:r>
              <a:rPr lang="en-US" dirty="0" smtClean="0"/>
              <a:t>duplicates.</a:t>
            </a:r>
            <a:endParaRPr lang="en-US" dirty="0"/>
          </a:p>
          <a:p>
            <a:r>
              <a:rPr lang="en-US" dirty="0"/>
              <a:t>types of </a:t>
            </a:r>
            <a:r>
              <a:rPr lang="en-US" dirty="0" smtClean="0"/>
              <a:t>customers.</a:t>
            </a:r>
            <a:endParaRPr lang="en-US" dirty="0"/>
          </a:p>
          <a:p>
            <a:r>
              <a:rPr lang="en-US" dirty="0"/>
              <a:t>numbers of </a:t>
            </a:r>
            <a:r>
              <a:rPr lang="en-US" dirty="0" smtClean="0"/>
              <a:t>customers.</a:t>
            </a:r>
            <a:endParaRPr lang="en-US" dirty="0"/>
          </a:p>
          <a:p>
            <a:endParaRPr lang="en-US" dirty="0"/>
          </a:p>
          <a:p>
            <a:endParaRPr lang="en-US" dirty="0"/>
          </a:p>
        </p:txBody>
      </p:sp>
    </p:spTree>
    <p:extLst>
      <p:ext uri="{BB962C8B-B14F-4D97-AF65-F5344CB8AC3E}">
        <p14:creationId xmlns:p14="http://schemas.microsoft.com/office/powerpoint/2010/main" val="324092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076" y="809088"/>
            <a:ext cx="8610600" cy="1293028"/>
          </a:xfrm>
        </p:spPr>
        <p:txBody>
          <a:bodyPr>
            <a:normAutofit/>
          </a:bodyPr>
          <a:lstStyle/>
          <a:p>
            <a:r>
              <a:rPr lang="en-US" dirty="0"/>
              <a:t>6</a:t>
            </a:r>
            <a:r>
              <a:rPr lang="en-US" dirty="0" smtClean="0"/>
              <a:t>. </a:t>
            </a:r>
            <a:r>
              <a:rPr lang="en-US" dirty="0"/>
              <a:t>import a python </a:t>
            </a:r>
            <a:r>
              <a:rPr lang="en-US" dirty="0" smtClean="0"/>
              <a:t>libraries</a:t>
            </a:r>
            <a:r>
              <a:rPr lang="en-US" dirty="0"/>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144" y="3823944"/>
            <a:ext cx="10820400" cy="1014412"/>
          </a:xfrm>
        </p:spPr>
      </p:pic>
      <p:sp>
        <p:nvSpPr>
          <p:cNvPr id="8" name="Rectangle 7"/>
          <p:cNvSpPr/>
          <p:nvPr/>
        </p:nvSpPr>
        <p:spPr>
          <a:xfrm>
            <a:off x="633247" y="1930541"/>
            <a:ext cx="3267241" cy="1200329"/>
          </a:xfrm>
          <a:prstGeom prst="rect">
            <a:avLst/>
          </a:prstGeom>
        </p:spPr>
        <p:txBody>
          <a:bodyPr wrap="none">
            <a:spAutoFit/>
          </a:bodyPr>
          <a:lstStyle/>
          <a:p>
            <a:r>
              <a:rPr lang="en-US" dirty="0" smtClean="0">
                <a:solidFill>
                  <a:schemeClr val="accent6"/>
                </a:solidFill>
              </a:rPr>
              <a:t>1.Import a python libraries :</a:t>
            </a:r>
          </a:p>
          <a:p>
            <a:r>
              <a:rPr lang="en-US" dirty="0"/>
              <a:t> </a:t>
            </a:r>
            <a:r>
              <a:rPr lang="en-US" dirty="0" smtClean="0"/>
              <a:t>   python pandas.</a:t>
            </a:r>
          </a:p>
          <a:p>
            <a:r>
              <a:rPr lang="en-US" dirty="0"/>
              <a:t> </a:t>
            </a:r>
            <a:r>
              <a:rPr lang="en-US" dirty="0" smtClean="0"/>
              <a:t>   </a:t>
            </a:r>
            <a:r>
              <a:rPr lang="en-US" dirty="0" err="1" smtClean="0"/>
              <a:t>numpy</a:t>
            </a:r>
            <a:r>
              <a:rPr lang="en-US" dirty="0" smtClean="0"/>
              <a:t>.</a:t>
            </a:r>
          </a:p>
          <a:p>
            <a:r>
              <a:rPr lang="en-US" dirty="0"/>
              <a:t> </a:t>
            </a:r>
            <a:r>
              <a:rPr lang="en-US" dirty="0" smtClean="0"/>
              <a:t>   </a:t>
            </a:r>
            <a:r>
              <a:rPr lang="en-US" dirty="0" err="1" smtClean="0"/>
              <a:t>matplotlib</a:t>
            </a:r>
            <a:r>
              <a:rPr lang="en-US" dirty="0" smtClean="0"/>
              <a:t>.</a:t>
            </a:r>
            <a:endParaRPr lang="en-US" dirty="0"/>
          </a:p>
        </p:txBody>
      </p:sp>
    </p:spTree>
    <p:extLst>
      <p:ext uri="{BB962C8B-B14F-4D97-AF65-F5344CB8AC3E}">
        <p14:creationId xmlns:p14="http://schemas.microsoft.com/office/powerpoint/2010/main" val="229367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a:t>
            </a:r>
            <a:r>
              <a:rPr lang="en-US" dirty="0"/>
              <a:t>import a data set</a:t>
            </a:r>
            <a:br>
              <a:rPr lang="en-US" dirty="0"/>
            </a:br>
            <a:r>
              <a:rPr lang="en-US" dirty="0" smtClean="0"/>
              <a:t>read </a:t>
            </a:r>
            <a:r>
              <a:rPr lang="en-US" dirty="0"/>
              <a:t>a csv file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096" y="2193925"/>
            <a:ext cx="8685808" cy="4024313"/>
          </a:xfrm>
        </p:spPr>
      </p:pic>
    </p:spTree>
    <p:extLst>
      <p:ext uri="{BB962C8B-B14F-4D97-AF65-F5344CB8AC3E}">
        <p14:creationId xmlns:p14="http://schemas.microsoft.com/office/powerpoint/2010/main" val="351366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a:t>
            </a:r>
            <a:r>
              <a:rPr lang="en-US" dirty="0" smtClean="0"/>
              <a:t>. </a:t>
            </a:r>
            <a:r>
              <a:rPr lang="en-US" dirty="0"/>
              <a:t>checking for shape of </a:t>
            </a:r>
            <a:r>
              <a:rPr lang="en-US" dirty="0" smtClean="0"/>
              <a:t>data:</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609" y="2193925"/>
            <a:ext cx="10060782" cy="4024313"/>
          </a:xfrm>
        </p:spPr>
      </p:pic>
    </p:spTree>
    <p:extLst>
      <p:ext uri="{BB962C8B-B14F-4D97-AF65-F5344CB8AC3E}">
        <p14:creationId xmlns:p14="http://schemas.microsoft.com/office/powerpoint/2010/main" val="29656586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114</TotalTime>
  <Words>544</Words>
  <Application>Microsoft Office PowerPoint</Application>
  <PresentationFormat>Widescreen</PresentationFormat>
  <Paragraphs>57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Algerian</vt:lpstr>
      <vt:lpstr>Arial</vt:lpstr>
      <vt:lpstr>Century Gothic</vt:lpstr>
      <vt:lpstr>Vapor Trail</vt:lpstr>
      <vt:lpstr>SUPERSTORE SALES DATA ANALYSIS</vt:lpstr>
      <vt:lpstr>1.INTRODUCTION</vt:lpstr>
      <vt:lpstr>2.Key Components of a Superstore Sales Data Analysis</vt:lpstr>
      <vt:lpstr>3.Common Analysis Areas</vt:lpstr>
      <vt:lpstr>4. Benefits of Superstore Sales Data Analysis</vt:lpstr>
      <vt:lpstr>5.Use a pandas </vt:lpstr>
      <vt:lpstr>6. import a python libraries </vt:lpstr>
      <vt:lpstr>7. import a data set read a csv file </vt:lpstr>
      <vt:lpstr>8. checking for shape of data: </vt:lpstr>
      <vt:lpstr>9. checking for shape of data. calculating no of nullvalues AND changing a float to integer. </vt:lpstr>
      <vt:lpstr>10. Data Description. </vt:lpstr>
      <vt:lpstr>11.DATA CLEANING</vt:lpstr>
      <vt:lpstr>2.CUSTOMER SEGMENTATION :</vt:lpstr>
      <vt:lpstr>1. TYPES OF CUSTOMERS AND  NUMBERS OF CUSTOMERS : </vt:lpstr>
      <vt:lpstr>2. PLOTTING A PIE CHART : </vt:lpstr>
      <vt:lpstr>3. SALES PER CUSTOMER SEGMENT ANALYSIS : </vt:lpstr>
      <vt:lpstr>4.PLOTTING A BAR CHART : </vt:lpstr>
      <vt:lpstr>5.  CUSTOMER LOYALTY ANALYSIS : </vt:lpstr>
      <vt:lpstr>MODE OF SHIPPING ANALYSIS : </vt:lpstr>
      <vt:lpstr>1. types of shipping : </vt:lpstr>
      <vt:lpstr>2. PLOTTING A PIE CHART FOR SHIPPING : </vt:lpstr>
      <vt:lpstr> PRODUCT ANALYSIS :  </vt:lpstr>
      <vt:lpstr>1.PRODUCT ANALYSIS:</vt:lpstr>
      <vt:lpstr>2. PLOTTING A PIE CHART FOR PRODUCT ANALYSIS: </vt:lpstr>
      <vt:lpstr>SALES ANALYSIS:</vt:lpstr>
      <vt:lpstr>1.sub-category sales:</vt:lpstr>
      <vt:lpstr>2. PLOTTING A BARH CHART FOR  sub-category sales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DATA ANALYSIS</dc:title>
  <dc:creator>RDP-1</dc:creator>
  <cp:lastModifiedBy>RDP-1</cp:lastModifiedBy>
  <cp:revision>13</cp:revision>
  <dcterms:created xsi:type="dcterms:W3CDTF">2024-08-19T04:14:35Z</dcterms:created>
  <dcterms:modified xsi:type="dcterms:W3CDTF">2024-08-19T06:09:30Z</dcterms:modified>
</cp:coreProperties>
</file>