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0" r:id="rId10"/>
    <p:sldId id="271" r:id="rId11"/>
    <p:sldId id="272" r:id="rId12"/>
    <p:sldId id="264" r:id="rId13"/>
    <p:sldId id="265" r:id="rId14"/>
    <p:sldId id="266" r:id="rId15"/>
    <p:sldId id="267" r:id="rId16"/>
    <p:sldId id="268" r:id="rId17"/>
    <p:sldId id="273" r:id="rId18"/>
    <p:sldId id="274" r:id="rId19"/>
    <p:sldId id="275" r:id="rId20"/>
    <p:sldId id="276" r:id="rId21"/>
    <p:sldId id="269" r:id="rId22"/>
  </p:sldIdLst>
  <p:sldSz cx="9144000" cy="6858000" type="screen4x3"/>
  <p:notesSz cx="9144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426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1A966F-1468-4FE1-B90C-3547753998D0}" type="datetimeFigureOut">
              <a:rPr lang="en-US" smtClean="0"/>
              <a:t>2024-03-07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0D17B7-7510-4E30-9604-36EDD16E4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636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0D17B7-7510-4E30-9604-36EDD16E4AC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3900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0D17B7-7510-4E30-9604-36EDD16E4AC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5893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0D17B7-7510-4E30-9604-36EDD16E4AC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5825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0D17B7-7510-4E30-9604-36EDD16E4AC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2424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2024-03-07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2024-03-07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2024-03-07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2024-03-07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2024-03-07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228600"/>
            <a:ext cx="8881872" cy="853439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789419" y="252983"/>
            <a:ext cx="2081783" cy="79095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3792" y="429005"/>
            <a:ext cx="6456375" cy="4521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86639" y="1127206"/>
            <a:ext cx="7947659" cy="27203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2024-03-07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990600"/>
            <a:ext cx="3048000" cy="1103630"/>
            <a:chOff x="0" y="990600"/>
            <a:chExt cx="3048000" cy="110363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990600"/>
              <a:ext cx="3029712" cy="110337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9580" y="1027176"/>
              <a:ext cx="2598420" cy="1033272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0" y="2667000"/>
            <a:ext cx="8915400" cy="571951"/>
          </a:xfrm>
          <a:prstGeom prst="rect">
            <a:avLst/>
          </a:prstGeom>
          <a:solidFill>
            <a:srgbClr val="D9D9D9"/>
          </a:solidFill>
        </p:spPr>
        <p:txBody>
          <a:bodyPr vert="horz" wrap="square" lIns="0" tIns="154940" rIns="0" bIns="0" rtlCol="0">
            <a:spAutoFit/>
          </a:bodyPr>
          <a:lstStyle/>
          <a:p>
            <a:pPr marL="68580">
              <a:lnSpc>
                <a:spcPct val="100000"/>
              </a:lnSpc>
              <a:spcBef>
                <a:spcPts val="1220"/>
              </a:spcBef>
            </a:pPr>
            <a:r>
              <a:rPr sz="2700" dirty="0">
                <a:solidFill>
                  <a:srgbClr val="92176C"/>
                </a:solidFill>
                <a:latin typeface="Calibri"/>
                <a:cs typeface="Calibri"/>
              </a:rPr>
              <a:t>Plan,</a:t>
            </a:r>
            <a:r>
              <a:rPr sz="2700" spc="-35" dirty="0">
                <a:solidFill>
                  <a:srgbClr val="92176C"/>
                </a:solidFill>
                <a:latin typeface="Calibri"/>
                <a:cs typeface="Calibri"/>
              </a:rPr>
              <a:t> </a:t>
            </a:r>
            <a:r>
              <a:rPr sz="2700" dirty="0">
                <a:solidFill>
                  <a:srgbClr val="92176C"/>
                </a:solidFill>
                <a:latin typeface="Calibri"/>
                <a:cs typeface="Calibri"/>
              </a:rPr>
              <a:t>Schedule,</a:t>
            </a:r>
            <a:r>
              <a:rPr sz="2700" spc="-55" dirty="0">
                <a:solidFill>
                  <a:srgbClr val="92176C"/>
                </a:solidFill>
                <a:latin typeface="Calibri"/>
                <a:cs typeface="Calibri"/>
              </a:rPr>
              <a:t> Test</a:t>
            </a:r>
            <a:r>
              <a:rPr sz="2700" spc="-45" dirty="0">
                <a:solidFill>
                  <a:srgbClr val="92176C"/>
                </a:solidFill>
                <a:latin typeface="Calibri"/>
                <a:cs typeface="Calibri"/>
              </a:rPr>
              <a:t> </a:t>
            </a:r>
            <a:r>
              <a:rPr lang="en-US" sz="2700" dirty="0" smtClean="0">
                <a:solidFill>
                  <a:srgbClr val="92176C"/>
                </a:solidFill>
                <a:latin typeface="Calibri"/>
                <a:cs typeface="Calibri"/>
              </a:rPr>
              <a:t>Help Desk Portal</a:t>
            </a:r>
            <a:endParaRPr sz="27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8739" y="3436746"/>
            <a:ext cx="121983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solidFill>
                  <a:srgbClr val="92176C"/>
                </a:solidFill>
                <a:latin typeface="Calibri"/>
                <a:cs typeface="Calibri"/>
              </a:rPr>
              <a:t>Module</a:t>
            </a:r>
            <a:r>
              <a:rPr sz="1500" spc="-45" dirty="0">
                <a:solidFill>
                  <a:srgbClr val="92176C"/>
                </a:solidFill>
                <a:latin typeface="Calibri"/>
                <a:cs typeface="Calibri"/>
              </a:rPr>
              <a:t> </a:t>
            </a:r>
            <a:r>
              <a:rPr sz="1500" spc="-10" dirty="0">
                <a:solidFill>
                  <a:srgbClr val="92176C"/>
                </a:solidFill>
                <a:latin typeface="Calibri"/>
                <a:cs typeface="Calibri"/>
              </a:rPr>
              <a:t>Project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2003" y="4724400"/>
            <a:ext cx="4323715" cy="816249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4127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25"/>
              </a:spcBef>
              <a:tabLst>
                <a:tab pos="1462405" algn="l"/>
              </a:tabLst>
            </a:pPr>
            <a:r>
              <a:rPr sz="1400" b="1" dirty="0">
                <a:latin typeface="Calibri"/>
                <a:cs typeface="Calibri"/>
              </a:rPr>
              <a:t>Start</a:t>
            </a:r>
            <a:r>
              <a:rPr sz="1400" b="1" spc="-50" dirty="0">
                <a:latin typeface="Calibri"/>
                <a:cs typeface="Calibri"/>
              </a:rPr>
              <a:t> </a:t>
            </a:r>
            <a:r>
              <a:rPr sz="1400" b="1" spc="-20" dirty="0">
                <a:latin typeface="Calibri"/>
                <a:cs typeface="Calibri"/>
              </a:rPr>
              <a:t>Date</a:t>
            </a:r>
            <a:r>
              <a:rPr sz="1400" b="1" dirty="0">
                <a:latin typeface="Calibri"/>
                <a:cs typeface="Calibri"/>
              </a:rPr>
              <a:t>	</a:t>
            </a:r>
            <a:r>
              <a:rPr sz="1400" b="1" spc="-50" dirty="0" smtClean="0">
                <a:latin typeface="Calibri"/>
                <a:cs typeface="Calibri"/>
              </a:rPr>
              <a:t>:</a:t>
            </a:r>
            <a:r>
              <a:rPr lang="en-US" sz="1400" b="1" spc="-50" dirty="0" smtClean="0">
                <a:latin typeface="Calibri"/>
                <a:cs typeface="Calibri"/>
              </a:rPr>
              <a:t> 07/03/2024</a:t>
            </a:r>
            <a:endParaRPr sz="1400" dirty="0">
              <a:latin typeface="Calibri"/>
              <a:cs typeface="Calibri"/>
            </a:endParaRPr>
          </a:p>
          <a:p>
            <a:pPr marL="90805">
              <a:lnSpc>
                <a:spcPct val="100000"/>
              </a:lnSpc>
              <a:spcBef>
                <a:spcPts val="515"/>
              </a:spcBef>
              <a:tabLst>
                <a:tab pos="1462405" algn="l"/>
              </a:tabLst>
            </a:pPr>
            <a:r>
              <a:rPr sz="1400" b="1" dirty="0">
                <a:latin typeface="Calibri"/>
                <a:cs typeface="Calibri"/>
              </a:rPr>
              <a:t>End</a:t>
            </a:r>
            <a:r>
              <a:rPr sz="1400" b="1" spc="-25" dirty="0">
                <a:latin typeface="Calibri"/>
                <a:cs typeface="Calibri"/>
              </a:rPr>
              <a:t> </a:t>
            </a:r>
            <a:r>
              <a:rPr sz="1400" b="1" spc="-20" dirty="0">
                <a:latin typeface="Calibri"/>
                <a:cs typeface="Calibri"/>
              </a:rPr>
              <a:t>Date</a:t>
            </a:r>
            <a:r>
              <a:rPr sz="1400" b="1" dirty="0">
                <a:latin typeface="Calibri"/>
                <a:cs typeface="Calibri"/>
              </a:rPr>
              <a:t>	</a:t>
            </a:r>
            <a:r>
              <a:rPr sz="1400" b="1" spc="-50" dirty="0" smtClean="0">
                <a:latin typeface="Calibri"/>
                <a:cs typeface="Calibri"/>
              </a:rPr>
              <a:t>:</a:t>
            </a:r>
            <a:r>
              <a:rPr lang="en-US" sz="1400" b="1" spc="-50" dirty="0" smtClean="0">
                <a:latin typeface="Calibri"/>
                <a:cs typeface="Calibri"/>
              </a:rPr>
              <a:t>07/03/2024</a:t>
            </a:r>
            <a:endParaRPr sz="1400" dirty="0">
              <a:latin typeface="Calibri"/>
              <a:cs typeface="Calibri"/>
            </a:endParaRPr>
          </a:p>
          <a:p>
            <a:pPr marL="90805">
              <a:lnSpc>
                <a:spcPct val="100000"/>
              </a:lnSpc>
              <a:spcBef>
                <a:spcPts val="515"/>
              </a:spcBef>
              <a:tabLst>
                <a:tab pos="1462405" algn="l"/>
              </a:tabLst>
            </a:pPr>
            <a:r>
              <a:rPr sz="1400" b="1" dirty="0">
                <a:latin typeface="Calibri"/>
                <a:cs typeface="Calibri"/>
              </a:rPr>
              <a:t>Submission</a:t>
            </a:r>
            <a:r>
              <a:rPr sz="1400" b="1" spc="-40" dirty="0">
                <a:latin typeface="Calibri"/>
                <a:cs typeface="Calibri"/>
              </a:rPr>
              <a:t> </a:t>
            </a:r>
            <a:r>
              <a:rPr sz="1400" b="1" spc="-20" dirty="0">
                <a:latin typeface="Calibri"/>
                <a:cs typeface="Calibri"/>
              </a:rPr>
              <a:t>Date</a:t>
            </a:r>
            <a:r>
              <a:rPr sz="1400" b="1" dirty="0">
                <a:latin typeface="Calibri"/>
                <a:cs typeface="Calibri"/>
              </a:rPr>
              <a:t>	</a:t>
            </a:r>
            <a:r>
              <a:rPr sz="1400" b="1" spc="-50" dirty="0" smtClean="0">
                <a:latin typeface="Calibri"/>
                <a:cs typeface="Calibri"/>
              </a:rPr>
              <a:t>:</a:t>
            </a:r>
            <a:r>
              <a:rPr lang="en-US" sz="1400" b="1" spc="-50" dirty="0" smtClean="0">
                <a:latin typeface="Calibri"/>
                <a:cs typeface="Calibri"/>
              </a:rPr>
              <a:t>07/03/2024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2003" y="3933444"/>
            <a:ext cx="7295515" cy="719455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41275" rIns="0" bIns="0" rtlCol="0">
            <a:spAutoFit/>
          </a:bodyPr>
          <a:lstStyle/>
          <a:p>
            <a:pPr marL="41910">
              <a:lnSpc>
                <a:spcPct val="100000"/>
              </a:lnSpc>
              <a:spcBef>
                <a:spcPts val="325"/>
              </a:spcBef>
            </a:pPr>
            <a:r>
              <a:rPr sz="1400" b="1" dirty="0">
                <a:latin typeface="Calibri"/>
                <a:cs typeface="Calibri"/>
              </a:rPr>
              <a:t>Module:</a:t>
            </a:r>
            <a:r>
              <a:rPr sz="1400" b="1" spc="2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NICF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Capstone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Project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using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Java</a:t>
            </a:r>
            <a:endParaRPr sz="1400">
              <a:latin typeface="Calibri"/>
              <a:cs typeface="Calibri"/>
            </a:endParaRPr>
          </a:p>
          <a:p>
            <a:pPr marL="41910">
              <a:lnSpc>
                <a:spcPct val="100000"/>
              </a:lnSpc>
              <a:spcBef>
                <a:spcPts val="520"/>
              </a:spcBef>
            </a:pPr>
            <a:r>
              <a:rPr sz="1400" dirty="0">
                <a:latin typeface="Calibri"/>
                <a:cs typeface="Calibri"/>
              </a:rPr>
              <a:t>Course: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NICF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Advanced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Certificate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in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Software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&amp;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Applications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(Development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&amp;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Deployment)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589780" y="4767364"/>
            <a:ext cx="4325620" cy="1007744"/>
          </a:xfrm>
          <a:custGeom>
            <a:avLst/>
            <a:gdLst/>
            <a:ahLst/>
            <a:cxnLst/>
            <a:rect l="l" t="t" r="r" b="b"/>
            <a:pathLst>
              <a:path w="4325620" h="1007745">
                <a:moveTo>
                  <a:pt x="4325112" y="0"/>
                </a:moveTo>
                <a:lnTo>
                  <a:pt x="0" y="0"/>
                </a:lnTo>
                <a:lnTo>
                  <a:pt x="0" y="1007363"/>
                </a:lnTo>
                <a:lnTo>
                  <a:pt x="4325112" y="1007363"/>
                </a:lnTo>
                <a:lnTo>
                  <a:pt x="4325112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600702" y="4687671"/>
            <a:ext cx="1054735" cy="5835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>
              <a:lnSpc>
                <a:spcPct val="130700"/>
              </a:lnSpc>
              <a:spcBef>
                <a:spcPts val="100"/>
              </a:spcBef>
            </a:pPr>
            <a:r>
              <a:rPr sz="1400" b="1" dirty="0">
                <a:latin typeface="Calibri"/>
                <a:cs typeface="Calibri"/>
              </a:rPr>
              <a:t>Learner</a:t>
            </a:r>
            <a:r>
              <a:rPr sz="1400" b="1" spc="-55" dirty="0">
                <a:latin typeface="Calibri"/>
                <a:cs typeface="Calibri"/>
              </a:rPr>
              <a:t> </a:t>
            </a:r>
            <a:r>
              <a:rPr sz="1400" b="1" spc="-20" dirty="0">
                <a:latin typeface="Calibri"/>
                <a:cs typeface="Calibri"/>
              </a:rPr>
              <a:t>Name </a:t>
            </a:r>
            <a:r>
              <a:rPr sz="1400" b="1" spc="-10" dirty="0">
                <a:latin typeface="Calibri"/>
                <a:cs typeface="Calibri"/>
              </a:rPr>
              <a:t>Enrollment </a:t>
            </a:r>
            <a:r>
              <a:rPr sz="1400" b="1" spc="-25" dirty="0">
                <a:latin typeface="Calibri"/>
                <a:cs typeface="Calibri"/>
              </a:rPr>
              <a:t>ID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 flipH="1">
            <a:off x="6034784" y="4687671"/>
            <a:ext cx="2880615" cy="573875"/>
          </a:xfrm>
          <a:prstGeom prst="rect">
            <a:avLst/>
          </a:prstGeom>
        </p:spPr>
        <p:txBody>
          <a:bodyPr vert="horz" wrap="square" lIns="0" tIns="781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615"/>
              </a:spcBef>
            </a:pPr>
            <a:r>
              <a:rPr sz="1400" b="1" spc="-50" dirty="0" smtClean="0">
                <a:latin typeface="Calibri"/>
                <a:cs typeface="Calibri"/>
              </a:rPr>
              <a:t>:</a:t>
            </a:r>
            <a:r>
              <a:rPr lang="en-US" sz="1400" b="1" spc="-50" dirty="0" smtClean="0">
                <a:latin typeface="Calibri"/>
                <a:cs typeface="Calibri"/>
              </a:rPr>
              <a:t>Nithika Minlaka Jayarathne</a:t>
            </a:r>
            <a:endParaRPr sz="1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15"/>
              </a:spcBef>
            </a:pPr>
            <a:r>
              <a:rPr sz="1400" b="1" spc="-50" dirty="0" smtClean="0">
                <a:latin typeface="Calibri"/>
                <a:cs typeface="Calibri"/>
              </a:rPr>
              <a:t>:</a:t>
            </a:r>
            <a:r>
              <a:rPr lang="en-US" sz="1400" b="1" spc="-50" dirty="0" smtClean="0">
                <a:latin typeface="Calibri"/>
                <a:cs typeface="Calibri"/>
              </a:rPr>
              <a:t>JISC-LS05422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600702" y="5310073"/>
            <a:ext cx="143383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400" b="1" spc="-10" dirty="0">
                <a:latin typeface="Calibri"/>
                <a:cs typeface="Calibri"/>
              </a:rPr>
              <a:t>Presentation</a:t>
            </a:r>
            <a:r>
              <a:rPr sz="1400" b="1" spc="-4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Date</a:t>
            </a:r>
            <a:r>
              <a:rPr sz="1400" b="1" spc="10" dirty="0">
                <a:latin typeface="Calibri"/>
                <a:cs typeface="Calibri"/>
              </a:rPr>
              <a:t> </a:t>
            </a:r>
            <a:r>
              <a:rPr sz="1400" b="1" spc="-50" dirty="0">
                <a:latin typeface="Calibri"/>
                <a:cs typeface="Calibri"/>
              </a:rPr>
              <a:t>: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5.</a:t>
            </a:r>
            <a:r>
              <a:rPr spc="-125" dirty="0"/>
              <a:t> </a:t>
            </a:r>
            <a:r>
              <a:rPr spc="-60" dirty="0"/>
              <a:t>Test</a:t>
            </a:r>
            <a:r>
              <a:rPr spc="-80" dirty="0"/>
              <a:t> </a:t>
            </a:r>
            <a:r>
              <a:rPr spc="-10" dirty="0"/>
              <a:t>Results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8955" y="1153655"/>
            <a:ext cx="8968740" cy="5645150"/>
            <a:chOff x="28955" y="1153655"/>
            <a:chExt cx="8968740" cy="564515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097" y="1181090"/>
              <a:ext cx="8927604" cy="561748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8955" y="1153655"/>
              <a:ext cx="5583936" cy="560844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08203" y="1196338"/>
              <a:ext cx="8856345" cy="5546090"/>
            </a:xfrm>
            <a:custGeom>
              <a:avLst/>
              <a:gdLst/>
              <a:ahLst/>
              <a:cxnLst/>
              <a:rect l="l" t="t" r="r" b="b"/>
              <a:pathLst>
                <a:path w="8856345" h="5546090">
                  <a:moveTo>
                    <a:pt x="8855964" y="0"/>
                  </a:moveTo>
                  <a:lnTo>
                    <a:pt x="0" y="0"/>
                  </a:lnTo>
                  <a:lnTo>
                    <a:pt x="0" y="5545836"/>
                  </a:lnTo>
                  <a:lnTo>
                    <a:pt x="8855964" y="5545836"/>
                  </a:lnTo>
                  <a:lnTo>
                    <a:pt x="8855964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08203" y="1196338"/>
              <a:ext cx="8856345" cy="5546090"/>
            </a:xfrm>
            <a:custGeom>
              <a:avLst/>
              <a:gdLst/>
              <a:ahLst/>
              <a:cxnLst/>
              <a:rect l="l" t="t" r="r" b="b"/>
              <a:pathLst>
                <a:path w="8856345" h="5546090">
                  <a:moveTo>
                    <a:pt x="0" y="5545836"/>
                  </a:moveTo>
                  <a:lnTo>
                    <a:pt x="8855964" y="5545836"/>
                  </a:lnTo>
                  <a:lnTo>
                    <a:pt x="8855964" y="0"/>
                  </a:lnTo>
                  <a:lnTo>
                    <a:pt x="0" y="0"/>
                  </a:lnTo>
                  <a:lnTo>
                    <a:pt x="0" y="5545836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86639" y="1215009"/>
            <a:ext cx="52698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Wingdings"/>
              <a:buChar char=""/>
              <a:tabLst>
                <a:tab pos="298450" algn="l"/>
              </a:tabLst>
            </a:pPr>
            <a:r>
              <a:rPr sz="1800" dirty="0">
                <a:latin typeface="Calibri"/>
                <a:cs typeface="Calibri"/>
              </a:rPr>
              <a:t>Give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result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each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test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along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with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screen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capture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33400" y="1714499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Compatibility Testing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1000" y="2079194"/>
            <a:ext cx="6296025" cy="3529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3611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5.</a:t>
            </a:r>
            <a:r>
              <a:rPr spc="-125" dirty="0"/>
              <a:t> </a:t>
            </a:r>
            <a:r>
              <a:rPr spc="-60" dirty="0"/>
              <a:t>Test</a:t>
            </a:r>
            <a:r>
              <a:rPr spc="-80" dirty="0"/>
              <a:t> </a:t>
            </a:r>
            <a:r>
              <a:rPr spc="-10" dirty="0"/>
              <a:t>Results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8955" y="1153655"/>
            <a:ext cx="8968740" cy="5645150"/>
            <a:chOff x="28955" y="1153655"/>
            <a:chExt cx="8968740" cy="564515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097" y="1181090"/>
              <a:ext cx="8927604" cy="561748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8955" y="1153655"/>
              <a:ext cx="5583936" cy="560844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08203" y="1196338"/>
              <a:ext cx="8856345" cy="5546090"/>
            </a:xfrm>
            <a:custGeom>
              <a:avLst/>
              <a:gdLst/>
              <a:ahLst/>
              <a:cxnLst/>
              <a:rect l="l" t="t" r="r" b="b"/>
              <a:pathLst>
                <a:path w="8856345" h="5546090">
                  <a:moveTo>
                    <a:pt x="8855964" y="0"/>
                  </a:moveTo>
                  <a:lnTo>
                    <a:pt x="0" y="0"/>
                  </a:lnTo>
                  <a:lnTo>
                    <a:pt x="0" y="5545836"/>
                  </a:lnTo>
                  <a:lnTo>
                    <a:pt x="8855964" y="5545836"/>
                  </a:lnTo>
                  <a:lnTo>
                    <a:pt x="8855964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08203" y="1196338"/>
              <a:ext cx="8856345" cy="5546090"/>
            </a:xfrm>
            <a:custGeom>
              <a:avLst/>
              <a:gdLst/>
              <a:ahLst/>
              <a:cxnLst/>
              <a:rect l="l" t="t" r="r" b="b"/>
              <a:pathLst>
                <a:path w="8856345" h="5546090">
                  <a:moveTo>
                    <a:pt x="0" y="5545836"/>
                  </a:moveTo>
                  <a:lnTo>
                    <a:pt x="8855964" y="5545836"/>
                  </a:lnTo>
                  <a:lnTo>
                    <a:pt x="8855964" y="0"/>
                  </a:lnTo>
                  <a:lnTo>
                    <a:pt x="0" y="0"/>
                  </a:lnTo>
                  <a:lnTo>
                    <a:pt x="0" y="5545836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86639" y="1215009"/>
            <a:ext cx="52698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Wingdings"/>
              <a:buChar char=""/>
              <a:tabLst>
                <a:tab pos="298450" algn="l"/>
              </a:tabLst>
            </a:pPr>
            <a:r>
              <a:rPr sz="1800" dirty="0">
                <a:latin typeface="Calibri"/>
                <a:cs typeface="Calibri"/>
              </a:rPr>
              <a:t>Give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result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each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test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along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with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screen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capture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33400" y="1714499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Usability Testing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2138698"/>
            <a:ext cx="3305105" cy="3971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9812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792" y="429005"/>
            <a:ext cx="33877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6.</a:t>
            </a:r>
            <a:r>
              <a:rPr spc="-120" dirty="0"/>
              <a:t> </a:t>
            </a:r>
            <a:r>
              <a:rPr spc="-45" dirty="0"/>
              <a:t>Testing</a:t>
            </a:r>
            <a:r>
              <a:rPr spc="-105" dirty="0"/>
              <a:t> </a:t>
            </a:r>
            <a:r>
              <a:rPr spc="-65" dirty="0"/>
              <a:t>Tools</a:t>
            </a:r>
            <a:r>
              <a:rPr spc="-90" dirty="0"/>
              <a:t> </a:t>
            </a:r>
            <a:r>
              <a:rPr spc="-30" dirty="0"/>
              <a:t>Tools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5240" y="1147572"/>
            <a:ext cx="8982710" cy="5651500"/>
            <a:chOff x="15240" y="1147572"/>
            <a:chExt cx="8982710" cy="56515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097" y="1181090"/>
              <a:ext cx="8927604" cy="561748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240" y="1147572"/>
              <a:ext cx="5807964" cy="1496567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08204" y="1196338"/>
              <a:ext cx="8856345" cy="5546090"/>
            </a:xfrm>
            <a:custGeom>
              <a:avLst/>
              <a:gdLst/>
              <a:ahLst/>
              <a:cxnLst/>
              <a:rect l="l" t="t" r="r" b="b"/>
              <a:pathLst>
                <a:path w="8856345" h="5546090">
                  <a:moveTo>
                    <a:pt x="8855964" y="0"/>
                  </a:moveTo>
                  <a:lnTo>
                    <a:pt x="0" y="0"/>
                  </a:lnTo>
                  <a:lnTo>
                    <a:pt x="0" y="5545836"/>
                  </a:lnTo>
                  <a:lnTo>
                    <a:pt x="8855964" y="5545836"/>
                  </a:lnTo>
                  <a:lnTo>
                    <a:pt x="8855964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08204" y="1196338"/>
              <a:ext cx="8856345" cy="5546090"/>
            </a:xfrm>
            <a:custGeom>
              <a:avLst/>
              <a:gdLst/>
              <a:ahLst/>
              <a:cxnLst/>
              <a:rect l="l" t="t" r="r" b="b"/>
              <a:pathLst>
                <a:path w="8856345" h="5546090">
                  <a:moveTo>
                    <a:pt x="0" y="5545836"/>
                  </a:moveTo>
                  <a:lnTo>
                    <a:pt x="8855964" y="5545836"/>
                  </a:lnTo>
                  <a:lnTo>
                    <a:pt x="8855964" y="0"/>
                  </a:lnTo>
                  <a:lnTo>
                    <a:pt x="0" y="0"/>
                  </a:lnTo>
                  <a:lnTo>
                    <a:pt x="0" y="5545836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86639" y="1127206"/>
            <a:ext cx="5473065" cy="761747"/>
          </a:xfrm>
          <a:prstGeom prst="rect">
            <a:avLst/>
          </a:prstGeom>
        </p:spPr>
        <p:txBody>
          <a:bodyPr vert="horz" wrap="square" lIns="0" tIns="9906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780"/>
              </a:spcBef>
              <a:buFont typeface="Wingdings"/>
              <a:buChar char=""/>
              <a:tabLst>
                <a:tab pos="299085" algn="l"/>
              </a:tabLst>
            </a:pPr>
            <a:r>
              <a:rPr sz="2000" b="1" spc="-25" dirty="0">
                <a:latin typeface="Calibri"/>
                <a:cs typeface="Calibri"/>
              </a:rPr>
              <a:t>Testing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Tools</a:t>
            </a:r>
            <a:endParaRPr sz="20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615"/>
              </a:spcBef>
              <a:buFont typeface="Wingdings"/>
              <a:buChar char=""/>
              <a:tabLst>
                <a:tab pos="756285" algn="l"/>
              </a:tabLst>
            </a:pPr>
            <a:r>
              <a:rPr lang="en-US" dirty="0" smtClean="0">
                <a:latin typeface="Calibri"/>
                <a:cs typeface="Calibri"/>
              </a:rPr>
              <a:t>Google Chrome</a:t>
            </a:r>
            <a:endParaRPr sz="1800" dirty="0">
              <a:latin typeface="Calibri"/>
              <a:cs typeface="Calibri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84" y="1906977"/>
            <a:ext cx="8167429" cy="4594179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792" y="429005"/>
            <a:ext cx="46640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7.</a:t>
            </a:r>
            <a:r>
              <a:rPr spc="-70" dirty="0"/>
              <a:t> </a:t>
            </a:r>
            <a:r>
              <a:rPr dirty="0"/>
              <a:t>Project</a:t>
            </a:r>
            <a:r>
              <a:rPr spc="-70" dirty="0"/>
              <a:t> </a:t>
            </a:r>
            <a:r>
              <a:rPr dirty="0"/>
              <a:t>Milestones</a:t>
            </a:r>
            <a:r>
              <a:rPr spc="-60" dirty="0"/>
              <a:t> </a:t>
            </a:r>
            <a:r>
              <a:rPr dirty="0"/>
              <a:t>&amp;</a:t>
            </a:r>
            <a:r>
              <a:rPr spc="-110" dirty="0"/>
              <a:t> </a:t>
            </a:r>
            <a:r>
              <a:rPr spc="-10" dirty="0"/>
              <a:t>Tasks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47637" y="1190625"/>
          <a:ext cx="8785224" cy="36899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135"/>
                <a:gridCol w="6064249"/>
                <a:gridCol w="1640840"/>
              </a:tblGrid>
              <a:tr h="852169">
                <a:tc>
                  <a:txBody>
                    <a:bodyPr/>
                    <a:lstStyle/>
                    <a:p>
                      <a:pPr marL="205740" marR="197485" indent="-3175">
                        <a:lnSpc>
                          <a:spcPct val="100000"/>
                        </a:lnSpc>
                        <a:spcBef>
                          <a:spcPts val="1115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Project </a:t>
                      </a:r>
                      <a:r>
                        <a:rPr sz="18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Task</a:t>
                      </a:r>
                      <a:r>
                        <a:rPr sz="1800" b="1" spc="-7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ID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416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Project</a:t>
                      </a:r>
                      <a:r>
                        <a:rPr sz="1800" b="1" spc="-7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Task</a:t>
                      </a:r>
                      <a:r>
                        <a:rPr sz="1800" b="1" spc="-7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Description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58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217804" marR="208279" indent="266700">
                        <a:lnSpc>
                          <a:spcPct val="100000"/>
                        </a:lnSpc>
                        <a:spcBef>
                          <a:spcPts val="1115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Project Milestone</a:t>
                      </a:r>
                      <a:r>
                        <a:rPr sz="18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ID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416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</a:tr>
              <a:tr h="554355">
                <a:tc>
                  <a:txBody>
                    <a:bodyPr/>
                    <a:lstStyle/>
                    <a:p>
                      <a:pPr marL="51435" algn="ctr">
                        <a:lnSpc>
                          <a:spcPct val="100000"/>
                        </a:lnSpc>
                        <a:spcBef>
                          <a:spcPts val="1025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01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102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Analyze</a:t>
                      </a:r>
                      <a:r>
                        <a:rPr sz="18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and</a:t>
                      </a:r>
                      <a:r>
                        <a:rPr sz="180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suggest</a:t>
                      </a:r>
                      <a:r>
                        <a:rPr sz="18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choice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18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Test</a:t>
                      </a:r>
                      <a:r>
                        <a:rPr sz="18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Methods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01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55244" algn="ctr">
                        <a:lnSpc>
                          <a:spcPct val="100000"/>
                        </a:lnSpc>
                        <a:spcBef>
                          <a:spcPts val="1025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01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  <a:tr h="554990">
                <a:tc>
                  <a:txBody>
                    <a:bodyPr/>
                    <a:lstStyle/>
                    <a:p>
                      <a:pPr marL="51435" algn="ctr">
                        <a:lnSpc>
                          <a:spcPct val="100000"/>
                        </a:lnSpc>
                        <a:spcBef>
                          <a:spcPts val="1030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08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103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Schedule</a:t>
                      </a:r>
                      <a:r>
                        <a:rPr sz="18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8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40" dirty="0">
                          <a:latin typeface="Calibri"/>
                          <a:cs typeface="Calibri"/>
                        </a:rPr>
                        <a:t>Test</a:t>
                      </a:r>
                      <a:r>
                        <a:rPr sz="180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Optimally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08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54610" algn="ctr">
                        <a:lnSpc>
                          <a:spcPct val="100000"/>
                        </a:lnSpc>
                        <a:spcBef>
                          <a:spcPts val="1030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08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554355">
                <a:tc>
                  <a:txBody>
                    <a:bodyPr/>
                    <a:lstStyle/>
                    <a:p>
                      <a:pPr marL="51435" algn="ctr">
                        <a:lnSpc>
                          <a:spcPct val="100000"/>
                        </a:lnSpc>
                        <a:spcBef>
                          <a:spcPts val="1025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01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102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Develop</a:t>
                      </a:r>
                      <a:r>
                        <a:rPr sz="18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8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Phase</a:t>
                      </a:r>
                      <a:r>
                        <a:rPr sz="18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45" dirty="0">
                          <a:latin typeface="Calibri"/>
                          <a:cs typeface="Calibri"/>
                        </a:rPr>
                        <a:t>Test</a:t>
                      </a:r>
                      <a:r>
                        <a:rPr sz="1800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Plan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01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54610" algn="ctr">
                        <a:lnSpc>
                          <a:spcPct val="100000"/>
                        </a:lnSpc>
                        <a:spcBef>
                          <a:spcPts val="1025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01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  <a:tr h="554355">
                <a:tc>
                  <a:txBody>
                    <a:bodyPr/>
                    <a:lstStyle/>
                    <a:p>
                      <a:pPr marL="51435" algn="ctr">
                        <a:lnSpc>
                          <a:spcPct val="100000"/>
                        </a:lnSpc>
                        <a:spcBef>
                          <a:spcPts val="1025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01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102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Develop</a:t>
                      </a:r>
                      <a:r>
                        <a:rPr sz="18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35" dirty="0">
                          <a:latin typeface="Calibri"/>
                          <a:cs typeface="Calibri"/>
                        </a:rPr>
                        <a:t>Test</a:t>
                      </a:r>
                      <a:r>
                        <a:rPr sz="18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Cases</a:t>
                      </a:r>
                      <a:r>
                        <a:rPr sz="180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&amp;</a:t>
                      </a:r>
                      <a:r>
                        <a:rPr sz="18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Scripts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01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54610" algn="ctr">
                        <a:lnSpc>
                          <a:spcPct val="100000"/>
                        </a:lnSpc>
                        <a:spcBef>
                          <a:spcPts val="1025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01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619760">
                <a:tc>
                  <a:txBody>
                    <a:bodyPr/>
                    <a:lstStyle/>
                    <a:p>
                      <a:pPr marL="51435" algn="ctr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Execute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 Tests</a:t>
                      </a:r>
                      <a:r>
                        <a:rPr sz="180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&amp;</a:t>
                      </a:r>
                      <a:r>
                        <a:rPr sz="18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Document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8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results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54610" algn="ctr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8.</a:t>
            </a:r>
            <a:r>
              <a:rPr spc="-114" dirty="0"/>
              <a:t> </a:t>
            </a:r>
            <a:r>
              <a:rPr dirty="0"/>
              <a:t>Milestone</a:t>
            </a:r>
            <a:r>
              <a:rPr spc="-60" dirty="0"/>
              <a:t> </a:t>
            </a:r>
            <a:r>
              <a:rPr dirty="0"/>
              <a:t>Feedback</a:t>
            </a:r>
            <a:r>
              <a:rPr spc="-65" dirty="0"/>
              <a:t> </a:t>
            </a:r>
            <a:r>
              <a:rPr dirty="0"/>
              <a:t>&amp;</a:t>
            </a:r>
            <a:r>
              <a:rPr spc="-195" dirty="0"/>
              <a:t> </a:t>
            </a:r>
            <a:r>
              <a:rPr dirty="0"/>
              <a:t>Action</a:t>
            </a:r>
            <a:r>
              <a:rPr spc="-80" dirty="0"/>
              <a:t> </a:t>
            </a:r>
            <a:r>
              <a:rPr spc="-10" dirty="0"/>
              <a:t>taken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73037" y="1190625"/>
          <a:ext cx="8784590" cy="53975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96035"/>
                <a:gridCol w="4176395"/>
                <a:gridCol w="3312160"/>
              </a:tblGrid>
              <a:tr h="875665">
                <a:tc>
                  <a:txBody>
                    <a:bodyPr/>
                    <a:lstStyle/>
                    <a:p>
                      <a:pPr marL="44450" marR="38100" indent="266700">
                        <a:lnSpc>
                          <a:spcPct val="100000"/>
                        </a:lnSpc>
                        <a:spcBef>
                          <a:spcPts val="1205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Project Milestone</a:t>
                      </a:r>
                      <a:r>
                        <a:rPr sz="1800" b="1" spc="-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ID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530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1182370" marR="97790" indent="-1076325">
                        <a:lnSpc>
                          <a:spcPct val="100000"/>
                        </a:lnSpc>
                        <a:spcBef>
                          <a:spcPts val="1205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Milestone</a:t>
                      </a:r>
                      <a:r>
                        <a:rPr sz="1800" b="1" spc="-7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Feedback</a:t>
                      </a:r>
                      <a:r>
                        <a:rPr sz="1800" b="1" spc="-6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received</a:t>
                      </a:r>
                      <a:r>
                        <a:rPr sz="1800" b="1" spc="-7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from</a:t>
                      </a:r>
                      <a:r>
                        <a:rPr sz="18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Tutor</a:t>
                      </a:r>
                      <a:r>
                        <a:rPr sz="1800" b="1" spc="-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5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/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Learning</a:t>
                      </a:r>
                      <a:r>
                        <a:rPr sz="1800" b="1" spc="-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Facilitator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530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1193165" marR="1040765" indent="-144780">
                        <a:lnSpc>
                          <a:spcPct val="100000"/>
                        </a:lnSpc>
                        <a:spcBef>
                          <a:spcPts val="120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Action</a:t>
                      </a:r>
                      <a:r>
                        <a:rPr sz="1800" b="1" spc="-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4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Taken </a:t>
                      </a:r>
                      <a:r>
                        <a:rPr sz="18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(Yes</a:t>
                      </a:r>
                      <a:r>
                        <a:rPr sz="1800" b="1" spc="-4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/</a:t>
                      </a:r>
                      <a:r>
                        <a:rPr sz="1800" b="1" spc="-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No)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530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</a:tr>
              <a:tr h="347345"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52069" algn="ctr">
                        <a:lnSpc>
                          <a:spcPct val="100000"/>
                        </a:lnSpc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  <a:tr h="34798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34734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  <a:tr h="34798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347345"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  <a:tr h="34798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34798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  <a:tr h="34798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347980">
                <a:tc row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555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  <a:tr h="34798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34798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  <a:tr h="34798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34798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56845">
              <a:lnSpc>
                <a:spcPct val="100000"/>
              </a:lnSpc>
              <a:spcBef>
                <a:spcPts val="105"/>
              </a:spcBef>
            </a:pPr>
            <a:r>
              <a:rPr sz="2600" dirty="0"/>
              <a:t>9.</a:t>
            </a:r>
            <a:r>
              <a:rPr sz="2600" spc="-30" dirty="0"/>
              <a:t> </a:t>
            </a:r>
            <a:r>
              <a:rPr sz="2600" dirty="0"/>
              <a:t>Modifications</a:t>
            </a:r>
            <a:r>
              <a:rPr sz="2600" spc="-55" dirty="0"/>
              <a:t> </a:t>
            </a:r>
            <a:r>
              <a:rPr sz="2600" dirty="0"/>
              <a:t>Made</a:t>
            </a:r>
            <a:r>
              <a:rPr sz="2600" spc="-45" dirty="0"/>
              <a:t> </a:t>
            </a:r>
            <a:r>
              <a:rPr sz="2600" dirty="0"/>
              <a:t>based</a:t>
            </a:r>
            <a:r>
              <a:rPr sz="2600" spc="-45" dirty="0"/>
              <a:t> </a:t>
            </a:r>
            <a:r>
              <a:rPr sz="2600" dirty="0"/>
              <a:t>On</a:t>
            </a:r>
            <a:r>
              <a:rPr sz="2600" spc="-30" dirty="0"/>
              <a:t> </a:t>
            </a:r>
            <a:r>
              <a:rPr sz="2600" spc="-10" dirty="0"/>
              <a:t>Feedback</a:t>
            </a:r>
            <a:endParaRPr sz="26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10.</a:t>
            </a:r>
            <a:r>
              <a:rPr spc="-65" dirty="0"/>
              <a:t> </a:t>
            </a:r>
            <a:r>
              <a:rPr dirty="0"/>
              <a:t>Project</a:t>
            </a:r>
            <a:r>
              <a:rPr spc="-75" dirty="0"/>
              <a:t> </a:t>
            </a:r>
            <a:r>
              <a:rPr spc="-10" dirty="0"/>
              <a:t>Results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70097" y="1181090"/>
            <a:ext cx="8928100" cy="5617845"/>
            <a:chOff x="70097" y="1181090"/>
            <a:chExt cx="8928100" cy="561784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097" y="1181090"/>
              <a:ext cx="8927604" cy="5617483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08203" y="1196338"/>
              <a:ext cx="8856345" cy="5546090"/>
            </a:xfrm>
            <a:custGeom>
              <a:avLst/>
              <a:gdLst/>
              <a:ahLst/>
              <a:cxnLst/>
              <a:rect l="l" t="t" r="r" b="b"/>
              <a:pathLst>
                <a:path w="8856345" h="5546090">
                  <a:moveTo>
                    <a:pt x="8855964" y="0"/>
                  </a:moveTo>
                  <a:lnTo>
                    <a:pt x="0" y="0"/>
                  </a:lnTo>
                  <a:lnTo>
                    <a:pt x="0" y="5545836"/>
                  </a:lnTo>
                  <a:lnTo>
                    <a:pt x="8855964" y="5545836"/>
                  </a:lnTo>
                  <a:lnTo>
                    <a:pt x="8855964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8203" y="1196338"/>
              <a:ext cx="8856345" cy="5546090"/>
            </a:xfrm>
            <a:custGeom>
              <a:avLst/>
              <a:gdLst/>
              <a:ahLst/>
              <a:cxnLst/>
              <a:rect l="l" t="t" r="r" b="b"/>
              <a:pathLst>
                <a:path w="8856345" h="5546090">
                  <a:moveTo>
                    <a:pt x="0" y="5545836"/>
                  </a:moveTo>
                  <a:lnTo>
                    <a:pt x="8855964" y="5545836"/>
                  </a:lnTo>
                  <a:lnTo>
                    <a:pt x="8855964" y="0"/>
                  </a:lnTo>
                  <a:lnTo>
                    <a:pt x="0" y="0"/>
                  </a:lnTo>
                  <a:lnTo>
                    <a:pt x="0" y="5545836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381000" y="1371600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Login Page</a:t>
            </a:r>
            <a:endParaRPr lang="en-US" dirty="0"/>
          </a:p>
        </p:txBody>
      </p:sp>
      <p:pic>
        <p:nvPicPr>
          <p:cNvPr id="8" name="Picture 7"/>
          <p:cNvPicPr/>
          <p:nvPr/>
        </p:nvPicPr>
        <p:blipFill>
          <a:blip r:embed="rId3"/>
          <a:stretch>
            <a:fillRect/>
          </a:stretch>
        </p:blipFill>
        <p:spPr>
          <a:xfrm>
            <a:off x="381000" y="1707404"/>
            <a:ext cx="5943600" cy="272923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81000" y="4551934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Sign up Page</a:t>
            </a:r>
            <a:endParaRPr lang="en-US" dirty="0"/>
          </a:p>
        </p:txBody>
      </p:sp>
      <p:pic>
        <p:nvPicPr>
          <p:cNvPr id="10" name="Picture 9"/>
          <p:cNvPicPr/>
          <p:nvPr/>
        </p:nvPicPr>
        <p:blipFill>
          <a:blip r:embed="rId4"/>
          <a:stretch>
            <a:fillRect/>
          </a:stretch>
        </p:blipFill>
        <p:spPr>
          <a:xfrm>
            <a:off x="533400" y="4935729"/>
            <a:ext cx="4692397" cy="179223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10.</a:t>
            </a:r>
            <a:r>
              <a:rPr spc="-65" dirty="0"/>
              <a:t> </a:t>
            </a:r>
            <a:r>
              <a:rPr dirty="0"/>
              <a:t>Project</a:t>
            </a:r>
            <a:r>
              <a:rPr spc="-75" dirty="0"/>
              <a:t> </a:t>
            </a:r>
            <a:r>
              <a:rPr spc="-10" dirty="0"/>
              <a:t>Results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70097" y="1181090"/>
            <a:ext cx="8928100" cy="5617845"/>
            <a:chOff x="70097" y="1181090"/>
            <a:chExt cx="8928100" cy="561784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097" y="1181090"/>
              <a:ext cx="8927604" cy="5617483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08203" y="1196338"/>
              <a:ext cx="8856345" cy="5546090"/>
            </a:xfrm>
            <a:custGeom>
              <a:avLst/>
              <a:gdLst/>
              <a:ahLst/>
              <a:cxnLst/>
              <a:rect l="l" t="t" r="r" b="b"/>
              <a:pathLst>
                <a:path w="8856345" h="5546090">
                  <a:moveTo>
                    <a:pt x="8855964" y="0"/>
                  </a:moveTo>
                  <a:lnTo>
                    <a:pt x="0" y="0"/>
                  </a:lnTo>
                  <a:lnTo>
                    <a:pt x="0" y="5545836"/>
                  </a:lnTo>
                  <a:lnTo>
                    <a:pt x="8855964" y="5545836"/>
                  </a:lnTo>
                  <a:lnTo>
                    <a:pt x="8855964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8203" y="1196338"/>
              <a:ext cx="8856345" cy="5546090"/>
            </a:xfrm>
            <a:custGeom>
              <a:avLst/>
              <a:gdLst/>
              <a:ahLst/>
              <a:cxnLst/>
              <a:rect l="l" t="t" r="r" b="b"/>
              <a:pathLst>
                <a:path w="8856345" h="5546090">
                  <a:moveTo>
                    <a:pt x="0" y="5545836"/>
                  </a:moveTo>
                  <a:lnTo>
                    <a:pt x="8855964" y="5545836"/>
                  </a:lnTo>
                  <a:lnTo>
                    <a:pt x="8855964" y="0"/>
                  </a:lnTo>
                  <a:lnTo>
                    <a:pt x="0" y="0"/>
                  </a:lnTo>
                  <a:lnTo>
                    <a:pt x="0" y="5545836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381000" y="1371600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About Us Page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81000" y="4551934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Contact US Page</a:t>
            </a:r>
            <a:endParaRPr lang="en-US" dirty="0"/>
          </a:p>
        </p:txBody>
      </p:sp>
      <p:pic>
        <p:nvPicPr>
          <p:cNvPr id="11" name="Picture 10"/>
          <p:cNvPicPr/>
          <p:nvPr/>
        </p:nvPicPr>
        <p:blipFill>
          <a:blip r:embed="rId3"/>
          <a:stretch>
            <a:fillRect/>
          </a:stretch>
        </p:blipFill>
        <p:spPr>
          <a:xfrm>
            <a:off x="381000" y="1660656"/>
            <a:ext cx="5943600" cy="2741295"/>
          </a:xfrm>
          <a:prstGeom prst="rect">
            <a:avLst/>
          </a:prstGeom>
        </p:spPr>
      </p:pic>
      <p:pic>
        <p:nvPicPr>
          <p:cNvPr id="12" name="Picture 11"/>
          <p:cNvPicPr/>
          <p:nvPr/>
        </p:nvPicPr>
        <p:blipFill>
          <a:blip r:embed="rId4"/>
          <a:stretch>
            <a:fillRect/>
          </a:stretch>
        </p:blipFill>
        <p:spPr>
          <a:xfrm>
            <a:off x="533400" y="4924314"/>
            <a:ext cx="5105400" cy="2070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9305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10.</a:t>
            </a:r>
            <a:r>
              <a:rPr spc="-65" dirty="0"/>
              <a:t> </a:t>
            </a:r>
            <a:r>
              <a:rPr dirty="0"/>
              <a:t>Project</a:t>
            </a:r>
            <a:r>
              <a:rPr spc="-75" dirty="0"/>
              <a:t> </a:t>
            </a:r>
            <a:r>
              <a:rPr spc="-10" dirty="0"/>
              <a:t>Results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70097" y="1181090"/>
            <a:ext cx="8928100" cy="5617845"/>
            <a:chOff x="70097" y="1181090"/>
            <a:chExt cx="8928100" cy="561784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097" y="1181090"/>
              <a:ext cx="8927604" cy="5617483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08203" y="1196338"/>
              <a:ext cx="8856345" cy="5546090"/>
            </a:xfrm>
            <a:custGeom>
              <a:avLst/>
              <a:gdLst/>
              <a:ahLst/>
              <a:cxnLst/>
              <a:rect l="l" t="t" r="r" b="b"/>
              <a:pathLst>
                <a:path w="8856345" h="5546090">
                  <a:moveTo>
                    <a:pt x="8855964" y="0"/>
                  </a:moveTo>
                  <a:lnTo>
                    <a:pt x="0" y="0"/>
                  </a:lnTo>
                  <a:lnTo>
                    <a:pt x="0" y="5545836"/>
                  </a:lnTo>
                  <a:lnTo>
                    <a:pt x="8855964" y="5545836"/>
                  </a:lnTo>
                  <a:lnTo>
                    <a:pt x="8855964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8203" y="1196338"/>
              <a:ext cx="8856345" cy="5546090"/>
            </a:xfrm>
            <a:custGeom>
              <a:avLst/>
              <a:gdLst/>
              <a:ahLst/>
              <a:cxnLst/>
              <a:rect l="l" t="t" r="r" b="b"/>
              <a:pathLst>
                <a:path w="8856345" h="5546090">
                  <a:moveTo>
                    <a:pt x="0" y="5545836"/>
                  </a:moveTo>
                  <a:lnTo>
                    <a:pt x="8855964" y="5545836"/>
                  </a:lnTo>
                  <a:lnTo>
                    <a:pt x="8855964" y="0"/>
                  </a:lnTo>
                  <a:lnTo>
                    <a:pt x="0" y="0"/>
                  </a:lnTo>
                  <a:lnTo>
                    <a:pt x="0" y="5545836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381000" y="1371600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User Profile Page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81000" y="4551934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Ticket Page Page</a:t>
            </a:r>
            <a:endParaRPr lang="en-US" dirty="0"/>
          </a:p>
        </p:txBody>
      </p:sp>
      <p:pic>
        <p:nvPicPr>
          <p:cNvPr id="13" name="Picture 12"/>
          <p:cNvPicPr/>
          <p:nvPr/>
        </p:nvPicPr>
        <p:blipFill>
          <a:blip r:embed="rId3"/>
          <a:stretch>
            <a:fillRect/>
          </a:stretch>
        </p:blipFill>
        <p:spPr>
          <a:xfrm>
            <a:off x="329184" y="1658751"/>
            <a:ext cx="5943600" cy="2743200"/>
          </a:xfrm>
          <a:prstGeom prst="rect">
            <a:avLst/>
          </a:prstGeom>
        </p:spPr>
      </p:pic>
      <p:pic>
        <p:nvPicPr>
          <p:cNvPr id="14" name="Picture 13"/>
          <p:cNvPicPr/>
          <p:nvPr/>
        </p:nvPicPr>
        <p:blipFill>
          <a:blip r:embed="rId4"/>
          <a:stretch>
            <a:fillRect/>
          </a:stretch>
        </p:blipFill>
        <p:spPr>
          <a:xfrm>
            <a:off x="329184" y="4988716"/>
            <a:ext cx="5105400" cy="1846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7544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10.</a:t>
            </a:r>
            <a:r>
              <a:rPr spc="-65" dirty="0"/>
              <a:t> </a:t>
            </a:r>
            <a:r>
              <a:rPr dirty="0"/>
              <a:t>Project</a:t>
            </a:r>
            <a:r>
              <a:rPr spc="-75" dirty="0"/>
              <a:t> </a:t>
            </a:r>
            <a:r>
              <a:rPr spc="-10" dirty="0"/>
              <a:t>Results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70097" y="1181090"/>
            <a:ext cx="8928100" cy="5617845"/>
            <a:chOff x="70097" y="1181090"/>
            <a:chExt cx="8928100" cy="561784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097" y="1181090"/>
              <a:ext cx="8927604" cy="5617483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08203" y="1196338"/>
              <a:ext cx="8856345" cy="5546090"/>
            </a:xfrm>
            <a:custGeom>
              <a:avLst/>
              <a:gdLst/>
              <a:ahLst/>
              <a:cxnLst/>
              <a:rect l="l" t="t" r="r" b="b"/>
              <a:pathLst>
                <a:path w="8856345" h="5546090">
                  <a:moveTo>
                    <a:pt x="8855964" y="0"/>
                  </a:moveTo>
                  <a:lnTo>
                    <a:pt x="0" y="0"/>
                  </a:lnTo>
                  <a:lnTo>
                    <a:pt x="0" y="5545836"/>
                  </a:lnTo>
                  <a:lnTo>
                    <a:pt x="8855964" y="5545836"/>
                  </a:lnTo>
                  <a:lnTo>
                    <a:pt x="8855964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8203" y="1196338"/>
              <a:ext cx="8856345" cy="5546090"/>
            </a:xfrm>
            <a:custGeom>
              <a:avLst/>
              <a:gdLst/>
              <a:ahLst/>
              <a:cxnLst/>
              <a:rect l="l" t="t" r="r" b="b"/>
              <a:pathLst>
                <a:path w="8856345" h="5546090">
                  <a:moveTo>
                    <a:pt x="0" y="5545836"/>
                  </a:moveTo>
                  <a:lnTo>
                    <a:pt x="8855964" y="5545836"/>
                  </a:lnTo>
                  <a:lnTo>
                    <a:pt x="8855964" y="0"/>
                  </a:lnTo>
                  <a:lnTo>
                    <a:pt x="0" y="0"/>
                  </a:lnTo>
                  <a:lnTo>
                    <a:pt x="0" y="5545836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381000" y="1371600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Record Page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81000" y="4551934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Specialist Home Page</a:t>
            </a:r>
            <a:endParaRPr lang="en-US" dirty="0"/>
          </a:p>
        </p:txBody>
      </p:sp>
      <p:pic>
        <p:nvPicPr>
          <p:cNvPr id="13" name="Picture 12"/>
          <p:cNvPicPr/>
          <p:nvPr/>
        </p:nvPicPr>
        <p:blipFill>
          <a:blip r:embed="rId3"/>
          <a:stretch>
            <a:fillRect/>
          </a:stretch>
        </p:blipFill>
        <p:spPr>
          <a:xfrm>
            <a:off x="533400" y="1756100"/>
            <a:ext cx="5943600" cy="2780665"/>
          </a:xfrm>
          <a:prstGeom prst="rect">
            <a:avLst/>
          </a:prstGeom>
        </p:spPr>
      </p:pic>
      <p:pic>
        <p:nvPicPr>
          <p:cNvPr id="14" name="Picture 13"/>
          <p:cNvPicPr/>
          <p:nvPr/>
        </p:nvPicPr>
        <p:blipFill>
          <a:blip r:embed="rId4"/>
          <a:stretch>
            <a:fillRect/>
          </a:stretch>
        </p:blipFill>
        <p:spPr>
          <a:xfrm>
            <a:off x="393192" y="4952480"/>
            <a:ext cx="5148642" cy="2109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85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Document</a:t>
            </a:r>
            <a:r>
              <a:rPr spc="-114" dirty="0"/>
              <a:t> </a:t>
            </a:r>
            <a:r>
              <a:rPr spc="-10" dirty="0"/>
              <a:t>History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60337" y="1154175"/>
          <a:ext cx="8641079" cy="2183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36955"/>
                <a:gridCol w="2160270"/>
                <a:gridCol w="3197225"/>
                <a:gridCol w="2246629"/>
              </a:tblGrid>
              <a:tr h="970280">
                <a:tc>
                  <a:txBody>
                    <a:bodyPr/>
                    <a:lstStyle/>
                    <a:p>
                      <a:pPr marL="202565">
                        <a:lnSpc>
                          <a:spcPct val="100000"/>
                        </a:lnSpc>
                        <a:spcBef>
                          <a:spcPts val="1805"/>
                        </a:spcBef>
                      </a:pPr>
                      <a:r>
                        <a:rPr sz="16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Version</a:t>
                      </a:r>
                      <a:endParaRPr sz="1600">
                        <a:latin typeface="Calibri"/>
                        <a:cs typeface="Calibri"/>
                      </a:endParaRPr>
                    </a:p>
                    <a:p>
                      <a:pPr marL="17399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6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Number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2292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935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59690">
                        <a:lnSpc>
                          <a:spcPct val="100000"/>
                        </a:lnSpc>
                      </a:pPr>
                      <a:r>
                        <a:rPr sz="16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Effective</a:t>
                      </a:r>
                      <a:r>
                        <a:rPr sz="1600" b="1" spc="-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Date</a:t>
                      </a:r>
                      <a:r>
                        <a:rPr sz="1600" b="1" spc="-3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16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release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187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935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323850">
                        <a:lnSpc>
                          <a:spcPct val="100000"/>
                        </a:lnSpc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Summary</a:t>
                      </a:r>
                      <a:r>
                        <a:rPr sz="1600" b="1" spc="-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1600" b="1" spc="-5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Included</a:t>
                      </a:r>
                      <a:r>
                        <a:rPr sz="1600" b="1" spc="-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Changes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187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935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1905" algn="ctr">
                        <a:lnSpc>
                          <a:spcPct val="100000"/>
                        </a:lnSpc>
                      </a:pPr>
                      <a:r>
                        <a:rPr sz="16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Author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187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</a:tr>
              <a:tr h="606425">
                <a:tc>
                  <a:txBody>
                    <a:bodyPr/>
                    <a:lstStyle/>
                    <a:p>
                      <a:pPr marL="56515" algn="ctr">
                        <a:lnSpc>
                          <a:spcPct val="100000"/>
                        </a:lnSpc>
                        <a:spcBef>
                          <a:spcPts val="1345"/>
                        </a:spcBef>
                      </a:pPr>
                      <a:r>
                        <a:rPr sz="1600" spc="-50" dirty="0">
                          <a:latin typeface="Calibri"/>
                          <a:cs typeface="Calibri"/>
                        </a:rPr>
                        <a:t>1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708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144780">
                        <a:lnSpc>
                          <a:spcPct val="100000"/>
                        </a:lnSpc>
                        <a:spcBef>
                          <a:spcPts val="1345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4</a:t>
                      </a:r>
                      <a:r>
                        <a:rPr sz="1575" baseline="26455" dirty="0">
                          <a:latin typeface="Calibri"/>
                          <a:cs typeface="Calibri"/>
                        </a:rPr>
                        <a:t>th</a:t>
                      </a:r>
                      <a:r>
                        <a:rPr sz="1575" spc="165" baseline="264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March</a:t>
                      </a:r>
                      <a:r>
                        <a:rPr sz="16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20" dirty="0">
                          <a:latin typeface="Calibri"/>
                          <a:cs typeface="Calibri"/>
                        </a:rPr>
                        <a:t>2016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708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142240">
                        <a:lnSpc>
                          <a:spcPct val="100000"/>
                        </a:lnSpc>
                        <a:spcBef>
                          <a:spcPts val="1345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First</a:t>
                      </a:r>
                      <a:r>
                        <a:rPr sz="1600" spc="-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Edition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708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107950">
                        <a:lnSpc>
                          <a:spcPct val="100000"/>
                        </a:lnSpc>
                        <a:spcBef>
                          <a:spcPts val="1345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Satya</a:t>
                      </a:r>
                      <a:r>
                        <a:rPr sz="1600" spc="-7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25" dirty="0">
                          <a:latin typeface="Calibri"/>
                          <a:cs typeface="Calibri"/>
                        </a:rPr>
                        <a:t>CVS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708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  <a:tr h="606425">
                <a:tc>
                  <a:txBody>
                    <a:bodyPr/>
                    <a:lstStyle/>
                    <a:p>
                      <a:pPr marL="57150" algn="ctr">
                        <a:lnSpc>
                          <a:spcPct val="100000"/>
                        </a:lnSpc>
                        <a:spcBef>
                          <a:spcPts val="1395"/>
                        </a:spcBef>
                      </a:pPr>
                      <a:r>
                        <a:rPr sz="1600" spc="-50" dirty="0">
                          <a:latin typeface="Cambria"/>
                          <a:cs typeface="Cambria"/>
                        </a:rPr>
                        <a:t>2</a:t>
                      </a:r>
                      <a:endParaRPr sz="1600">
                        <a:latin typeface="Cambria"/>
                        <a:cs typeface="Cambria"/>
                      </a:endParaRPr>
                    </a:p>
                  </a:txBody>
                  <a:tcPr marL="0" marR="0" marT="1771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144780">
                        <a:lnSpc>
                          <a:spcPct val="100000"/>
                        </a:lnSpc>
                        <a:spcBef>
                          <a:spcPts val="1395"/>
                        </a:spcBef>
                      </a:pPr>
                      <a:r>
                        <a:rPr sz="1600" dirty="0">
                          <a:latin typeface="Cambria"/>
                          <a:cs typeface="Cambria"/>
                        </a:rPr>
                        <a:t>23</a:t>
                      </a:r>
                      <a:r>
                        <a:rPr sz="1575" baseline="26455" dirty="0">
                          <a:latin typeface="Cambria"/>
                          <a:cs typeface="Cambria"/>
                        </a:rPr>
                        <a:t>rd</a:t>
                      </a:r>
                      <a:r>
                        <a:rPr sz="1575" spc="112" baseline="2645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dirty="0">
                          <a:latin typeface="Cambria"/>
                          <a:cs typeface="Cambria"/>
                        </a:rPr>
                        <a:t>Jul</a:t>
                      </a:r>
                      <a:r>
                        <a:rPr sz="1600" spc="-3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spc="-20" dirty="0">
                          <a:latin typeface="Cambria"/>
                          <a:cs typeface="Cambria"/>
                        </a:rPr>
                        <a:t>2018</a:t>
                      </a:r>
                      <a:endParaRPr sz="1600">
                        <a:latin typeface="Cambria"/>
                        <a:cs typeface="Cambria"/>
                      </a:endParaRPr>
                    </a:p>
                  </a:txBody>
                  <a:tcPr marL="0" marR="0" marT="1771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142240">
                        <a:lnSpc>
                          <a:spcPct val="100000"/>
                        </a:lnSpc>
                        <a:spcBef>
                          <a:spcPts val="1395"/>
                        </a:spcBef>
                      </a:pPr>
                      <a:r>
                        <a:rPr sz="1600" dirty="0">
                          <a:latin typeface="Cambria"/>
                          <a:cs typeface="Cambria"/>
                        </a:rPr>
                        <a:t>Changed</a:t>
                      </a:r>
                      <a:r>
                        <a:rPr sz="1600" spc="-4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dirty="0">
                          <a:latin typeface="Cambria"/>
                          <a:cs typeface="Cambria"/>
                        </a:rPr>
                        <a:t>for</a:t>
                      </a:r>
                      <a:r>
                        <a:rPr sz="1600" spc="-4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dirty="0">
                          <a:latin typeface="Cambria"/>
                          <a:cs typeface="Cambria"/>
                        </a:rPr>
                        <a:t>Module</a:t>
                      </a:r>
                      <a:r>
                        <a:rPr sz="1600" spc="-5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spc="-50" dirty="0">
                          <a:latin typeface="Cambria"/>
                          <a:cs typeface="Cambria"/>
                        </a:rPr>
                        <a:t>6</a:t>
                      </a:r>
                      <a:endParaRPr sz="1600">
                        <a:latin typeface="Cambria"/>
                        <a:cs typeface="Cambria"/>
                      </a:endParaRPr>
                    </a:p>
                  </a:txBody>
                  <a:tcPr marL="0" marR="0" marT="1771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107950">
                        <a:lnSpc>
                          <a:spcPct val="100000"/>
                        </a:lnSpc>
                        <a:spcBef>
                          <a:spcPts val="1395"/>
                        </a:spcBef>
                      </a:pPr>
                      <a:r>
                        <a:rPr sz="1600" spc="-10" dirty="0">
                          <a:latin typeface="Cambria"/>
                          <a:cs typeface="Cambria"/>
                        </a:rPr>
                        <a:t>Shrinivas</a:t>
                      </a:r>
                      <a:r>
                        <a:rPr sz="1600" spc="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dirty="0">
                          <a:latin typeface="Cambria"/>
                          <a:cs typeface="Cambria"/>
                        </a:rPr>
                        <a:t>K</a:t>
                      </a:r>
                      <a:r>
                        <a:rPr sz="1600" spc="-3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spc="-50" dirty="0">
                          <a:latin typeface="Cambria"/>
                          <a:cs typeface="Cambria"/>
                        </a:rPr>
                        <a:t>R</a:t>
                      </a:r>
                      <a:endParaRPr sz="1600">
                        <a:latin typeface="Cambria"/>
                        <a:cs typeface="Cambria"/>
                      </a:endParaRPr>
                    </a:p>
                  </a:txBody>
                  <a:tcPr marL="0" marR="0" marT="1771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10.</a:t>
            </a:r>
            <a:r>
              <a:rPr spc="-65" dirty="0"/>
              <a:t> </a:t>
            </a:r>
            <a:r>
              <a:rPr dirty="0"/>
              <a:t>Project</a:t>
            </a:r>
            <a:r>
              <a:rPr spc="-75" dirty="0"/>
              <a:t> </a:t>
            </a:r>
            <a:r>
              <a:rPr spc="-10" dirty="0"/>
              <a:t>Results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70097" y="1181090"/>
            <a:ext cx="8928100" cy="5617845"/>
            <a:chOff x="70097" y="1181090"/>
            <a:chExt cx="8928100" cy="561784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097" y="1181090"/>
              <a:ext cx="8927604" cy="5617483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08203" y="1196338"/>
              <a:ext cx="8856345" cy="5546090"/>
            </a:xfrm>
            <a:custGeom>
              <a:avLst/>
              <a:gdLst/>
              <a:ahLst/>
              <a:cxnLst/>
              <a:rect l="l" t="t" r="r" b="b"/>
              <a:pathLst>
                <a:path w="8856345" h="5546090">
                  <a:moveTo>
                    <a:pt x="8855964" y="0"/>
                  </a:moveTo>
                  <a:lnTo>
                    <a:pt x="0" y="0"/>
                  </a:lnTo>
                  <a:lnTo>
                    <a:pt x="0" y="5545836"/>
                  </a:lnTo>
                  <a:lnTo>
                    <a:pt x="8855964" y="5545836"/>
                  </a:lnTo>
                  <a:lnTo>
                    <a:pt x="8855964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8203" y="1196338"/>
              <a:ext cx="8856345" cy="5546090"/>
            </a:xfrm>
            <a:custGeom>
              <a:avLst/>
              <a:gdLst/>
              <a:ahLst/>
              <a:cxnLst/>
              <a:rect l="l" t="t" r="r" b="b"/>
              <a:pathLst>
                <a:path w="8856345" h="5546090">
                  <a:moveTo>
                    <a:pt x="0" y="5545836"/>
                  </a:moveTo>
                  <a:lnTo>
                    <a:pt x="8855964" y="5545836"/>
                  </a:lnTo>
                  <a:lnTo>
                    <a:pt x="8855964" y="0"/>
                  </a:lnTo>
                  <a:lnTo>
                    <a:pt x="0" y="0"/>
                  </a:lnTo>
                  <a:lnTo>
                    <a:pt x="0" y="5545836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381000" y="1371600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Call Log Page</a:t>
            </a:r>
            <a:endParaRPr lang="en-US" dirty="0"/>
          </a:p>
        </p:txBody>
      </p:sp>
      <p:pic>
        <p:nvPicPr>
          <p:cNvPr id="13" name="Picture 12"/>
          <p:cNvPicPr/>
          <p:nvPr/>
        </p:nvPicPr>
        <p:blipFill>
          <a:blip r:embed="rId3"/>
          <a:stretch>
            <a:fillRect/>
          </a:stretch>
        </p:blipFill>
        <p:spPr>
          <a:xfrm>
            <a:off x="533400" y="1756180"/>
            <a:ext cx="5943600" cy="274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6733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5" dirty="0"/>
              <a:t>11.</a:t>
            </a:r>
            <a:r>
              <a:rPr spc="-140" dirty="0"/>
              <a:t> </a:t>
            </a:r>
            <a:r>
              <a:rPr dirty="0"/>
              <a:t>Proposed</a:t>
            </a:r>
            <a:r>
              <a:rPr spc="-114" dirty="0"/>
              <a:t> </a:t>
            </a:r>
            <a:r>
              <a:rPr spc="-10" dirty="0"/>
              <a:t>Improvements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5240" y="1147572"/>
            <a:ext cx="8982710" cy="5651500"/>
            <a:chOff x="15240" y="1147572"/>
            <a:chExt cx="8982710" cy="56515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097" y="1181090"/>
              <a:ext cx="8927604" cy="561748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240" y="1147572"/>
              <a:ext cx="8336280" cy="2898647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08204" y="1196338"/>
              <a:ext cx="8856345" cy="5546090"/>
            </a:xfrm>
            <a:custGeom>
              <a:avLst/>
              <a:gdLst/>
              <a:ahLst/>
              <a:cxnLst/>
              <a:rect l="l" t="t" r="r" b="b"/>
              <a:pathLst>
                <a:path w="8856345" h="5546090">
                  <a:moveTo>
                    <a:pt x="8855964" y="0"/>
                  </a:moveTo>
                  <a:lnTo>
                    <a:pt x="0" y="0"/>
                  </a:lnTo>
                  <a:lnTo>
                    <a:pt x="0" y="5545836"/>
                  </a:lnTo>
                  <a:lnTo>
                    <a:pt x="8855964" y="5545836"/>
                  </a:lnTo>
                  <a:lnTo>
                    <a:pt x="8855964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08204" y="1196338"/>
              <a:ext cx="8856345" cy="5546090"/>
            </a:xfrm>
            <a:custGeom>
              <a:avLst/>
              <a:gdLst/>
              <a:ahLst/>
              <a:cxnLst/>
              <a:rect l="l" t="t" r="r" b="b"/>
              <a:pathLst>
                <a:path w="8856345" h="5546090">
                  <a:moveTo>
                    <a:pt x="0" y="5545836"/>
                  </a:moveTo>
                  <a:lnTo>
                    <a:pt x="8855964" y="5545836"/>
                  </a:lnTo>
                  <a:lnTo>
                    <a:pt x="8855964" y="0"/>
                  </a:lnTo>
                  <a:lnTo>
                    <a:pt x="0" y="0"/>
                  </a:lnTo>
                  <a:lnTo>
                    <a:pt x="0" y="5545836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xfrm>
            <a:off x="186639" y="1127206"/>
            <a:ext cx="7947659" cy="407804"/>
          </a:xfrm>
          <a:prstGeom prst="rect">
            <a:avLst/>
          </a:prstGeom>
        </p:spPr>
        <p:txBody>
          <a:bodyPr vert="horz" wrap="square" lIns="0" tIns="9906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780"/>
              </a:spcBef>
              <a:buFont typeface="Wingdings"/>
              <a:buChar char=""/>
              <a:tabLst>
                <a:tab pos="299085" algn="l"/>
              </a:tabLst>
            </a:pPr>
            <a:r>
              <a:rPr dirty="0"/>
              <a:t>List</a:t>
            </a:r>
            <a:r>
              <a:rPr spc="-45" dirty="0"/>
              <a:t> </a:t>
            </a:r>
            <a:r>
              <a:rPr dirty="0"/>
              <a:t>of</a:t>
            </a:r>
            <a:r>
              <a:rPr spc="-25" dirty="0"/>
              <a:t> </a:t>
            </a:r>
            <a:r>
              <a:rPr spc="-10" dirty="0" smtClean="0"/>
              <a:t>Improvements</a:t>
            </a:r>
            <a:endParaRPr spc="-10" dirty="0"/>
          </a:p>
        </p:txBody>
      </p:sp>
      <p:sp>
        <p:nvSpPr>
          <p:cNvPr id="9" name="Rectangle 8"/>
          <p:cNvSpPr/>
          <p:nvPr/>
        </p:nvSpPr>
        <p:spPr>
          <a:xfrm>
            <a:off x="380999" y="1568528"/>
            <a:ext cx="8616701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200" b="0" i="0" dirty="0" smtClean="0">
                <a:solidFill>
                  <a:srgbClr val="0D0D0D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Implementing a more user-friendly and intuitive interface for easier navigation and problem submission.</a:t>
            </a:r>
          </a:p>
          <a:p>
            <a:pPr algn="l"/>
            <a:endParaRPr lang="en-US" sz="1200" b="0" i="0" dirty="0" smtClean="0">
              <a:solidFill>
                <a:srgbClr val="0D0D0D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0" i="0" dirty="0" smtClean="0">
                <a:solidFill>
                  <a:srgbClr val="0D0D0D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Enhancing the search functionality to allow users and specialists to quickly retrieve relevant information from past tickets and resolutions.</a:t>
            </a:r>
          </a:p>
          <a:p>
            <a:pPr algn="l"/>
            <a:endParaRPr lang="en-US" sz="1200" b="0" i="0" dirty="0" smtClean="0">
              <a:solidFill>
                <a:srgbClr val="0D0D0D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0" i="0" dirty="0" smtClean="0">
                <a:solidFill>
                  <a:srgbClr val="0D0D0D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Introducing a knowledge base or FAQ section to provide users with self-help resources and reduce the volume of repetitive inquiries.</a:t>
            </a:r>
          </a:p>
          <a:p>
            <a:pPr algn="l"/>
            <a:endParaRPr lang="en-US" sz="1200" b="0" i="0" dirty="0" smtClean="0">
              <a:solidFill>
                <a:srgbClr val="0D0D0D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0" i="0" dirty="0" smtClean="0">
                <a:solidFill>
                  <a:srgbClr val="0D0D0D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Integrating real-time chat or messaging support to offer immediate assistance to users with urgent issues.</a:t>
            </a:r>
          </a:p>
          <a:p>
            <a:pPr algn="l"/>
            <a:endParaRPr lang="en-US" sz="1200" b="0" i="0" dirty="0" smtClean="0">
              <a:solidFill>
                <a:srgbClr val="0D0D0D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0" i="0" dirty="0" smtClean="0">
                <a:solidFill>
                  <a:srgbClr val="0D0D0D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Implementing automated ticket assignment algorithms to streamline the allocation of tickets to specialists based on their expertise and workload.</a:t>
            </a:r>
          </a:p>
          <a:p>
            <a:pPr algn="l"/>
            <a:endParaRPr lang="en-US" sz="1200" b="0" i="0" dirty="0" smtClean="0">
              <a:solidFill>
                <a:srgbClr val="0D0D0D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0" i="0" dirty="0" smtClean="0">
                <a:solidFill>
                  <a:srgbClr val="0D0D0D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Enhancing reporting and analytics capabilities to gain insights into help desk performance, user satisfaction, and areas for improvement.</a:t>
            </a:r>
          </a:p>
          <a:p>
            <a:pPr algn="l"/>
            <a:endParaRPr lang="en-US" sz="1200" b="0" i="0" dirty="0" smtClean="0">
              <a:solidFill>
                <a:srgbClr val="0D0D0D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0" i="0" dirty="0" smtClean="0">
                <a:solidFill>
                  <a:srgbClr val="0D0D0D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Implementing proactive monitoring and alerting systems to detect and address potential issues before they impact users.</a:t>
            </a:r>
          </a:p>
          <a:p>
            <a:pPr algn="l"/>
            <a:endParaRPr lang="en-US" sz="1200" b="0" i="0" dirty="0" smtClean="0">
              <a:solidFill>
                <a:srgbClr val="0D0D0D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0" i="0" dirty="0" smtClean="0">
                <a:solidFill>
                  <a:srgbClr val="0D0D0D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Expanding the scope of the help desk to include support for additional services or departments within the organization.</a:t>
            </a:r>
          </a:p>
          <a:p>
            <a:pPr algn="l"/>
            <a:endParaRPr lang="en-US" sz="1200" b="0" i="0" dirty="0" smtClean="0">
              <a:solidFill>
                <a:srgbClr val="0D0D0D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0" i="0" dirty="0" smtClean="0">
                <a:solidFill>
                  <a:srgbClr val="0D0D0D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Implementing multi-channel support to allow users to submit tickets and receive assistance through various channels such as email, phone, and web forms.</a:t>
            </a:r>
          </a:p>
          <a:p>
            <a:pPr algn="l"/>
            <a:endParaRPr lang="en-US" sz="1200" b="0" i="0" dirty="0" smtClean="0">
              <a:solidFill>
                <a:srgbClr val="0D0D0D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0" i="0" dirty="0" smtClean="0">
                <a:solidFill>
                  <a:srgbClr val="0D0D0D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Conducting regular user feedback surveys to gather insights and identify areas for further improvement based on user preferences and needs.</a:t>
            </a:r>
            <a:endParaRPr lang="en-US" sz="1200" b="0" i="0" dirty="0">
              <a:solidFill>
                <a:srgbClr val="0D0D0D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Contents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73037" y="1095375"/>
          <a:ext cx="8705849" cy="40201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12215"/>
                <a:gridCol w="7493634"/>
              </a:tblGrid>
              <a:tr h="334645">
                <a:tc>
                  <a:txBody>
                    <a:bodyPr/>
                    <a:lstStyle/>
                    <a:p>
                      <a:pPr marL="3581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S.</a:t>
                      </a:r>
                      <a:r>
                        <a:rPr sz="16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No.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Description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spc="-25" dirty="0">
                          <a:latin typeface="Calibri"/>
                          <a:cs typeface="Calibri"/>
                        </a:rPr>
                        <a:t>01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635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Different</a:t>
                      </a:r>
                      <a:r>
                        <a:rPr sz="18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Types</a:t>
                      </a:r>
                      <a:r>
                        <a:rPr sz="180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1800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Testing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  <a:tr h="33464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spc="-25" dirty="0">
                          <a:latin typeface="Calibri"/>
                          <a:cs typeface="Calibri"/>
                        </a:rPr>
                        <a:t>02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635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How</a:t>
                      </a:r>
                      <a:r>
                        <a:rPr sz="180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Different</a:t>
                      </a:r>
                      <a:r>
                        <a:rPr sz="180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Testing</a:t>
                      </a:r>
                      <a:r>
                        <a:rPr sz="1800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Helps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25" dirty="0">
                          <a:latin typeface="Calibri"/>
                          <a:cs typeface="Calibri"/>
                        </a:rPr>
                        <a:t>03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6350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800" spc="-30" dirty="0">
                          <a:latin typeface="Calibri"/>
                          <a:cs typeface="Calibri"/>
                        </a:rPr>
                        <a:t>Tests</a:t>
                      </a:r>
                      <a:r>
                        <a:rPr sz="1800" spc="-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Selected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  <a:tr h="33464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25" dirty="0">
                          <a:latin typeface="Calibri"/>
                          <a:cs typeface="Calibri"/>
                        </a:rPr>
                        <a:t>04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6350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800" spc="-35" dirty="0">
                          <a:latin typeface="Calibri"/>
                          <a:cs typeface="Calibri"/>
                        </a:rPr>
                        <a:t>Test</a:t>
                      </a:r>
                      <a:r>
                        <a:rPr sz="1800" spc="-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Schedule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33464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25" dirty="0">
                          <a:latin typeface="Calibri"/>
                          <a:cs typeface="Calibri"/>
                        </a:rPr>
                        <a:t>05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6350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800" spc="-35" dirty="0">
                          <a:latin typeface="Calibri"/>
                          <a:cs typeface="Calibri"/>
                        </a:rPr>
                        <a:t>Test</a:t>
                      </a:r>
                      <a:r>
                        <a:rPr sz="1800" spc="-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Results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25" dirty="0">
                          <a:latin typeface="Calibri"/>
                          <a:cs typeface="Calibri"/>
                        </a:rPr>
                        <a:t>06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6350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Testing</a:t>
                      </a:r>
                      <a:r>
                        <a:rPr sz="18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Tools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33464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25" dirty="0">
                          <a:latin typeface="Calibri"/>
                          <a:cs typeface="Calibri"/>
                        </a:rPr>
                        <a:t>07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6350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Project</a:t>
                      </a:r>
                      <a:r>
                        <a:rPr sz="180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Milestone</a:t>
                      </a:r>
                      <a:r>
                        <a:rPr sz="18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&amp;</a:t>
                      </a:r>
                      <a:r>
                        <a:rPr sz="18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Tasks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25" dirty="0">
                          <a:latin typeface="Calibri"/>
                          <a:cs typeface="Calibri"/>
                        </a:rPr>
                        <a:t>08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6350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Milestone</a:t>
                      </a:r>
                      <a:r>
                        <a:rPr sz="18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Feedback</a:t>
                      </a:r>
                      <a:r>
                        <a:rPr sz="180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&amp;</a:t>
                      </a:r>
                      <a:r>
                        <a:rPr sz="18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Action</a:t>
                      </a:r>
                      <a:r>
                        <a:rPr sz="18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Taken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25" dirty="0">
                          <a:latin typeface="Calibri"/>
                          <a:cs typeface="Calibri"/>
                        </a:rPr>
                        <a:t>09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6350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Modifications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Made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Based</a:t>
                      </a:r>
                      <a:r>
                        <a:rPr sz="18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on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Feedback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25" dirty="0">
                          <a:latin typeface="Calibri"/>
                          <a:cs typeface="Calibri"/>
                        </a:rPr>
                        <a:t>10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6350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Project</a:t>
                      </a:r>
                      <a:r>
                        <a:rPr sz="18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Results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spc="-25" dirty="0">
                          <a:latin typeface="Calibri"/>
                          <a:cs typeface="Calibri"/>
                        </a:rPr>
                        <a:t>11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635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Proposed</a:t>
                      </a:r>
                      <a:r>
                        <a:rPr sz="18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Improvements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1.</a:t>
            </a:r>
            <a:r>
              <a:rPr spc="-100" dirty="0"/>
              <a:t> </a:t>
            </a:r>
            <a:r>
              <a:rPr dirty="0"/>
              <a:t>Different</a:t>
            </a:r>
            <a:r>
              <a:rPr spc="-135" dirty="0"/>
              <a:t> </a:t>
            </a:r>
            <a:r>
              <a:rPr spc="-10" dirty="0"/>
              <a:t>Types</a:t>
            </a:r>
            <a:r>
              <a:rPr spc="-90" dirty="0"/>
              <a:t> </a:t>
            </a:r>
            <a:r>
              <a:rPr dirty="0"/>
              <a:t>of</a:t>
            </a:r>
            <a:r>
              <a:rPr spc="-140" dirty="0"/>
              <a:t> </a:t>
            </a:r>
            <a:r>
              <a:rPr spc="-20" dirty="0"/>
              <a:t>Testing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8955" y="1208531"/>
            <a:ext cx="8968740" cy="5645150"/>
            <a:chOff x="28955" y="1153667"/>
            <a:chExt cx="8968740" cy="564515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097" y="1181090"/>
              <a:ext cx="8927604" cy="561748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955" y="1153667"/>
              <a:ext cx="2444496" cy="141731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08203" y="1196338"/>
              <a:ext cx="8856345" cy="5546090"/>
            </a:xfrm>
            <a:custGeom>
              <a:avLst/>
              <a:gdLst/>
              <a:ahLst/>
              <a:cxnLst/>
              <a:rect l="l" t="t" r="r" b="b"/>
              <a:pathLst>
                <a:path w="8856345" h="5546090">
                  <a:moveTo>
                    <a:pt x="8855964" y="0"/>
                  </a:moveTo>
                  <a:lnTo>
                    <a:pt x="0" y="0"/>
                  </a:lnTo>
                  <a:lnTo>
                    <a:pt x="0" y="5545836"/>
                  </a:lnTo>
                  <a:lnTo>
                    <a:pt x="8855964" y="5545836"/>
                  </a:lnTo>
                  <a:lnTo>
                    <a:pt x="8855964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08203" y="1196338"/>
              <a:ext cx="8856345" cy="5546090"/>
            </a:xfrm>
            <a:custGeom>
              <a:avLst/>
              <a:gdLst/>
              <a:ahLst/>
              <a:cxnLst/>
              <a:rect l="l" t="t" r="r" b="b"/>
              <a:pathLst>
                <a:path w="8856345" h="5546090">
                  <a:moveTo>
                    <a:pt x="0" y="5545836"/>
                  </a:moveTo>
                  <a:lnTo>
                    <a:pt x="8855964" y="5545836"/>
                  </a:lnTo>
                  <a:lnTo>
                    <a:pt x="8855964" y="0"/>
                  </a:lnTo>
                  <a:lnTo>
                    <a:pt x="0" y="0"/>
                  </a:lnTo>
                  <a:lnTo>
                    <a:pt x="0" y="5545836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86638" y="1062228"/>
            <a:ext cx="8777909" cy="4937249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300"/>
              </a:spcBef>
              <a:buFont typeface="Wingdings"/>
              <a:buChar char=""/>
              <a:tabLst>
                <a:tab pos="298450" algn="l"/>
              </a:tabLst>
            </a:pPr>
            <a:r>
              <a:rPr sz="1800" dirty="0">
                <a:latin typeface="Calibri"/>
                <a:cs typeface="Calibri"/>
              </a:rPr>
              <a:t>List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types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Testing</a:t>
            </a:r>
            <a:endParaRPr sz="1800" dirty="0">
              <a:latin typeface="Calibri"/>
              <a:cs typeface="Calibri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</a:rPr>
              <a:t>Unit Testing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: Testing individual components or modules of the help desk system in isolation to ensure they function correctly</a:t>
            </a:r>
            <a:r>
              <a:rPr lang="en-US" sz="1200" dirty="0" smtClean="0"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</a:p>
          <a:p>
            <a:endParaRPr lang="en-US" sz="12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</a:rPr>
              <a:t>Integration Testing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: Verifying the interactions and data flow between different modules or components of the help desk system to ensure they work together seamlessly</a:t>
            </a:r>
            <a:r>
              <a:rPr lang="en-US" sz="1200" dirty="0" smtClean="0"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</a:p>
          <a:p>
            <a:endParaRPr lang="en-US" sz="12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</a:rPr>
              <a:t>Functional Testing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: Testing the functionality of the help desk system to ensure it meets the specified requirements and performs the intended tasks accurately</a:t>
            </a:r>
            <a:r>
              <a:rPr lang="en-US" sz="1200" dirty="0" smtClean="0"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</a:p>
          <a:p>
            <a:endParaRPr lang="en-US" sz="12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</a:rPr>
              <a:t>User Interface (UI) Testing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: Evaluating the usability and responsiveness of the help desk system's interface to ensure a smooth and intuitive user experience</a:t>
            </a:r>
            <a:r>
              <a:rPr lang="en-US" sz="1200" dirty="0" smtClean="0"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</a:p>
          <a:p>
            <a:endParaRPr lang="en-US" sz="12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</a:rPr>
              <a:t>Regression Testing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: Testing the help desk system after making changes or updates to ensure that existing functionalities are not affected and to identify any unintended consequences</a:t>
            </a:r>
            <a:r>
              <a:rPr lang="en-US" sz="1200" dirty="0" smtClean="0"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</a:p>
          <a:p>
            <a:endParaRPr lang="en-US" sz="12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</a:rPr>
              <a:t>Performance Testing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: Assessing the responsiveness, scalability, and stability of the help desk system under various load conditions to ensure it can handle user queries efficiently</a:t>
            </a:r>
            <a:r>
              <a:rPr lang="en-US" sz="1200" dirty="0" smtClean="0"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</a:p>
          <a:p>
            <a:endParaRPr lang="en-US" sz="12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</a:rPr>
              <a:t>Security Testing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: Identifying vulnerabilities and weaknesses in the help desk system's security measures to ensure the protection of sensitive user information and prevent unauthorized access</a:t>
            </a:r>
            <a:r>
              <a:rPr lang="en-US" sz="1200" dirty="0" smtClean="0"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</a:p>
          <a:p>
            <a:endParaRPr lang="en-US" sz="12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</a:rPr>
              <a:t>Compatibility Testing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: Testing the compatibility of the help</a:t>
            </a:r>
          </a:p>
          <a:p>
            <a:pPr marL="469900">
              <a:lnSpc>
                <a:spcPct val="100000"/>
              </a:lnSpc>
              <a:spcBef>
                <a:spcPts val="1200"/>
              </a:spcBef>
              <a:tabLst>
                <a:tab pos="756285" algn="l"/>
              </a:tabLst>
            </a:pPr>
            <a:endParaRPr sz="1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2.</a:t>
            </a:r>
            <a:r>
              <a:rPr spc="-95" dirty="0"/>
              <a:t> </a:t>
            </a:r>
            <a:r>
              <a:rPr dirty="0"/>
              <a:t>How</a:t>
            </a:r>
            <a:r>
              <a:rPr spc="-70" dirty="0"/>
              <a:t> </a:t>
            </a:r>
            <a:r>
              <a:rPr dirty="0"/>
              <a:t>Different</a:t>
            </a:r>
            <a:r>
              <a:rPr spc="-140" dirty="0"/>
              <a:t> </a:t>
            </a:r>
            <a:r>
              <a:rPr spc="-60" dirty="0"/>
              <a:t>Test</a:t>
            </a:r>
            <a:r>
              <a:rPr spc="-90" dirty="0"/>
              <a:t> </a:t>
            </a:r>
            <a:r>
              <a:rPr spc="-10" dirty="0"/>
              <a:t>Helps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8955" y="1153655"/>
            <a:ext cx="8968740" cy="5645150"/>
            <a:chOff x="28955" y="1153655"/>
            <a:chExt cx="8968740" cy="564515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097" y="1181090"/>
              <a:ext cx="8927604" cy="561748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955" y="1153655"/>
              <a:ext cx="4437888" cy="560844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08203" y="1196338"/>
              <a:ext cx="8856345" cy="5546090"/>
            </a:xfrm>
            <a:custGeom>
              <a:avLst/>
              <a:gdLst/>
              <a:ahLst/>
              <a:cxnLst/>
              <a:rect l="l" t="t" r="r" b="b"/>
              <a:pathLst>
                <a:path w="8856345" h="5546090">
                  <a:moveTo>
                    <a:pt x="8855964" y="0"/>
                  </a:moveTo>
                  <a:lnTo>
                    <a:pt x="0" y="0"/>
                  </a:lnTo>
                  <a:lnTo>
                    <a:pt x="0" y="5545836"/>
                  </a:lnTo>
                  <a:lnTo>
                    <a:pt x="8855964" y="5545836"/>
                  </a:lnTo>
                  <a:lnTo>
                    <a:pt x="8855964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7" name="object 7"/>
            <p:cNvSpPr/>
            <p:nvPr/>
          </p:nvSpPr>
          <p:spPr>
            <a:xfrm>
              <a:off x="108203" y="1196338"/>
              <a:ext cx="8856345" cy="5546090"/>
            </a:xfrm>
            <a:custGeom>
              <a:avLst/>
              <a:gdLst/>
              <a:ahLst/>
              <a:cxnLst/>
              <a:rect l="l" t="t" r="r" b="b"/>
              <a:pathLst>
                <a:path w="8856345" h="5546090">
                  <a:moveTo>
                    <a:pt x="0" y="5545836"/>
                  </a:moveTo>
                  <a:lnTo>
                    <a:pt x="8855964" y="5545836"/>
                  </a:lnTo>
                  <a:lnTo>
                    <a:pt x="8855964" y="0"/>
                  </a:lnTo>
                  <a:lnTo>
                    <a:pt x="0" y="0"/>
                  </a:lnTo>
                  <a:lnTo>
                    <a:pt x="0" y="5545836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86639" y="1215009"/>
            <a:ext cx="412305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Wingdings"/>
              <a:buChar char=""/>
              <a:tabLst>
                <a:tab pos="298450" algn="l"/>
              </a:tabLst>
            </a:pPr>
            <a:r>
              <a:rPr sz="1800" dirty="0">
                <a:latin typeface="Calibri"/>
                <a:cs typeface="Calibri"/>
              </a:rPr>
              <a:t>Write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briefly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on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how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different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tests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helps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197572" y="1458722"/>
            <a:ext cx="8571696" cy="589417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98375" rIns="0" bIns="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Ensures Reliability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: Testing verifies that the help desk system functions as expected, ensuring reliability for users when reporting and resolving issues.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Identifies Bugs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: Testing helps in identifying and fixing bugs or errors in the system, ensuring smooth operation and preventing disruptions in help desk services.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Validates Functionality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: Testing validates that all features and functionalities of the help desk system work correctly, including user authentication, problem logging, specialist allocation, and resolution tracking.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Ensures Security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: Security testing ensures that the help desk system is secure and protected against vulnerabilities, safeguarding sensitive user information and preventing unauthorized access.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Verifies Performance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: Performance testing assesses the responsiveness and scalability of the help desk system, ensuring that it can handle a high volume of user queries and transactions efficiently.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Tests Integrations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: Testing verifies the integration of the help desk system with other systems and services, such as user databases, ticketing systems, and communication channels, ensuring seamless operation and data flow.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Checks Compatibility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: Compatibility testing ensures that the help desk system works correctly across different devices, browsers, and operating systems, providing a consistent user experience for all users.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Validates User Experience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: User experience (UX) testing evaluates the usability and intuitiveness of the help desk system's interface, ensuring that users can easily navigate, submit queries, and track their requests.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Supports Continuous Improvement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: Testing provides valuable feedback and insights for continuous improvement of the help desk system, helping to identify areas for enhancement and optimization based on user feedback and performance metrics.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  <a:t/>
            </a:r>
            <a:b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</a:b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3.</a:t>
            </a:r>
            <a:r>
              <a:rPr spc="-114" dirty="0"/>
              <a:t> </a:t>
            </a:r>
            <a:r>
              <a:rPr spc="-55" dirty="0"/>
              <a:t>Tests</a:t>
            </a:r>
            <a:r>
              <a:rPr spc="-70" dirty="0"/>
              <a:t> </a:t>
            </a:r>
            <a:r>
              <a:rPr spc="-10" dirty="0"/>
              <a:t>Selected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8955" y="1153655"/>
            <a:ext cx="8968740" cy="5645150"/>
            <a:chOff x="28955" y="1153655"/>
            <a:chExt cx="8968740" cy="564515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097" y="1181090"/>
              <a:ext cx="8927604" cy="561748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955" y="1153655"/>
              <a:ext cx="5419344" cy="560844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08203" y="1196338"/>
              <a:ext cx="8856345" cy="5546090"/>
            </a:xfrm>
            <a:custGeom>
              <a:avLst/>
              <a:gdLst/>
              <a:ahLst/>
              <a:cxnLst/>
              <a:rect l="l" t="t" r="r" b="b"/>
              <a:pathLst>
                <a:path w="8856345" h="5546090">
                  <a:moveTo>
                    <a:pt x="8855964" y="0"/>
                  </a:moveTo>
                  <a:lnTo>
                    <a:pt x="0" y="0"/>
                  </a:lnTo>
                  <a:lnTo>
                    <a:pt x="0" y="5545836"/>
                  </a:lnTo>
                  <a:lnTo>
                    <a:pt x="8855964" y="5545836"/>
                  </a:lnTo>
                  <a:lnTo>
                    <a:pt x="8855964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7" name="object 7"/>
            <p:cNvSpPr/>
            <p:nvPr/>
          </p:nvSpPr>
          <p:spPr>
            <a:xfrm>
              <a:off x="108203" y="1196338"/>
              <a:ext cx="8856345" cy="5546090"/>
            </a:xfrm>
            <a:custGeom>
              <a:avLst/>
              <a:gdLst/>
              <a:ahLst/>
              <a:cxnLst/>
              <a:rect l="l" t="t" r="r" b="b"/>
              <a:pathLst>
                <a:path w="8856345" h="5546090">
                  <a:moveTo>
                    <a:pt x="0" y="5545836"/>
                  </a:moveTo>
                  <a:lnTo>
                    <a:pt x="8855964" y="5545836"/>
                  </a:lnTo>
                  <a:lnTo>
                    <a:pt x="8855964" y="0"/>
                  </a:lnTo>
                  <a:lnTo>
                    <a:pt x="0" y="0"/>
                  </a:lnTo>
                  <a:lnTo>
                    <a:pt x="0" y="5545836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86639" y="1215009"/>
            <a:ext cx="51066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Wingdings"/>
              <a:buChar char=""/>
              <a:tabLst>
                <a:tab pos="298450" algn="l"/>
              </a:tabLst>
            </a:pPr>
            <a:r>
              <a:rPr sz="1800" dirty="0">
                <a:latin typeface="Calibri"/>
                <a:cs typeface="Calibri"/>
              </a:rPr>
              <a:t>List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testing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methods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selected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test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project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5800" y="1714499"/>
            <a:ext cx="487680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9900">
              <a:lnSpc>
                <a:spcPct val="100000"/>
              </a:lnSpc>
              <a:spcBef>
                <a:spcPts val="1205"/>
              </a:spcBef>
              <a:tabLst>
                <a:tab pos="756285" algn="l"/>
              </a:tabLst>
            </a:pPr>
            <a:r>
              <a:rPr lang="en-US" sz="1800" spc="-50" smtClean="0">
                <a:latin typeface="Calibri"/>
                <a:cs typeface="Calibri"/>
              </a:rPr>
              <a:t>‒</a:t>
            </a:r>
            <a:r>
              <a:rPr lang="en-US" sz="1800" smtClean="0">
                <a:latin typeface="Calibri"/>
                <a:cs typeface="Calibri"/>
              </a:rPr>
              <a:t>	</a:t>
            </a:r>
            <a:r>
              <a:rPr lang="en-US" smtClean="0">
                <a:latin typeface="Calibri"/>
                <a:cs typeface="Calibri"/>
              </a:rPr>
              <a:t>Functional Testing</a:t>
            </a:r>
            <a:endParaRPr lang="en-US" sz="1800" smtClean="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1200"/>
              </a:spcBef>
              <a:tabLst>
                <a:tab pos="756285" algn="l"/>
              </a:tabLst>
            </a:pPr>
            <a:r>
              <a:rPr lang="en-US" sz="1800" spc="-50" smtClean="0">
                <a:latin typeface="Calibri"/>
                <a:cs typeface="Calibri"/>
              </a:rPr>
              <a:t>‒</a:t>
            </a:r>
            <a:r>
              <a:rPr lang="en-US" smtClean="0">
                <a:latin typeface="Calibri"/>
                <a:cs typeface="Calibri"/>
              </a:rPr>
              <a:t>   Performance Testing</a:t>
            </a:r>
          </a:p>
          <a:p>
            <a:pPr marL="755650" indent="-285750">
              <a:lnSpc>
                <a:spcPct val="100000"/>
              </a:lnSpc>
              <a:spcBef>
                <a:spcPts val="1200"/>
              </a:spcBef>
              <a:buFontTx/>
              <a:buChar char="-"/>
              <a:tabLst>
                <a:tab pos="756285" algn="l"/>
              </a:tabLst>
            </a:pPr>
            <a:r>
              <a:rPr lang="en-US" sz="1800" smtClean="0">
                <a:latin typeface="Calibri"/>
                <a:cs typeface="Calibri"/>
              </a:rPr>
              <a:t>Compatibility Testing</a:t>
            </a:r>
          </a:p>
          <a:p>
            <a:pPr marL="755650" indent="-285750">
              <a:lnSpc>
                <a:spcPct val="100000"/>
              </a:lnSpc>
              <a:spcBef>
                <a:spcPts val="1200"/>
              </a:spcBef>
              <a:buFontTx/>
              <a:buChar char="-"/>
              <a:tabLst>
                <a:tab pos="756285" algn="l"/>
              </a:tabLst>
            </a:pPr>
            <a:r>
              <a:rPr lang="en-US" smtClean="0">
                <a:latin typeface="Calibri"/>
                <a:cs typeface="Calibri"/>
              </a:rPr>
              <a:t>Usability Testing</a:t>
            </a:r>
          </a:p>
          <a:p>
            <a:pPr marL="755650" indent="-285750">
              <a:lnSpc>
                <a:spcPct val="100000"/>
              </a:lnSpc>
              <a:spcBef>
                <a:spcPts val="1200"/>
              </a:spcBef>
              <a:buFontTx/>
              <a:buChar char="-"/>
              <a:tabLst>
                <a:tab pos="756285" algn="l"/>
              </a:tabLst>
            </a:pPr>
            <a:endParaRPr lang="en-US" sz="1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4.</a:t>
            </a:r>
            <a:r>
              <a:rPr spc="-125" dirty="0"/>
              <a:t> </a:t>
            </a:r>
            <a:r>
              <a:rPr spc="-60" dirty="0"/>
              <a:t>Test</a:t>
            </a:r>
            <a:r>
              <a:rPr spc="-80" dirty="0"/>
              <a:t> </a:t>
            </a:r>
            <a:r>
              <a:rPr spc="-10" dirty="0"/>
              <a:t>Schedule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5240" y="1147546"/>
            <a:ext cx="8982710" cy="5651500"/>
            <a:chOff x="15240" y="1147546"/>
            <a:chExt cx="8982710" cy="56515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097" y="1181090"/>
              <a:ext cx="8927604" cy="561748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240" y="1147546"/>
              <a:ext cx="3930396" cy="614197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08204" y="1196338"/>
              <a:ext cx="8856345" cy="5546090"/>
            </a:xfrm>
            <a:custGeom>
              <a:avLst/>
              <a:gdLst/>
              <a:ahLst/>
              <a:cxnLst/>
              <a:rect l="l" t="t" r="r" b="b"/>
              <a:pathLst>
                <a:path w="8856345" h="5546090">
                  <a:moveTo>
                    <a:pt x="8855964" y="0"/>
                  </a:moveTo>
                  <a:lnTo>
                    <a:pt x="0" y="0"/>
                  </a:lnTo>
                  <a:lnTo>
                    <a:pt x="0" y="5545836"/>
                  </a:lnTo>
                  <a:lnTo>
                    <a:pt x="8855964" y="5545836"/>
                  </a:lnTo>
                  <a:lnTo>
                    <a:pt x="8855964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08204" y="1196338"/>
              <a:ext cx="8856345" cy="5546090"/>
            </a:xfrm>
            <a:custGeom>
              <a:avLst/>
              <a:gdLst/>
              <a:ahLst/>
              <a:cxnLst/>
              <a:rect l="l" t="t" r="r" b="b"/>
              <a:pathLst>
                <a:path w="8856345" h="5546090">
                  <a:moveTo>
                    <a:pt x="0" y="5545836"/>
                  </a:moveTo>
                  <a:lnTo>
                    <a:pt x="8855964" y="5545836"/>
                  </a:lnTo>
                  <a:lnTo>
                    <a:pt x="8855964" y="0"/>
                  </a:lnTo>
                  <a:lnTo>
                    <a:pt x="0" y="0"/>
                  </a:lnTo>
                  <a:lnTo>
                    <a:pt x="0" y="5545836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86639" y="1213484"/>
            <a:ext cx="358711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5"/>
              </a:spcBef>
              <a:buFont typeface="Wingdings"/>
              <a:buChar char=""/>
              <a:tabLst>
                <a:tab pos="299085" algn="l"/>
              </a:tabLst>
            </a:pPr>
            <a:r>
              <a:rPr sz="2000" dirty="0">
                <a:latin typeface="Calibri"/>
                <a:cs typeface="Calibri"/>
              </a:rPr>
              <a:t>Create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optimal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test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schedule</a:t>
            </a:r>
            <a:endParaRPr sz="2000">
              <a:latin typeface="Calibri"/>
              <a:cs typeface="Calibri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184104"/>
              </p:ext>
            </p:extLst>
          </p:nvPr>
        </p:nvGraphicFramePr>
        <p:xfrm>
          <a:off x="381000" y="1547366"/>
          <a:ext cx="7696200" cy="5055407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1924050"/>
                <a:gridCol w="1924050"/>
                <a:gridCol w="1924050"/>
                <a:gridCol w="1924050"/>
              </a:tblGrid>
              <a:tr h="193358">
                <a:tc>
                  <a:txBody>
                    <a:bodyPr/>
                    <a:lstStyle/>
                    <a:p>
                      <a:pPr fontAlgn="b"/>
                      <a:r>
                        <a:rPr lang="en-US" sz="1400">
                          <a:effectLst/>
                        </a:rPr>
                        <a:t>Test Phase</a:t>
                      </a:r>
                      <a:endParaRPr lang="en-US" sz="1400" b="1">
                        <a:effectLst/>
                      </a:endParaRPr>
                    </a:p>
                  </a:txBody>
                  <a:tcPr marL="28642" marR="28642" marT="14321" marB="14321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400">
                          <a:effectLst/>
                        </a:rPr>
                        <a:t>Description</a:t>
                      </a:r>
                      <a:endParaRPr lang="en-US" sz="1400" b="1">
                        <a:effectLst/>
                      </a:endParaRPr>
                    </a:p>
                  </a:txBody>
                  <a:tcPr marL="28642" marR="28642" marT="14321" marB="14321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400">
                          <a:effectLst/>
                        </a:rPr>
                        <a:t>Start Date</a:t>
                      </a:r>
                      <a:endParaRPr lang="en-US" sz="1400" b="1">
                        <a:effectLst/>
                      </a:endParaRPr>
                    </a:p>
                  </a:txBody>
                  <a:tcPr marL="28642" marR="28642" marT="14321" marB="14321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400">
                          <a:effectLst/>
                        </a:rPr>
                        <a:t>End Date</a:t>
                      </a:r>
                      <a:endParaRPr lang="en-US" sz="1400" b="1">
                        <a:effectLst/>
                      </a:endParaRPr>
                    </a:p>
                  </a:txBody>
                  <a:tcPr marL="28642" marR="28642" marT="14321" marB="14321" anchor="b"/>
                </a:tc>
              </a:tr>
              <a:tr h="487835">
                <a:tc>
                  <a:txBody>
                    <a:bodyPr/>
                    <a:lstStyle/>
                    <a:p>
                      <a:pPr fontAlgn="base"/>
                      <a:r>
                        <a:rPr lang="en-US" sz="1400">
                          <a:effectLst/>
                        </a:rPr>
                        <a:t>Unit Testing</a:t>
                      </a:r>
                    </a:p>
                  </a:txBody>
                  <a:tcPr marL="28642" marR="28642" marT="14321" marB="14321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>
                          <a:effectLst/>
                        </a:rPr>
                        <a:t>Testing individual components/modules</a:t>
                      </a:r>
                    </a:p>
                  </a:txBody>
                  <a:tcPr marL="28642" marR="28642" marT="14321" marB="14321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>
                          <a:effectLst/>
                        </a:rPr>
                        <a:t>2024-03-03</a:t>
                      </a:r>
                    </a:p>
                  </a:txBody>
                  <a:tcPr marL="28642" marR="28642" marT="14321" marB="14321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>
                          <a:effectLst/>
                        </a:rPr>
                        <a:t>2024-03-07</a:t>
                      </a:r>
                    </a:p>
                  </a:txBody>
                  <a:tcPr marL="28642" marR="28642" marT="14321" marB="14321" anchor="ctr"/>
                </a:tc>
              </a:tr>
              <a:tr h="635074">
                <a:tc>
                  <a:txBody>
                    <a:bodyPr/>
                    <a:lstStyle/>
                    <a:p>
                      <a:pPr fontAlgn="base"/>
                      <a:r>
                        <a:rPr lang="en-US" sz="1400">
                          <a:effectLst/>
                        </a:rPr>
                        <a:t>Integration Testing</a:t>
                      </a:r>
                    </a:p>
                  </a:txBody>
                  <a:tcPr marL="28642" marR="28642" marT="14321" marB="14321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>
                          <a:effectLst/>
                        </a:rPr>
                        <a:t>Verifying interactions between components</a:t>
                      </a:r>
                    </a:p>
                  </a:txBody>
                  <a:tcPr marL="28642" marR="28642" marT="14321" marB="14321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>
                          <a:effectLst/>
                        </a:rPr>
                        <a:t>2024-03-03</a:t>
                      </a:r>
                    </a:p>
                  </a:txBody>
                  <a:tcPr marL="28642" marR="28642" marT="14321" marB="14321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>
                          <a:effectLst/>
                        </a:rPr>
                        <a:t>2024-03-07</a:t>
                      </a:r>
                    </a:p>
                  </a:txBody>
                  <a:tcPr marL="28642" marR="28642" marT="14321" marB="14321" anchor="ctr"/>
                </a:tc>
              </a:tr>
              <a:tr h="487835">
                <a:tc>
                  <a:txBody>
                    <a:bodyPr/>
                    <a:lstStyle/>
                    <a:p>
                      <a:pPr fontAlgn="base"/>
                      <a:r>
                        <a:rPr lang="en-US" sz="1400">
                          <a:effectLst/>
                        </a:rPr>
                        <a:t>Functional Testing</a:t>
                      </a:r>
                    </a:p>
                  </a:txBody>
                  <a:tcPr marL="28642" marR="28642" marT="14321" marB="14321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>
                          <a:effectLst/>
                        </a:rPr>
                        <a:t>Testing functionalities of the system</a:t>
                      </a:r>
                    </a:p>
                  </a:txBody>
                  <a:tcPr marL="28642" marR="28642" marT="14321" marB="14321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>
                          <a:effectLst/>
                        </a:rPr>
                        <a:t>2024-03-03</a:t>
                      </a:r>
                    </a:p>
                  </a:txBody>
                  <a:tcPr marL="28642" marR="28642" marT="14321" marB="14321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>
                          <a:effectLst/>
                        </a:rPr>
                        <a:t>2024-03-07</a:t>
                      </a:r>
                    </a:p>
                  </a:txBody>
                  <a:tcPr marL="28642" marR="28642" marT="14321" marB="14321" anchor="ctr"/>
                </a:tc>
              </a:tr>
              <a:tr h="487835">
                <a:tc>
                  <a:txBody>
                    <a:bodyPr/>
                    <a:lstStyle/>
                    <a:p>
                      <a:pPr fontAlgn="base"/>
                      <a:r>
                        <a:rPr lang="en-US" sz="1400">
                          <a:effectLst/>
                        </a:rPr>
                        <a:t>UI Testing</a:t>
                      </a:r>
                    </a:p>
                  </a:txBody>
                  <a:tcPr marL="28642" marR="28642" marT="14321" marB="14321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>
                          <a:effectLst/>
                        </a:rPr>
                        <a:t>Evaluating usability of the user interface</a:t>
                      </a:r>
                    </a:p>
                  </a:txBody>
                  <a:tcPr marL="28642" marR="28642" marT="14321" marB="14321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>
                          <a:effectLst/>
                        </a:rPr>
                        <a:t>2024-03-03</a:t>
                      </a:r>
                    </a:p>
                  </a:txBody>
                  <a:tcPr marL="28642" marR="28642" marT="14321" marB="14321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>
                          <a:effectLst/>
                        </a:rPr>
                        <a:t>2024-03-07</a:t>
                      </a:r>
                    </a:p>
                  </a:txBody>
                  <a:tcPr marL="28642" marR="28642" marT="14321" marB="14321" anchor="ctr"/>
                </a:tc>
              </a:tr>
              <a:tr h="340597">
                <a:tc>
                  <a:txBody>
                    <a:bodyPr/>
                    <a:lstStyle/>
                    <a:p>
                      <a:pPr fontAlgn="base"/>
                      <a:r>
                        <a:rPr lang="en-US" sz="1400">
                          <a:effectLst/>
                        </a:rPr>
                        <a:t>Regression Testing</a:t>
                      </a:r>
                    </a:p>
                  </a:txBody>
                  <a:tcPr marL="28642" marR="28642" marT="14321" marB="14321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>
                          <a:effectLst/>
                        </a:rPr>
                        <a:t>Testing after changes/updates</a:t>
                      </a:r>
                    </a:p>
                  </a:txBody>
                  <a:tcPr marL="28642" marR="28642" marT="14321" marB="14321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>
                          <a:effectLst/>
                        </a:rPr>
                        <a:t>2024-03-03</a:t>
                      </a:r>
                    </a:p>
                  </a:txBody>
                  <a:tcPr marL="28642" marR="28642" marT="14321" marB="14321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>
                          <a:effectLst/>
                        </a:rPr>
                        <a:t>2024-03-07</a:t>
                      </a:r>
                    </a:p>
                  </a:txBody>
                  <a:tcPr marL="28642" marR="28642" marT="14321" marB="14321" anchor="ctr"/>
                </a:tc>
              </a:tr>
              <a:tr h="340597">
                <a:tc>
                  <a:txBody>
                    <a:bodyPr/>
                    <a:lstStyle/>
                    <a:p>
                      <a:pPr fontAlgn="base"/>
                      <a:r>
                        <a:rPr lang="en-US" sz="1400">
                          <a:effectLst/>
                        </a:rPr>
                        <a:t>Performance Testing</a:t>
                      </a:r>
                    </a:p>
                  </a:txBody>
                  <a:tcPr marL="28642" marR="28642" marT="14321" marB="14321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>
                          <a:effectLst/>
                        </a:rPr>
                        <a:t>Assessing system responsiveness</a:t>
                      </a:r>
                    </a:p>
                  </a:txBody>
                  <a:tcPr marL="28642" marR="28642" marT="14321" marB="14321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>
                          <a:effectLst/>
                        </a:rPr>
                        <a:t>2024-03-03</a:t>
                      </a:r>
                    </a:p>
                  </a:txBody>
                  <a:tcPr marL="28642" marR="28642" marT="14321" marB="14321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>
                          <a:effectLst/>
                        </a:rPr>
                        <a:t>2024-03-07</a:t>
                      </a:r>
                    </a:p>
                  </a:txBody>
                  <a:tcPr marL="28642" marR="28642" marT="14321" marB="14321" anchor="ctr"/>
                </a:tc>
              </a:tr>
              <a:tr h="340597">
                <a:tc>
                  <a:txBody>
                    <a:bodyPr/>
                    <a:lstStyle/>
                    <a:p>
                      <a:pPr fontAlgn="base"/>
                      <a:r>
                        <a:rPr lang="en-US" sz="1400">
                          <a:effectLst/>
                        </a:rPr>
                        <a:t>Security Testing</a:t>
                      </a:r>
                    </a:p>
                  </a:txBody>
                  <a:tcPr marL="28642" marR="28642" marT="14321" marB="14321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>
                          <a:effectLst/>
                        </a:rPr>
                        <a:t>Identifying vulnerabilities</a:t>
                      </a:r>
                    </a:p>
                  </a:txBody>
                  <a:tcPr marL="28642" marR="28642" marT="14321" marB="14321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>
                          <a:effectLst/>
                        </a:rPr>
                        <a:t>2024-03-03</a:t>
                      </a:r>
                    </a:p>
                  </a:txBody>
                  <a:tcPr marL="28642" marR="28642" marT="14321" marB="14321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>
                          <a:effectLst/>
                        </a:rPr>
                        <a:t>2024-03-07</a:t>
                      </a:r>
                    </a:p>
                  </a:txBody>
                  <a:tcPr marL="28642" marR="28642" marT="14321" marB="14321" anchor="ctr"/>
                </a:tc>
              </a:tr>
              <a:tr h="487835">
                <a:tc>
                  <a:txBody>
                    <a:bodyPr/>
                    <a:lstStyle/>
                    <a:p>
                      <a:pPr fontAlgn="base"/>
                      <a:r>
                        <a:rPr lang="en-US" sz="1400">
                          <a:effectLst/>
                        </a:rPr>
                        <a:t>Compatibility Testing</a:t>
                      </a:r>
                    </a:p>
                  </a:txBody>
                  <a:tcPr marL="28642" marR="28642" marT="14321" marB="14321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>
                          <a:effectLst/>
                        </a:rPr>
                        <a:t>Testing across different environments</a:t>
                      </a:r>
                    </a:p>
                  </a:txBody>
                  <a:tcPr marL="28642" marR="28642" marT="14321" marB="14321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>
                          <a:effectLst/>
                        </a:rPr>
                        <a:t>2024-03-03</a:t>
                      </a:r>
                    </a:p>
                  </a:txBody>
                  <a:tcPr marL="28642" marR="28642" marT="14321" marB="14321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>
                          <a:effectLst/>
                        </a:rPr>
                        <a:t>2024-03-07</a:t>
                      </a:r>
                    </a:p>
                  </a:txBody>
                  <a:tcPr marL="28642" marR="28642" marT="14321" marB="14321" anchor="ctr"/>
                </a:tc>
              </a:tr>
              <a:tr h="487835">
                <a:tc>
                  <a:txBody>
                    <a:bodyPr/>
                    <a:lstStyle/>
                    <a:p>
                      <a:pPr fontAlgn="base"/>
                      <a:r>
                        <a:rPr lang="en-US" sz="1400">
                          <a:effectLst/>
                        </a:rPr>
                        <a:t>UAT</a:t>
                      </a:r>
                    </a:p>
                  </a:txBody>
                  <a:tcPr marL="28642" marR="28642" marT="14321" marB="14321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>
                          <a:effectLst/>
                        </a:rPr>
                        <a:t>Involving end users for validation</a:t>
                      </a:r>
                    </a:p>
                  </a:txBody>
                  <a:tcPr marL="28642" marR="28642" marT="14321" marB="14321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>
                          <a:effectLst/>
                        </a:rPr>
                        <a:t>2024-03-03</a:t>
                      </a:r>
                    </a:p>
                  </a:txBody>
                  <a:tcPr marL="28642" marR="28642" marT="14321" marB="14321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>
                          <a:effectLst/>
                        </a:rPr>
                        <a:t>2024-03-07</a:t>
                      </a:r>
                    </a:p>
                  </a:txBody>
                  <a:tcPr marL="28642" marR="28642" marT="14321" marB="14321" anchor="ctr"/>
                </a:tc>
              </a:tr>
              <a:tr h="487835">
                <a:tc>
                  <a:txBody>
                    <a:bodyPr/>
                    <a:lstStyle/>
                    <a:p>
                      <a:pPr fontAlgn="base"/>
                      <a:r>
                        <a:rPr lang="en-US" sz="1400">
                          <a:effectLst/>
                        </a:rPr>
                        <a:t>Load Testing</a:t>
                      </a:r>
                    </a:p>
                  </a:txBody>
                  <a:tcPr marL="28642" marR="28642" marT="14321" marB="14321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>
                          <a:effectLst/>
                        </a:rPr>
                        <a:t>Evaluating performance under load</a:t>
                      </a:r>
                    </a:p>
                  </a:txBody>
                  <a:tcPr marL="28642" marR="28642" marT="14321" marB="14321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>
                          <a:effectLst/>
                        </a:rPr>
                        <a:t>2024-03-03</a:t>
                      </a:r>
                    </a:p>
                  </a:txBody>
                  <a:tcPr marL="28642" marR="28642" marT="14321" marB="14321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 dirty="0">
                          <a:effectLst/>
                        </a:rPr>
                        <a:t>2024-03-07</a:t>
                      </a:r>
                    </a:p>
                  </a:txBody>
                  <a:tcPr marL="28642" marR="28642" marT="14321" marB="14321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5.</a:t>
            </a:r>
            <a:r>
              <a:rPr spc="-125" dirty="0"/>
              <a:t> </a:t>
            </a:r>
            <a:r>
              <a:rPr spc="-60" dirty="0"/>
              <a:t>Test</a:t>
            </a:r>
            <a:r>
              <a:rPr spc="-80" dirty="0"/>
              <a:t> </a:t>
            </a:r>
            <a:r>
              <a:rPr spc="-10" dirty="0"/>
              <a:t>Results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8955" y="1153655"/>
            <a:ext cx="8968740" cy="5645150"/>
            <a:chOff x="28955" y="1153655"/>
            <a:chExt cx="8968740" cy="564515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097" y="1181090"/>
              <a:ext cx="8927604" cy="561748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8955" y="1153655"/>
              <a:ext cx="5583936" cy="560844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08203" y="1196338"/>
              <a:ext cx="8856345" cy="5546090"/>
            </a:xfrm>
            <a:custGeom>
              <a:avLst/>
              <a:gdLst/>
              <a:ahLst/>
              <a:cxnLst/>
              <a:rect l="l" t="t" r="r" b="b"/>
              <a:pathLst>
                <a:path w="8856345" h="5546090">
                  <a:moveTo>
                    <a:pt x="8855964" y="0"/>
                  </a:moveTo>
                  <a:lnTo>
                    <a:pt x="0" y="0"/>
                  </a:lnTo>
                  <a:lnTo>
                    <a:pt x="0" y="5545836"/>
                  </a:lnTo>
                  <a:lnTo>
                    <a:pt x="8855964" y="5545836"/>
                  </a:lnTo>
                  <a:lnTo>
                    <a:pt x="8855964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08203" y="1196338"/>
              <a:ext cx="8856345" cy="5546090"/>
            </a:xfrm>
            <a:custGeom>
              <a:avLst/>
              <a:gdLst/>
              <a:ahLst/>
              <a:cxnLst/>
              <a:rect l="l" t="t" r="r" b="b"/>
              <a:pathLst>
                <a:path w="8856345" h="5546090">
                  <a:moveTo>
                    <a:pt x="0" y="5545836"/>
                  </a:moveTo>
                  <a:lnTo>
                    <a:pt x="8855964" y="5545836"/>
                  </a:lnTo>
                  <a:lnTo>
                    <a:pt x="8855964" y="0"/>
                  </a:lnTo>
                  <a:lnTo>
                    <a:pt x="0" y="0"/>
                  </a:lnTo>
                  <a:lnTo>
                    <a:pt x="0" y="5545836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86639" y="1215009"/>
            <a:ext cx="52698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Wingdings"/>
              <a:buChar char=""/>
              <a:tabLst>
                <a:tab pos="298450" algn="l"/>
              </a:tabLst>
            </a:pPr>
            <a:r>
              <a:rPr sz="1800" dirty="0">
                <a:latin typeface="Calibri"/>
                <a:cs typeface="Calibri"/>
              </a:rPr>
              <a:t>Give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result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each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test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along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with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screen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capture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33400" y="1714499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Functional Testing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4410" y="2111266"/>
            <a:ext cx="5153025" cy="393382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06210" y="1919224"/>
            <a:ext cx="3198402" cy="414121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5.</a:t>
            </a:r>
            <a:r>
              <a:rPr spc="-125" dirty="0"/>
              <a:t> </a:t>
            </a:r>
            <a:r>
              <a:rPr spc="-60" dirty="0"/>
              <a:t>Test</a:t>
            </a:r>
            <a:r>
              <a:rPr spc="-80" dirty="0"/>
              <a:t> </a:t>
            </a:r>
            <a:r>
              <a:rPr spc="-10" dirty="0"/>
              <a:t>Results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8955" y="1153655"/>
            <a:ext cx="8968740" cy="5645150"/>
            <a:chOff x="28955" y="1153655"/>
            <a:chExt cx="8968740" cy="564515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097" y="1181090"/>
              <a:ext cx="8927604" cy="561748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8955" y="1153655"/>
              <a:ext cx="5583936" cy="560844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08203" y="1196338"/>
              <a:ext cx="8856345" cy="5546090"/>
            </a:xfrm>
            <a:custGeom>
              <a:avLst/>
              <a:gdLst/>
              <a:ahLst/>
              <a:cxnLst/>
              <a:rect l="l" t="t" r="r" b="b"/>
              <a:pathLst>
                <a:path w="8856345" h="5546090">
                  <a:moveTo>
                    <a:pt x="8855964" y="0"/>
                  </a:moveTo>
                  <a:lnTo>
                    <a:pt x="0" y="0"/>
                  </a:lnTo>
                  <a:lnTo>
                    <a:pt x="0" y="5545836"/>
                  </a:lnTo>
                  <a:lnTo>
                    <a:pt x="8855964" y="5545836"/>
                  </a:lnTo>
                  <a:lnTo>
                    <a:pt x="8855964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08203" y="1196338"/>
              <a:ext cx="8856345" cy="5546090"/>
            </a:xfrm>
            <a:custGeom>
              <a:avLst/>
              <a:gdLst/>
              <a:ahLst/>
              <a:cxnLst/>
              <a:rect l="l" t="t" r="r" b="b"/>
              <a:pathLst>
                <a:path w="8856345" h="5546090">
                  <a:moveTo>
                    <a:pt x="0" y="5545836"/>
                  </a:moveTo>
                  <a:lnTo>
                    <a:pt x="8855964" y="5545836"/>
                  </a:lnTo>
                  <a:lnTo>
                    <a:pt x="8855964" y="0"/>
                  </a:lnTo>
                  <a:lnTo>
                    <a:pt x="0" y="0"/>
                  </a:lnTo>
                  <a:lnTo>
                    <a:pt x="0" y="5545836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86639" y="1215009"/>
            <a:ext cx="52698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Wingdings"/>
              <a:buChar char=""/>
              <a:tabLst>
                <a:tab pos="298450" algn="l"/>
              </a:tabLst>
            </a:pPr>
            <a:r>
              <a:rPr sz="1800" dirty="0">
                <a:latin typeface="Calibri"/>
                <a:cs typeface="Calibri"/>
              </a:rPr>
              <a:t>Give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result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each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test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along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with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screen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capture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33400" y="1714499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Performance Testing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400" y="2134097"/>
            <a:ext cx="5476875" cy="21526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78445" y="1828800"/>
            <a:ext cx="3271651" cy="3808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11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</TotalTime>
  <Words>1145</Words>
  <Application>Microsoft Office PowerPoint</Application>
  <PresentationFormat>On-screen Show (4:3)</PresentationFormat>
  <Paragraphs>231</Paragraphs>
  <Slides>21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Arial</vt:lpstr>
      <vt:lpstr>Arial MT</vt:lpstr>
      <vt:lpstr>Calibri</vt:lpstr>
      <vt:lpstr>Cambria</vt:lpstr>
      <vt:lpstr>Söhne</vt:lpstr>
      <vt:lpstr>Times New Roman</vt:lpstr>
      <vt:lpstr>Verdana</vt:lpstr>
      <vt:lpstr>Wingdings</vt:lpstr>
      <vt:lpstr>Office Theme</vt:lpstr>
      <vt:lpstr>Plan, Schedule, Test Help Desk Portal</vt:lpstr>
      <vt:lpstr>Document History</vt:lpstr>
      <vt:lpstr>Contents</vt:lpstr>
      <vt:lpstr>1. Different Types of Testing</vt:lpstr>
      <vt:lpstr>2. How Different Test Helps</vt:lpstr>
      <vt:lpstr>3. Tests Selected</vt:lpstr>
      <vt:lpstr>4. Test Schedule</vt:lpstr>
      <vt:lpstr>5. Test Results</vt:lpstr>
      <vt:lpstr>5. Test Results</vt:lpstr>
      <vt:lpstr>5. Test Results</vt:lpstr>
      <vt:lpstr>5. Test Results</vt:lpstr>
      <vt:lpstr>6. Testing Tools Tools</vt:lpstr>
      <vt:lpstr>7. Project Milestones &amp; Tasks</vt:lpstr>
      <vt:lpstr>8. Milestone Feedback &amp; Action taken</vt:lpstr>
      <vt:lpstr>9. Modifications Made based On Feedback</vt:lpstr>
      <vt:lpstr>10. Project Results</vt:lpstr>
      <vt:lpstr>10. Project Results</vt:lpstr>
      <vt:lpstr>10. Project Results</vt:lpstr>
      <vt:lpstr>10. Project Results</vt:lpstr>
      <vt:lpstr>10. Project Results</vt:lpstr>
      <vt:lpstr>11. Proposed Improvements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Joscans</dc:creator>
  <cp:lastModifiedBy>n</cp:lastModifiedBy>
  <cp:revision>4</cp:revision>
  <dcterms:created xsi:type="dcterms:W3CDTF">2024-03-07T13:54:37Z</dcterms:created>
  <dcterms:modified xsi:type="dcterms:W3CDTF">2024-03-07T14:32:17Z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2019-11-25T00:00:00Z</vt:filetime>
  </property>
  <property fmtid="{D5CDD505-2E9C-101B-9397-08002B2CF9AE}" pid="3" name="Creator">
    <vt:lpwstr>Microsoft® PowerPoint® for Office 365</vt:lpwstr>
  </property>
  <property fmtid="{D5CDD505-2E9C-101B-9397-08002B2CF9AE}" pid="4" name="LastSaved">
    <vt:filetime>2024-03-07T00:00:00Z</vt:filetime>
  </property>
  <property fmtid="{D5CDD505-2E9C-101B-9397-08002B2CF9AE}" pid="5" name="Producer">
    <vt:lpwstr>Microsoft® PowerPoint® for Office 365</vt:lpwstr>
  </property>
</Properties>
</file>