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entury Gothic Paneuropean Bold" charset="1" panose="020B0702020202020204"/>
      <p:regular r:id="rId16"/>
    </p:embeddedFont>
    <p:embeddedFont>
      <p:font typeface="Century Gothic Paneuropean" charset="1" panose="020B0502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jpeg" Type="http://schemas.openxmlformats.org/officeDocument/2006/relationships/image"/><Relationship Id="rId5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02698" y="3739707"/>
            <a:ext cx="11589505" cy="1364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62"/>
              </a:lnSpc>
            </a:pPr>
            <a:r>
              <a:rPr lang="en-US" b="true" sz="7973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INSULIN DRUG DESIGN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916083" y="4961463"/>
            <a:ext cx="9708232" cy="120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45"/>
              </a:lnSpc>
            </a:pPr>
            <a:r>
              <a:rPr lang="en-US" sz="703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Milestone - 1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495797" y="3276153"/>
            <a:ext cx="5160316" cy="615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70"/>
              </a:lnSpc>
            </a:pPr>
            <a:r>
              <a:rPr lang="en-US" b="true" sz="355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G-484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146870" y="6967887"/>
            <a:ext cx="4954892" cy="2520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6"/>
              </a:lnSpc>
            </a:pPr>
            <a:r>
              <a:rPr lang="en-US" sz="286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M.Nithilesh</a:t>
            </a:r>
          </a:p>
          <a:p>
            <a:pPr algn="ctr">
              <a:lnSpc>
                <a:spcPts val="4016"/>
              </a:lnSpc>
            </a:pPr>
            <a:r>
              <a:rPr lang="en-US" sz="286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M.Nikhil Reddy</a:t>
            </a:r>
          </a:p>
          <a:p>
            <a:pPr algn="ctr">
              <a:lnSpc>
                <a:spcPts val="4016"/>
              </a:lnSpc>
            </a:pPr>
            <a:r>
              <a:rPr lang="en-US" sz="286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M. Harshan</a:t>
            </a:r>
          </a:p>
          <a:p>
            <a:pPr algn="ctr">
              <a:lnSpc>
                <a:spcPts val="4016"/>
              </a:lnSpc>
            </a:pPr>
            <a:r>
              <a:rPr lang="en-US" sz="286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M.Hrushikesh</a:t>
            </a:r>
          </a:p>
          <a:p>
            <a:pPr algn="ctr">
              <a:lnSpc>
                <a:spcPts val="4016"/>
              </a:lnSpc>
            </a:pPr>
            <a:r>
              <a:rPr lang="en-US" sz="286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M.Jatin Rishi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314199" y="-152400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PROGEN-2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45045" y="1194749"/>
            <a:ext cx="14738268" cy="2356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4"/>
              </a:lnSpc>
            </a:pPr>
          </a:p>
          <a:p>
            <a:pPr algn="l" marL="585092" indent="-292546" lvl="1">
              <a:lnSpc>
                <a:spcPts val="3794"/>
              </a:lnSpc>
              <a:buFont typeface="Arial"/>
              <a:buChar char="•"/>
            </a:pPr>
            <a:r>
              <a:rPr lang="en-US" sz="271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Goal: Use large protein language models (PLMs) to design functional, novel proteins.</a:t>
            </a:r>
          </a:p>
          <a:p>
            <a:pPr algn="l" marL="585092" indent="-292546" lvl="1">
              <a:lnSpc>
                <a:spcPts val="3794"/>
              </a:lnSpc>
              <a:buFont typeface="Arial"/>
              <a:buChar char="•"/>
            </a:pPr>
            <a:r>
              <a:rPr lang="en-US" sz="271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Applications: Classification, property prediction, protein generation.</a:t>
            </a:r>
          </a:p>
          <a:p>
            <a:pPr algn="l">
              <a:lnSpc>
                <a:spcPts val="3794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635544" y="3249077"/>
            <a:ext cx="10383107" cy="6009223"/>
          </a:xfrm>
          <a:custGeom>
            <a:avLst/>
            <a:gdLst/>
            <a:ahLst/>
            <a:cxnLst/>
            <a:rect r="r" b="b" t="t" l="l"/>
            <a:pathLst>
              <a:path h="6009223" w="10383107">
                <a:moveTo>
                  <a:pt x="0" y="0"/>
                </a:moveTo>
                <a:lnTo>
                  <a:pt x="10383107" y="0"/>
                </a:lnTo>
                <a:lnTo>
                  <a:pt x="10383107" y="6009223"/>
                </a:lnTo>
                <a:lnTo>
                  <a:pt x="0" y="600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0" y="5881303"/>
            <a:ext cx="7191833" cy="1502630"/>
          </a:xfrm>
          <a:custGeom>
            <a:avLst/>
            <a:gdLst/>
            <a:ahLst/>
            <a:cxnLst/>
            <a:rect r="r" b="b" t="t" l="l"/>
            <a:pathLst>
              <a:path h="1502630" w="7191833">
                <a:moveTo>
                  <a:pt x="0" y="0"/>
                </a:moveTo>
                <a:lnTo>
                  <a:pt x="7191833" y="0"/>
                </a:lnTo>
                <a:lnTo>
                  <a:pt x="7191833" y="1502630"/>
                </a:lnTo>
                <a:lnTo>
                  <a:pt x="0" y="1502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69057" y="140412"/>
            <a:ext cx="11608372" cy="888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9"/>
              </a:lnSpc>
            </a:pPr>
            <a:r>
              <a:rPr lang="en-US" b="true" sz="5227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1.2 </a:t>
            </a:r>
            <a:r>
              <a:rPr lang="en-US" b="true" sz="5227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PROGEN2 MODEL &amp; TRAINING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7388134" y="5710664"/>
            <a:ext cx="10899866" cy="3923952"/>
          </a:xfrm>
          <a:custGeom>
            <a:avLst/>
            <a:gdLst/>
            <a:ahLst/>
            <a:cxnLst/>
            <a:rect r="r" b="b" t="t" l="l"/>
            <a:pathLst>
              <a:path h="3923952" w="10899866">
                <a:moveTo>
                  <a:pt x="0" y="0"/>
                </a:moveTo>
                <a:lnTo>
                  <a:pt x="10899866" y="0"/>
                </a:lnTo>
                <a:lnTo>
                  <a:pt x="10899866" y="3923951"/>
                </a:lnTo>
                <a:lnTo>
                  <a:pt x="0" y="39239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569057" y="1677464"/>
            <a:ext cx="16653550" cy="403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4296" indent="-277148" lvl="1">
              <a:lnSpc>
                <a:spcPts val="3594"/>
              </a:lnSpc>
              <a:buFont typeface="Arial"/>
              <a:buChar char="•"/>
            </a:pPr>
            <a:r>
              <a:rPr lang="en-US" sz="2567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Architecture: Autoregressive Transformer decoder with parallelized MLP &amp; attention layers for efficiency.</a:t>
            </a:r>
          </a:p>
          <a:p>
            <a:pPr algn="l" marL="554296" indent="-277148" lvl="1">
              <a:lnSpc>
                <a:spcPts val="3594"/>
              </a:lnSpc>
              <a:buFont typeface="Arial"/>
              <a:buChar char="•"/>
            </a:pPr>
            <a:r>
              <a:rPr lang="en-US" sz="2567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Datasets: UniRef90, BFD30, BFD90, OAS (antibodies).</a:t>
            </a:r>
          </a:p>
          <a:p>
            <a:pPr algn="l" marL="554296" indent="-277148" lvl="1">
              <a:lnSpc>
                <a:spcPts val="3594"/>
              </a:lnSpc>
              <a:buFont typeface="Arial"/>
              <a:buChar char="•"/>
            </a:pPr>
            <a:r>
              <a:rPr lang="en-US" sz="2567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Preprocessing: Start/End tokens, sequence flipping, packed batches.</a:t>
            </a:r>
          </a:p>
          <a:p>
            <a:pPr algn="l" marL="554296" indent="-277148" lvl="1">
              <a:lnSpc>
                <a:spcPts val="3594"/>
              </a:lnSpc>
              <a:buFont typeface="Arial"/>
              <a:buChar char="•"/>
            </a:pPr>
            <a:r>
              <a:rPr lang="en-US" sz="2567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Large-scale TPU training with JAXFORMER (data + model parallelism).</a:t>
            </a:r>
          </a:p>
          <a:p>
            <a:pPr algn="l" marL="554296" indent="-277148" lvl="1">
              <a:lnSpc>
                <a:spcPts val="3594"/>
              </a:lnSpc>
              <a:buFont typeface="Arial"/>
              <a:buChar char="•"/>
            </a:pPr>
            <a:r>
              <a:rPr lang="en-US" sz="2567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Optimizer: Adam + warm-up + cosine decay; stability fixes via LR tuning, weight decay, grad clipping.</a:t>
            </a:r>
          </a:p>
          <a:p>
            <a:pPr algn="l" marL="554296" indent="-277148" lvl="1">
              <a:lnSpc>
                <a:spcPts val="3594"/>
              </a:lnSpc>
              <a:buFont typeface="Arial"/>
              <a:buChar char="•"/>
            </a:pPr>
            <a:r>
              <a:rPr lang="en-US" sz="2567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Fine-tuning: On specific families (e.g., lysozyme, antibodies) for targeted sequence generation.</a:t>
            </a:r>
          </a:p>
          <a:p>
            <a:pPr algn="l">
              <a:lnSpc>
                <a:spcPts val="359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1098613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11324" y="2540191"/>
            <a:ext cx="11284774" cy="4679863"/>
          </a:xfrm>
          <a:custGeom>
            <a:avLst/>
            <a:gdLst/>
            <a:ahLst/>
            <a:cxnLst/>
            <a:rect r="r" b="b" t="t" l="l"/>
            <a:pathLst>
              <a:path h="4679863" w="11284774">
                <a:moveTo>
                  <a:pt x="0" y="0"/>
                </a:moveTo>
                <a:lnTo>
                  <a:pt x="11284774" y="0"/>
                </a:lnTo>
                <a:lnTo>
                  <a:pt x="11284774" y="4679863"/>
                </a:lnTo>
                <a:lnTo>
                  <a:pt x="0" y="46798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3247" r="-65622" b="-76361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499706" y="2258171"/>
            <a:ext cx="6076971" cy="4961883"/>
          </a:xfrm>
          <a:custGeom>
            <a:avLst/>
            <a:gdLst/>
            <a:ahLst/>
            <a:cxnLst/>
            <a:rect r="r" b="b" t="t" l="l"/>
            <a:pathLst>
              <a:path h="4961883" w="6076971">
                <a:moveTo>
                  <a:pt x="0" y="0"/>
                </a:moveTo>
                <a:lnTo>
                  <a:pt x="6076970" y="0"/>
                </a:lnTo>
                <a:lnTo>
                  <a:pt x="6076970" y="4961883"/>
                </a:lnTo>
                <a:lnTo>
                  <a:pt x="0" y="49618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724" r="0" b="-16748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97323" y="8051834"/>
            <a:ext cx="13731500" cy="131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7951" indent="-273976" lvl="1">
              <a:lnSpc>
                <a:spcPts val="3553"/>
              </a:lnSpc>
              <a:buFont typeface="Arial"/>
              <a:buChar char="•"/>
            </a:pPr>
            <a:r>
              <a:rPr lang="en-US" sz="2537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Labels split into 4 classes: Pathogenic, Likely Pathogenic, Benign, Likely Benign.</a:t>
            </a:r>
          </a:p>
          <a:p>
            <a:pPr algn="l" marL="547951" indent="-273976" lvl="1">
              <a:lnSpc>
                <a:spcPts val="3553"/>
              </a:lnSpc>
              <a:buFont typeface="Arial"/>
              <a:buChar char="•"/>
            </a:pPr>
            <a:r>
              <a:rPr lang="en-US" sz="2537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All the data is collected from : UniProt Database</a:t>
            </a:r>
          </a:p>
          <a:p>
            <a:pPr algn="l">
              <a:lnSpc>
                <a:spcPts val="3553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5216690" y="-2227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DATASET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030394" y="1515099"/>
            <a:ext cx="7743201" cy="7743201"/>
          </a:xfrm>
          <a:custGeom>
            <a:avLst/>
            <a:gdLst/>
            <a:ahLst/>
            <a:cxnLst/>
            <a:rect r="r" b="b" t="t" l="l"/>
            <a:pathLst>
              <a:path h="7743201" w="7743201">
                <a:moveTo>
                  <a:pt x="0" y="0"/>
                </a:moveTo>
                <a:lnTo>
                  <a:pt x="7743201" y="0"/>
                </a:lnTo>
                <a:lnTo>
                  <a:pt x="7743201" y="7743201"/>
                </a:lnTo>
                <a:lnTo>
                  <a:pt x="0" y="77432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165456" y="-152400"/>
            <a:ext cx="13473077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MODEL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033860" y="1929878"/>
            <a:ext cx="12223704" cy="7476421"/>
          </a:xfrm>
          <a:custGeom>
            <a:avLst/>
            <a:gdLst/>
            <a:ahLst/>
            <a:cxnLst/>
            <a:rect r="r" b="b" t="t" l="l"/>
            <a:pathLst>
              <a:path h="7476421" w="12223704">
                <a:moveTo>
                  <a:pt x="0" y="0"/>
                </a:moveTo>
                <a:lnTo>
                  <a:pt x="12223704" y="0"/>
                </a:lnTo>
                <a:lnTo>
                  <a:pt x="12223704" y="7476421"/>
                </a:lnTo>
                <a:lnTo>
                  <a:pt x="0" y="74764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1748" r="0" b="-31748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137230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WORKFLOW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4076153" y="3173568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37829" y="1577975"/>
            <a:ext cx="8419894" cy="4388870"/>
          </a:xfrm>
          <a:custGeom>
            <a:avLst/>
            <a:gdLst/>
            <a:ahLst/>
            <a:cxnLst/>
            <a:rect r="r" b="b" t="t" l="l"/>
            <a:pathLst>
              <a:path h="4388870" w="8419894">
                <a:moveTo>
                  <a:pt x="0" y="0"/>
                </a:moveTo>
                <a:lnTo>
                  <a:pt x="8419894" y="0"/>
                </a:lnTo>
                <a:lnTo>
                  <a:pt x="8419894" y="4388870"/>
                </a:lnTo>
                <a:lnTo>
                  <a:pt x="0" y="43888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26015" y="6147820"/>
            <a:ext cx="5018354" cy="3425554"/>
          </a:xfrm>
          <a:custGeom>
            <a:avLst/>
            <a:gdLst/>
            <a:ahLst/>
            <a:cxnLst/>
            <a:rect r="r" b="b" t="t" l="l"/>
            <a:pathLst>
              <a:path h="3425554" w="5018354">
                <a:moveTo>
                  <a:pt x="0" y="0"/>
                </a:moveTo>
                <a:lnTo>
                  <a:pt x="5018354" y="0"/>
                </a:lnTo>
                <a:lnTo>
                  <a:pt x="5018354" y="3425553"/>
                </a:lnTo>
                <a:lnTo>
                  <a:pt x="0" y="34255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1802" b="-2655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454161" y="1967015"/>
            <a:ext cx="8345497" cy="6916330"/>
          </a:xfrm>
          <a:custGeom>
            <a:avLst/>
            <a:gdLst/>
            <a:ahLst/>
            <a:cxnLst/>
            <a:rect r="r" b="b" t="t" l="l"/>
            <a:pathLst>
              <a:path h="6916330" w="8345497">
                <a:moveTo>
                  <a:pt x="0" y="0"/>
                </a:moveTo>
                <a:lnTo>
                  <a:pt x="8345496" y="0"/>
                </a:lnTo>
                <a:lnTo>
                  <a:pt x="8345496" y="6916330"/>
                </a:lnTo>
                <a:lnTo>
                  <a:pt x="0" y="69163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698834" y="-152400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TRAINING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698834" y="1501225"/>
            <a:ext cx="9000387" cy="8044096"/>
          </a:xfrm>
          <a:custGeom>
            <a:avLst/>
            <a:gdLst/>
            <a:ahLst/>
            <a:cxnLst/>
            <a:rect r="r" b="b" t="t" l="l"/>
            <a:pathLst>
              <a:path h="8044096" w="9000387">
                <a:moveTo>
                  <a:pt x="0" y="0"/>
                </a:moveTo>
                <a:lnTo>
                  <a:pt x="9000387" y="0"/>
                </a:lnTo>
                <a:lnTo>
                  <a:pt x="9000387" y="8044097"/>
                </a:lnTo>
                <a:lnTo>
                  <a:pt x="0" y="80440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698834" y="-152400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RESULTS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449351" y="-152400"/>
            <a:ext cx="1138929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MERN 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DAGv1CIbyVU</dc:identifier>
  <dcterms:modified xsi:type="dcterms:W3CDTF">2011-08-01T06:04:30Z</dcterms:modified>
  <cp:revision>1</cp:revision>
  <dc:title>Black Yellow Modern Minimalist Elegant Presentation</dc:title>
</cp:coreProperties>
</file>