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3" r:id="rId9"/>
    <p:sldId id="305" r:id="rId10"/>
    <p:sldId id="306" r:id="rId11"/>
    <p:sldId id="308" r:id="rId12"/>
    <p:sldId id="307" r:id="rId13"/>
    <p:sldId id="302"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09334" y="1263807"/>
            <a:ext cx="3639199" cy="3113121"/>
          </a:xfrm>
        </p:spPr>
        <p:txBody>
          <a:bodyPr anchor="b">
            <a:normAutofit/>
          </a:bodyPr>
          <a:lstStyle/>
          <a:p>
            <a:pPr algn="ctr"/>
            <a:r>
              <a:rPr lang="en-US" sz="3200" dirty="0">
                <a:solidFill>
                  <a:schemeClr val="tx1"/>
                </a:solidFill>
              </a:rPr>
              <a:t>A New approach for de bruijn graph construction in genome assembly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Nithin sylesh</a:t>
            </a:r>
          </a:p>
          <a:p>
            <a:pPr>
              <a:lnSpc>
                <a:spcPct val="100000"/>
              </a:lnSpc>
            </a:pPr>
            <a:r>
              <a:rPr lang="en-US" sz="1600" dirty="0"/>
              <a:t>Am.en.u4aie19044</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4551-9713-4DA3-88C8-02064F7DC45A}"/>
              </a:ext>
            </a:extLst>
          </p:cNvPr>
          <p:cNvSpPr>
            <a:spLocks noGrp="1"/>
          </p:cNvSpPr>
          <p:nvPr>
            <p:ph type="title"/>
          </p:nvPr>
        </p:nvSpPr>
        <p:spPr/>
        <p:txBody>
          <a:bodyPr/>
          <a:lstStyle/>
          <a:p>
            <a:r>
              <a:rPr lang="en-IN" dirty="0"/>
              <a:t>Challenges </a:t>
            </a:r>
          </a:p>
        </p:txBody>
      </p:sp>
      <p:sp>
        <p:nvSpPr>
          <p:cNvPr id="3" name="Content Placeholder 2">
            <a:extLst>
              <a:ext uri="{FF2B5EF4-FFF2-40B4-BE49-F238E27FC236}">
                <a16:creationId xmlns:a16="http://schemas.microsoft.com/office/drawing/2014/main" id="{3670AE06-1C3C-486A-BF94-F16CE81573FE}"/>
              </a:ext>
            </a:extLst>
          </p:cNvPr>
          <p:cNvSpPr>
            <a:spLocks noGrp="1"/>
          </p:cNvSpPr>
          <p:nvPr>
            <p:ph idx="1"/>
          </p:nvPr>
        </p:nvSpPr>
        <p:spPr/>
        <p:txBody>
          <a:bodyPr/>
          <a:lstStyle/>
          <a:p>
            <a:r>
              <a:rPr lang="en-US" b="0" i="0" dirty="0">
                <a:solidFill>
                  <a:srgbClr val="292929"/>
                </a:solidFill>
                <a:effectLst/>
                <a:latin typeface="+mj-lt"/>
              </a:rPr>
              <a:t>There are many challenges in implementing genome assembly. One of the major challenges is dealing with erroneous reads. Whatever the sequencing technology that is been used, the reads will not be 100% accurate. To overcome this sequencing the same section of DNA a number of times over can be used. The number of times a section got sequenced is called coverage. More the coverage, more the confidence level would be. So having higher coverage results in lots and lots of short reads of the DNA sequence. These short reads are mixed up like small pieces of a puzzle. They should be organized together and put them in the correct order to assemble the genome sequence. So assembling the short reads to get to the original genome is an uphill task.</a:t>
            </a:r>
            <a:endParaRPr lang="en-IN" dirty="0">
              <a:latin typeface="+mj-lt"/>
            </a:endParaRPr>
          </a:p>
        </p:txBody>
      </p:sp>
    </p:spTree>
    <p:extLst>
      <p:ext uri="{BB962C8B-B14F-4D97-AF65-F5344CB8AC3E}">
        <p14:creationId xmlns:p14="http://schemas.microsoft.com/office/powerpoint/2010/main" val="424297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47C1-5339-4005-AF80-42D9A332FB16}"/>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11D1D409-5427-4515-B5E9-CFDCAF045CFB}"/>
              </a:ext>
            </a:extLst>
          </p:cNvPr>
          <p:cNvSpPr>
            <a:spLocks noGrp="1"/>
          </p:cNvSpPr>
          <p:nvPr>
            <p:ph idx="1"/>
          </p:nvPr>
        </p:nvSpPr>
        <p:spPr/>
        <p:txBody>
          <a:bodyPr/>
          <a:lstStyle/>
          <a:p>
            <a:pPr>
              <a:buFont typeface="Courier New" panose="02070309020205020404" pitchFamily="49" charset="0"/>
              <a:buChar char="o"/>
            </a:pPr>
            <a:r>
              <a:rPr lang="en-US" dirty="0">
                <a:latin typeface="+mj-lt"/>
              </a:rPr>
              <a:t>Assembly based algorithms currently reach about 80% of the genome</a:t>
            </a:r>
          </a:p>
          <a:p>
            <a:pPr>
              <a:buFont typeface="Courier New" panose="02070309020205020404" pitchFamily="49" charset="0"/>
              <a:buChar char="o"/>
            </a:pPr>
            <a:r>
              <a:rPr lang="en-US" dirty="0">
                <a:latin typeface="+mj-lt"/>
              </a:rPr>
              <a:t>These algorithms can handle different variant types more conveniently than mapping based approaches</a:t>
            </a:r>
            <a:endParaRPr lang="en-IN" dirty="0">
              <a:latin typeface="+mj-lt"/>
            </a:endParaRPr>
          </a:p>
        </p:txBody>
      </p:sp>
    </p:spTree>
    <p:extLst>
      <p:ext uri="{BB962C8B-B14F-4D97-AF65-F5344CB8AC3E}">
        <p14:creationId xmlns:p14="http://schemas.microsoft.com/office/powerpoint/2010/main" val="274608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8888-D562-46E6-81DD-D0E742B2FC32}"/>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50F2FE00-5225-4D60-BD75-AE7446D4468B}"/>
              </a:ext>
            </a:extLst>
          </p:cNvPr>
          <p:cNvSpPr>
            <a:spLocks noGrp="1"/>
          </p:cNvSpPr>
          <p:nvPr>
            <p:ph idx="1"/>
          </p:nvPr>
        </p:nvSpPr>
        <p:spPr/>
        <p:txBody>
          <a:bodyPr/>
          <a:lstStyle/>
          <a:p>
            <a:pPr>
              <a:buFont typeface="Courier New" panose="02070309020205020404" pitchFamily="49" charset="0"/>
              <a:buChar char="o"/>
            </a:pPr>
            <a:r>
              <a:rPr lang="en-US" dirty="0">
                <a:latin typeface="+mj-lt"/>
              </a:rPr>
              <a:t>Iqbal, </a:t>
            </a:r>
            <a:r>
              <a:rPr lang="en-US" dirty="0" err="1">
                <a:latin typeface="+mj-lt"/>
              </a:rPr>
              <a:t>Caccamo</a:t>
            </a:r>
            <a:r>
              <a:rPr lang="en-US" dirty="0">
                <a:latin typeface="+mj-lt"/>
              </a:rPr>
              <a:t>, Turner, </a:t>
            </a:r>
            <a:r>
              <a:rPr lang="en-US" dirty="0" err="1">
                <a:latin typeface="+mj-lt"/>
              </a:rPr>
              <a:t>Flicek</a:t>
            </a:r>
            <a:r>
              <a:rPr lang="en-US" dirty="0">
                <a:latin typeface="+mj-lt"/>
              </a:rPr>
              <a:t> and </a:t>
            </a:r>
            <a:r>
              <a:rPr lang="en-US" dirty="0" err="1">
                <a:latin typeface="+mj-lt"/>
              </a:rPr>
              <a:t>McVean</a:t>
            </a:r>
            <a:r>
              <a:rPr lang="en-US" dirty="0">
                <a:latin typeface="+mj-lt"/>
              </a:rPr>
              <a:t> (2012) Nature Genetics 44:226-232</a:t>
            </a:r>
          </a:p>
          <a:p>
            <a:pPr>
              <a:buFont typeface="Courier New" panose="02070309020205020404" pitchFamily="49" charset="0"/>
              <a:buChar char="o"/>
            </a:pPr>
            <a:r>
              <a:rPr lang="en-IN" dirty="0">
                <a:latin typeface="+mj-lt"/>
              </a:rPr>
              <a:t>Lander and Waterman (1988) Genomics 2:231-239</a:t>
            </a:r>
          </a:p>
          <a:p>
            <a:pPr>
              <a:buFont typeface="Courier New" panose="02070309020205020404" pitchFamily="49" charset="0"/>
              <a:buChar char="o"/>
            </a:pPr>
            <a:r>
              <a:rPr lang="en-IN" dirty="0">
                <a:latin typeface="+mj-lt"/>
              </a:rPr>
              <a:t>M. V. M. Silva, M. T. de </a:t>
            </a:r>
            <a:r>
              <a:rPr lang="en-IN" dirty="0" err="1">
                <a:latin typeface="+mj-lt"/>
              </a:rPr>
              <a:t>Holanda</a:t>
            </a:r>
            <a:r>
              <a:rPr lang="en-IN" dirty="0">
                <a:latin typeface="+mj-lt"/>
              </a:rPr>
              <a:t>, E. H. </a:t>
            </a:r>
            <a:r>
              <a:rPr lang="en-IN" dirty="0" err="1">
                <a:latin typeface="+mj-lt"/>
              </a:rPr>
              <a:t>Haeusler</a:t>
            </a:r>
            <a:r>
              <a:rPr lang="en-IN" dirty="0">
                <a:latin typeface="+mj-lt"/>
              </a:rPr>
              <a:t>, E. M. de </a:t>
            </a:r>
            <a:r>
              <a:rPr lang="en-IN" dirty="0" err="1">
                <a:latin typeface="+mj-lt"/>
              </a:rPr>
              <a:t>Armas</a:t>
            </a:r>
            <a:r>
              <a:rPr lang="en-IN" dirty="0">
                <a:latin typeface="+mj-lt"/>
              </a:rPr>
              <a:t>, and S. </a:t>
            </a:r>
            <a:r>
              <a:rPr lang="en-IN" dirty="0" err="1">
                <a:latin typeface="+mj-lt"/>
              </a:rPr>
              <a:t>Lifschitz</a:t>
            </a:r>
            <a:r>
              <a:rPr lang="en-IN" dirty="0">
                <a:latin typeface="+mj-lt"/>
              </a:rPr>
              <a:t>, “</a:t>
            </a:r>
            <a:r>
              <a:rPr lang="en-IN" dirty="0" err="1">
                <a:latin typeface="+mj-lt"/>
              </a:rPr>
              <a:t>VelvetH</a:t>
            </a:r>
            <a:r>
              <a:rPr lang="en-IN" dirty="0">
                <a:latin typeface="+mj-lt"/>
              </a:rPr>
              <a:t>-DB: </a:t>
            </a:r>
            <a:r>
              <a:rPr lang="en-IN" dirty="0" err="1">
                <a:latin typeface="+mj-lt"/>
              </a:rPr>
              <a:t>Persistłncia</a:t>
            </a:r>
            <a:r>
              <a:rPr lang="en-IN" dirty="0">
                <a:latin typeface="+mj-lt"/>
              </a:rPr>
              <a:t> de Dados no </a:t>
            </a:r>
            <a:r>
              <a:rPr lang="en-IN" dirty="0" err="1">
                <a:latin typeface="+mj-lt"/>
              </a:rPr>
              <a:t>Processo</a:t>
            </a:r>
            <a:r>
              <a:rPr lang="en-IN" dirty="0">
                <a:latin typeface="+mj-lt"/>
              </a:rPr>
              <a:t> de </a:t>
            </a:r>
            <a:r>
              <a:rPr lang="en-IN" dirty="0" err="1">
                <a:latin typeface="+mj-lt"/>
              </a:rPr>
              <a:t>Montagem</a:t>
            </a:r>
            <a:r>
              <a:rPr lang="en-IN" dirty="0">
                <a:latin typeface="+mj-lt"/>
              </a:rPr>
              <a:t> de </a:t>
            </a:r>
            <a:r>
              <a:rPr lang="en-IN" dirty="0" err="1">
                <a:latin typeface="+mj-lt"/>
              </a:rPr>
              <a:t>Fragmentos</a:t>
            </a:r>
            <a:r>
              <a:rPr lang="en-IN" dirty="0">
                <a:latin typeface="+mj-lt"/>
              </a:rPr>
              <a:t> de </a:t>
            </a:r>
            <a:r>
              <a:rPr lang="en-IN" dirty="0" err="1">
                <a:latin typeface="+mj-lt"/>
              </a:rPr>
              <a:t>Sequłncias</a:t>
            </a:r>
            <a:r>
              <a:rPr lang="en-IN" dirty="0">
                <a:latin typeface="+mj-lt"/>
              </a:rPr>
              <a:t> </a:t>
            </a:r>
            <a:r>
              <a:rPr lang="en-IN" dirty="0" err="1">
                <a:latin typeface="+mj-lt"/>
              </a:rPr>
              <a:t>Biolgicas</a:t>
            </a:r>
            <a:r>
              <a:rPr lang="en-IN" dirty="0">
                <a:latin typeface="+mj-lt"/>
              </a:rPr>
              <a:t>,” in Proceedings Satellite Events of the 32nd Brazilian Symposium on Databases. Databases Meet Bioinformatics Workshop, pp. 334–341, 2017</a:t>
            </a:r>
          </a:p>
          <a:p>
            <a:pPr>
              <a:buFont typeface="Courier New" panose="02070309020205020404" pitchFamily="49" charset="0"/>
              <a:buChar char="o"/>
            </a:pPr>
            <a:r>
              <a:rPr lang="en-IN" dirty="0">
                <a:latin typeface="+mj-lt"/>
              </a:rPr>
              <a:t>D. R. </a:t>
            </a:r>
            <a:r>
              <a:rPr lang="en-IN" dirty="0" err="1">
                <a:latin typeface="+mj-lt"/>
              </a:rPr>
              <a:t>Zerbino</a:t>
            </a:r>
            <a:r>
              <a:rPr lang="en-IN" dirty="0">
                <a:latin typeface="+mj-lt"/>
              </a:rPr>
              <a:t> and E. Birney, “Velvet: Algorithms for de novo short read assembly using de Bruijn graphs,” Genome Research, vol. 18, no. 5, pp. 821–829, 2008. </a:t>
            </a:r>
            <a:endParaRPr lang="en-US" dirty="0">
              <a:latin typeface="+mj-lt"/>
            </a:endParaRPr>
          </a:p>
          <a:p>
            <a:pPr>
              <a:buFont typeface="Courier New" panose="02070309020205020404" pitchFamily="49" charset="0"/>
              <a:buChar char="o"/>
            </a:pPr>
            <a:endParaRPr lang="en-IN" dirty="0">
              <a:latin typeface="+mj-lt"/>
            </a:endParaRPr>
          </a:p>
        </p:txBody>
      </p:sp>
    </p:spTree>
    <p:extLst>
      <p:ext uri="{BB962C8B-B14F-4D97-AF65-F5344CB8AC3E}">
        <p14:creationId xmlns:p14="http://schemas.microsoft.com/office/powerpoint/2010/main" val="128215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5F40-8F70-42B2-9BB1-905163C34483}"/>
              </a:ext>
            </a:extLst>
          </p:cNvPr>
          <p:cNvSpPr>
            <a:spLocks noGrp="1"/>
          </p:cNvSpPr>
          <p:nvPr>
            <p:ph type="title"/>
          </p:nvPr>
        </p:nvSpPr>
        <p:spPr/>
        <p:txBody>
          <a:bodyPr/>
          <a:lstStyle/>
          <a:p>
            <a:r>
              <a:rPr lang="en-IN" dirty="0"/>
              <a:t>Genome assembly</a:t>
            </a:r>
          </a:p>
        </p:txBody>
      </p:sp>
      <p:sp>
        <p:nvSpPr>
          <p:cNvPr id="3" name="Content Placeholder 2">
            <a:extLst>
              <a:ext uri="{FF2B5EF4-FFF2-40B4-BE49-F238E27FC236}">
                <a16:creationId xmlns:a16="http://schemas.microsoft.com/office/drawing/2014/main" id="{42B65802-8673-4D21-B0D2-4F87BD75E9CC}"/>
              </a:ext>
            </a:extLst>
          </p:cNvPr>
          <p:cNvSpPr>
            <a:spLocks noGrp="1"/>
          </p:cNvSpPr>
          <p:nvPr>
            <p:ph idx="1"/>
          </p:nvPr>
        </p:nvSpPr>
        <p:spPr/>
        <p:txBody>
          <a:bodyPr/>
          <a:lstStyle/>
          <a:p>
            <a:r>
              <a:rPr lang="en-US" b="0" i="1" dirty="0">
                <a:solidFill>
                  <a:srgbClr val="333333"/>
                </a:solidFill>
                <a:effectLst/>
                <a:latin typeface="+mj-lt"/>
              </a:rPr>
              <a:t>Genome assembly</a:t>
            </a:r>
            <a:r>
              <a:rPr lang="en-US" b="0" i="0" dirty="0">
                <a:solidFill>
                  <a:srgbClr val="333333"/>
                </a:solidFill>
                <a:effectLst/>
                <a:latin typeface="+mj-lt"/>
              </a:rPr>
              <a:t> is the computational process of deciphering the sequence composition of the genetic material (DNA) within the cell of an organism, using numerous short sequences called </a:t>
            </a:r>
            <a:r>
              <a:rPr lang="en-US" b="0" i="1" dirty="0">
                <a:solidFill>
                  <a:srgbClr val="333333"/>
                </a:solidFill>
                <a:effectLst/>
                <a:latin typeface="+mj-lt"/>
              </a:rPr>
              <a:t>reads</a:t>
            </a:r>
            <a:r>
              <a:rPr lang="en-US" b="0" i="0" dirty="0">
                <a:solidFill>
                  <a:srgbClr val="333333"/>
                </a:solidFill>
                <a:effectLst/>
                <a:latin typeface="+mj-lt"/>
              </a:rPr>
              <a:t> derived from different portions of the target DNA as input. The term </a:t>
            </a:r>
            <a:r>
              <a:rPr lang="en-US" b="0" i="1" dirty="0">
                <a:solidFill>
                  <a:srgbClr val="333333"/>
                </a:solidFill>
                <a:effectLst/>
                <a:latin typeface="+mj-lt"/>
              </a:rPr>
              <a:t>genome</a:t>
            </a:r>
            <a:r>
              <a:rPr lang="en-US" b="0" i="0" dirty="0">
                <a:solidFill>
                  <a:srgbClr val="333333"/>
                </a:solidFill>
                <a:effectLst/>
                <a:latin typeface="+mj-lt"/>
              </a:rPr>
              <a:t> is a collective reference to all the DNA molecules in the cell of an organism. </a:t>
            </a:r>
            <a:r>
              <a:rPr lang="en-US" b="0" i="1" dirty="0">
                <a:solidFill>
                  <a:srgbClr val="333333"/>
                </a:solidFill>
                <a:effectLst/>
                <a:latin typeface="+mj-lt"/>
              </a:rPr>
              <a:t>Sequencing</a:t>
            </a:r>
            <a:r>
              <a:rPr lang="en-US" b="0" i="0" dirty="0">
                <a:solidFill>
                  <a:srgbClr val="333333"/>
                </a:solidFill>
                <a:effectLst/>
                <a:latin typeface="+mj-lt"/>
              </a:rPr>
              <a:t> generally refers to the experimental (</a:t>
            </a:r>
            <a:r>
              <a:rPr lang="en-US" b="0" i="0" dirty="0" err="1">
                <a:solidFill>
                  <a:srgbClr val="333333"/>
                </a:solidFill>
                <a:effectLst/>
                <a:latin typeface="+mj-lt"/>
              </a:rPr>
              <a:t>wetlab</a:t>
            </a:r>
            <a:r>
              <a:rPr lang="en-US" b="0" i="0" dirty="0">
                <a:solidFill>
                  <a:srgbClr val="333333"/>
                </a:solidFill>
                <a:effectLst/>
                <a:latin typeface="+mj-lt"/>
              </a:rPr>
              <a:t>) process of determining the sequence composition of biomolecules such as DNA, RNA, and protein. In the context of genome assembly, however, the term is more commonly used to refer to the experimental process of generating reads from the set of chromosomes that constitutes the genome of an organism</a:t>
            </a:r>
            <a:r>
              <a:rPr lang="en-US" b="0" i="0" dirty="0">
                <a:solidFill>
                  <a:srgbClr val="333333"/>
                </a:solidFill>
                <a:effectLst/>
                <a:latin typeface="Georgia" panose="02040502050405020303" pitchFamily="18" charset="0"/>
              </a:rPr>
              <a:t>. </a:t>
            </a:r>
            <a:endParaRPr lang="en-IN" dirty="0"/>
          </a:p>
        </p:txBody>
      </p:sp>
    </p:spTree>
    <p:extLst>
      <p:ext uri="{BB962C8B-B14F-4D97-AF65-F5344CB8AC3E}">
        <p14:creationId xmlns:p14="http://schemas.microsoft.com/office/powerpoint/2010/main" val="32058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C2E1-E909-495E-B59B-471B411C2808}"/>
              </a:ext>
            </a:extLst>
          </p:cNvPr>
          <p:cNvSpPr>
            <a:spLocks noGrp="1"/>
          </p:cNvSpPr>
          <p:nvPr>
            <p:ph type="title"/>
          </p:nvPr>
        </p:nvSpPr>
        <p:spPr/>
        <p:txBody>
          <a:bodyPr/>
          <a:lstStyle/>
          <a:p>
            <a:r>
              <a:rPr lang="en-IN" dirty="0"/>
              <a:t>De </a:t>
            </a:r>
            <a:r>
              <a:rPr lang="en-IN" dirty="0" err="1"/>
              <a:t>bruijn</a:t>
            </a:r>
            <a:r>
              <a:rPr lang="en-IN" dirty="0"/>
              <a:t> graph</a:t>
            </a:r>
          </a:p>
        </p:txBody>
      </p:sp>
      <p:sp>
        <p:nvSpPr>
          <p:cNvPr id="3" name="Content Placeholder 2">
            <a:extLst>
              <a:ext uri="{FF2B5EF4-FFF2-40B4-BE49-F238E27FC236}">
                <a16:creationId xmlns:a16="http://schemas.microsoft.com/office/drawing/2014/main" id="{EBAC4966-0C10-43D1-912C-BE490EE2115E}"/>
              </a:ext>
            </a:extLst>
          </p:cNvPr>
          <p:cNvSpPr>
            <a:spLocks noGrp="1"/>
          </p:cNvSpPr>
          <p:nvPr>
            <p:ph idx="1"/>
          </p:nvPr>
        </p:nvSpPr>
        <p:spPr/>
        <p:txBody>
          <a:bodyPr/>
          <a:lstStyle/>
          <a:p>
            <a:r>
              <a:rPr lang="en-US" b="0" i="0" dirty="0">
                <a:solidFill>
                  <a:schemeClr val="tx1"/>
                </a:solidFill>
                <a:effectLst/>
                <a:latin typeface="+mj-lt"/>
              </a:rPr>
              <a:t>In </a:t>
            </a:r>
            <a:r>
              <a:rPr lang="en-US" b="0" i="0" u="none" strike="noStrike" dirty="0">
                <a:solidFill>
                  <a:schemeClr val="tx1"/>
                </a:solidFill>
                <a:effectLst/>
                <a:latin typeface="+mj-lt"/>
              </a:rPr>
              <a:t>graph theory</a:t>
            </a:r>
            <a:r>
              <a:rPr lang="en-US" b="0" i="0" dirty="0">
                <a:solidFill>
                  <a:schemeClr val="tx1"/>
                </a:solidFill>
                <a:effectLst/>
                <a:latin typeface="+mj-lt"/>
              </a:rPr>
              <a:t>, an </a:t>
            </a:r>
            <a:r>
              <a:rPr lang="en-US" b="0" i="1" dirty="0">
                <a:solidFill>
                  <a:schemeClr val="tx1"/>
                </a:solidFill>
                <a:effectLst/>
                <a:latin typeface="+mj-lt"/>
              </a:rPr>
              <a:t>n</a:t>
            </a:r>
            <a:r>
              <a:rPr lang="en-US" b="0" i="0" dirty="0">
                <a:solidFill>
                  <a:schemeClr val="tx1"/>
                </a:solidFill>
                <a:effectLst/>
                <a:latin typeface="+mj-lt"/>
              </a:rPr>
              <a:t>-dimensional </a:t>
            </a:r>
            <a:r>
              <a:rPr lang="en-US" b="1" i="0" dirty="0">
                <a:solidFill>
                  <a:schemeClr val="tx1"/>
                </a:solidFill>
                <a:effectLst/>
                <a:latin typeface="+mj-lt"/>
              </a:rPr>
              <a:t>De Bruijn graph</a:t>
            </a:r>
            <a:r>
              <a:rPr lang="en-US" b="0" i="0" dirty="0">
                <a:solidFill>
                  <a:schemeClr val="tx1"/>
                </a:solidFill>
                <a:effectLst/>
                <a:latin typeface="+mj-lt"/>
              </a:rPr>
              <a:t> of </a:t>
            </a:r>
            <a:r>
              <a:rPr lang="en-US" b="0" i="1" dirty="0">
                <a:solidFill>
                  <a:schemeClr val="tx1"/>
                </a:solidFill>
                <a:effectLst/>
                <a:latin typeface="+mj-lt"/>
              </a:rPr>
              <a:t>m</a:t>
            </a:r>
            <a:r>
              <a:rPr lang="en-US" b="0" i="0" dirty="0">
                <a:solidFill>
                  <a:schemeClr val="tx1"/>
                </a:solidFill>
                <a:effectLst/>
                <a:latin typeface="+mj-lt"/>
              </a:rPr>
              <a:t> symbols is a </a:t>
            </a:r>
            <a:r>
              <a:rPr lang="en-US" b="0" i="0" u="none" strike="noStrike" dirty="0">
                <a:solidFill>
                  <a:schemeClr val="tx1"/>
                </a:solidFill>
                <a:effectLst/>
                <a:latin typeface="+mj-lt"/>
              </a:rPr>
              <a:t>directed graph</a:t>
            </a:r>
            <a:r>
              <a:rPr lang="en-US" b="0" i="0" dirty="0">
                <a:solidFill>
                  <a:schemeClr val="tx1"/>
                </a:solidFill>
                <a:effectLst/>
                <a:latin typeface="+mj-lt"/>
              </a:rPr>
              <a:t> representing overlaps between sequences of symbols. It has </a:t>
            </a:r>
            <a:r>
              <a:rPr lang="en-US" b="0" i="1" dirty="0" err="1">
                <a:solidFill>
                  <a:schemeClr val="tx1"/>
                </a:solidFill>
                <a:effectLst/>
                <a:latin typeface="+mj-lt"/>
              </a:rPr>
              <a:t>m</a:t>
            </a:r>
            <a:r>
              <a:rPr lang="en-US" b="0" i="1" baseline="30000" dirty="0" err="1">
                <a:solidFill>
                  <a:schemeClr val="tx1"/>
                </a:solidFill>
                <a:effectLst/>
                <a:latin typeface="+mj-lt"/>
              </a:rPr>
              <a:t>n</a:t>
            </a:r>
            <a:r>
              <a:rPr lang="en-US" b="0" i="0" dirty="0">
                <a:solidFill>
                  <a:schemeClr val="tx1"/>
                </a:solidFill>
                <a:effectLst/>
                <a:latin typeface="+mj-lt"/>
              </a:rPr>
              <a:t> </a:t>
            </a:r>
            <a:r>
              <a:rPr lang="en-US" b="0" i="0" u="none" strike="noStrike" dirty="0">
                <a:solidFill>
                  <a:schemeClr val="tx1"/>
                </a:solidFill>
                <a:effectLst/>
                <a:latin typeface="+mj-lt"/>
              </a:rPr>
              <a:t>vertices</a:t>
            </a:r>
            <a:r>
              <a:rPr lang="en-US" b="0" i="0" dirty="0">
                <a:solidFill>
                  <a:schemeClr val="tx1"/>
                </a:solidFill>
                <a:effectLst/>
                <a:latin typeface="+mj-lt"/>
              </a:rPr>
              <a:t>, consisting of all possible length-</a:t>
            </a:r>
            <a:r>
              <a:rPr lang="en-US" b="0" i="1" dirty="0">
                <a:solidFill>
                  <a:schemeClr val="tx1"/>
                </a:solidFill>
                <a:effectLst/>
                <a:latin typeface="+mj-lt"/>
              </a:rPr>
              <a:t>n</a:t>
            </a:r>
            <a:r>
              <a:rPr lang="en-US" b="0" i="0" dirty="0">
                <a:solidFill>
                  <a:schemeClr val="tx1"/>
                </a:solidFill>
                <a:effectLst/>
                <a:latin typeface="+mj-lt"/>
              </a:rPr>
              <a:t> sequences of the given symbols; the same symbol may appear multiple times in a sequence.</a:t>
            </a:r>
            <a:endParaRPr lang="en-IN" dirty="0">
              <a:solidFill>
                <a:schemeClr val="tx1"/>
              </a:solidFill>
              <a:latin typeface="+mj-lt"/>
            </a:endParaRPr>
          </a:p>
        </p:txBody>
      </p:sp>
    </p:spTree>
    <p:extLst>
      <p:ext uri="{BB962C8B-B14F-4D97-AF65-F5344CB8AC3E}">
        <p14:creationId xmlns:p14="http://schemas.microsoft.com/office/powerpoint/2010/main" val="129475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04B7-0861-4593-B427-2241C1EC981C}"/>
              </a:ext>
            </a:extLst>
          </p:cNvPr>
          <p:cNvSpPr>
            <a:spLocks noGrp="1"/>
          </p:cNvSpPr>
          <p:nvPr>
            <p:ph type="title"/>
          </p:nvPr>
        </p:nvSpPr>
        <p:spPr/>
        <p:txBody>
          <a:bodyPr/>
          <a:lstStyle/>
          <a:p>
            <a:r>
              <a:rPr lang="en-IN" dirty="0"/>
              <a:t>Properties </a:t>
            </a:r>
          </a:p>
        </p:txBody>
      </p:sp>
      <p:sp>
        <p:nvSpPr>
          <p:cNvPr id="8" name="TextBox 7">
            <a:extLst>
              <a:ext uri="{FF2B5EF4-FFF2-40B4-BE49-F238E27FC236}">
                <a16:creationId xmlns:a16="http://schemas.microsoft.com/office/drawing/2014/main" id="{0B3A365D-E882-41FA-8332-1AA16D8A8B36}"/>
              </a:ext>
            </a:extLst>
          </p:cNvPr>
          <p:cNvSpPr txBox="1"/>
          <p:nvPr/>
        </p:nvSpPr>
        <p:spPr>
          <a:xfrm>
            <a:off x="899308" y="2157273"/>
            <a:ext cx="10454344"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j-lt"/>
              </a:rPr>
              <a:t>If n = 1 then the conditions for any two vertices forming an edge holds vacuously and hence all the vertices are connected forming m^2 edges</a:t>
            </a:r>
          </a:p>
          <a:p>
            <a:pPr marL="285750" indent="-285750">
              <a:buFont typeface="Arial" panose="020B0604020202020204" pitchFamily="34" charset="0"/>
              <a:buChar char="•"/>
            </a:pPr>
            <a:r>
              <a:rPr lang="en-IN" dirty="0">
                <a:latin typeface="+mj-lt"/>
              </a:rPr>
              <a:t>Each vertex has m incoming and m outgoing edges</a:t>
            </a:r>
          </a:p>
          <a:p>
            <a:pPr marL="285750" indent="-285750">
              <a:buFont typeface="Arial" panose="020B0604020202020204" pitchFamily="34" charset="0"/>
              <a:buChar char="•"/>
            </a:pPr>
            <a:r>
              <a:rPr lang="en-IN" dirty="0">
                <a:latin typeface="+mj-lt"/>
              </a:rPr>
              <a:t>Each n dimensional de </a:t>
            </a:r>
            <a:r>
              <a:rPr lang="en-IN" dirty="0" err="1">
                <a:latin typeface="+mj-lt"/>
              </a:rPr>
              <a:t>bruijn</a:t>
            </a:r>
            <a:r>
              <a:rPr lang="en-IN" dirty="0">
                <a:latin typeface="+mj-lt"/>
              </a:rPr>
              <a:t>  </a:t>
            </a:r>
            <a:r>
              <a:rPr lang="en-IN" dirty="0" err="1">
                <a:latin typeface="+mj-lt"/>
              </a:rPr>
              <a:t>grah</a:t>
            </a:r>
            <a:r>
              <a:rPr lang="en-IN" dirty="0">
                <a:latin typeface="+mj-lt"/>
              </a:rPr>
              <a:t> is the line digraph of the n-1 dimensional de </a:t>
            </a:r>
            <a:r>
              <a:rPr lang="en-IN" dirty="0" err="1">
                <a:latin typeface="+mj-lt"/>
              </a:rPr>
              <a:t>bruijn</a:t>
            </a:r>
            <a:r>
              <a:rPr lang="en-IN" dirty="0">
                <a:latin typeface="+mj-lt"/>
              </a:rPr>
              <a:t> graph with same set of symbols</a:t>
            </a:r>
          </a:p>
          <a:p>
            <a:pPr marL="285750" indent="-285750">
              <a:buFont typeface="Arial" panose="020B0604020202020204" pitchFamily="34" charset="0"/>
              <a:buChar char="•"/>
            </a:pPr>
            <a:r>
              <a:rPr lang="en-IN" dirty="0">
                <a:latin typeface="+mj-lt"/>
              </a:rPr>
              <a:t>Each de </a:t>
            </a:r>
            <a:r>
              <a:rPr lang="en-IN" dirty="0" err="1">
                <a:latin typeface="+mj-lt"/>
              </a:rPr>
              <a:t>bruijn</a:t>
            </a:r>
            <a:r>
              <a:rPr lang="en-IN" dirty="0">
                <a:latin typeface="+mj-lt"/>
              </a:rPr>
              <a:t> graph is </a:t>
            </a:r>
            <a:r>
              <a:rPr lang="en-IN" dirty="0" err="1">
                <a:latin typeface="+mj-lt"/>
              </a:rPr>
              <a:t>eulerian</a:t>
            </a:r>
            <a:r>
              <a:rPr lang="en-IN" dirty="0">
                <a:latin typeface="+mj-lt"/>
              </a:rPr>
              <a:t> and Hamiltonian, the </a:t>
            </a:r>
            <a:r>
              <a:rPr lang="en-IN" dirty="0" err="1">
                <a:latin typeface="+mj-lt"/>
              </a:rPr>
              <a:t>eulerian</a:t>
            </a:r>
            <a:r>
              <a:rPr lang="en-IN" dirty="0">
                <a:latin typeface="+mj-lt"/>
              </a:rPr>
              <a:t> and Hamiltonian cycles are de </a:t>
            </a:r>
            <a:r>
              <a:rPr lang="en-IN" dirty="0" err="1">
                <a:latin typeface="+mj-lt"/>
              </a:rPr>
              <a:t>bruijn</a:t>
            </a:r>
            <a:r>
              <a:rPr lang="en-IN" dirty="0">
                <a:latin typeface="+mj-lt"/>
              </a:rPr>
              <a:t> cycles</a:t>
            </a:r>
          </a:p>
          <a:p>
            <a:endParaRPr lang="en-IN" dirty="0">
              <a:latin typeface="+mj-lt"/>
            </a:endParaRPr>
          </a:p>
        </p:txBody>
      </p:sp>
    </p:spTree>
    <p:extLst>
      <p:ext uri="{BB962C8B-B14F-4D97-AF65-F5344CB8AC3E}">
        <p14:creationId xmlns:p14="http://schemas.microsoft.com/office/powerpoint/2010/main" val="235482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B1D3B-DBBF-4C84-BD63-B7B720906B87}"/>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2E1EFF78-BC01-4AF6-A984-42AD99426590}"/>
              </a:ext>
            </a:extLst>
          </p:cNvPr>
          <p:cNvSpPr>
            <a:spLocks noGrp="1"/>
          </p:cNvSpPr>
          <p:nvPr>
            <p:ph idx="1"/>
          </p:nvPr>
        </p:nvSpPr>
        <p:spPr/>
        <p:txBody>
          <a:bodyPr/>
          <a:lstStyle/>
          <a:p>
            <a:pPr>
              <a:buFont typeface="Courier New" panose="02070309020205020404" pitchFamily="49" charset="0"/>
              <a:buChar char="o"/>
            </a:pPr>
            <a:r>
              <a:rPr lang="en-IN" dirty="0">
                <a:latin typeface="+mj-lt"/>
              </a:rPr>
              <a:t> </a:t>
            </a:r>
            <a:r>
              <a:rPr lang="en-US" dirty="0">
                <a:latin typeface="+mj-lt"/>
              </a:rPr>
              <a:t>Individual short reads are aligned to reference</a:t>
            </a:r>
          </a:p>
          <a:p>
            <a:pPr>
              <a:buFont typeface="Courier New" panose="02070309020205020404" pitchFamily="49" charset="0"/>
              <a:buChar char="o"/>
            </a:pPr>
            <a:r>
              <a:rPr lang="en-US" dirty="0">
                <a:latin typeface="+mj-lt"/>
              </a:rPr>
              <a:t>Genotypes  overlap each position</a:t>
            </a:r>
          </a:p>
          <a:p>
            <a:pPr>
              <a:buFont typeface="Courier New" panose="02070309020205020404" pitchFamily="49" charset="0"/>
              <a:buChar char="o"/>
            </a:pPr>
            <a:r>
              <a:rPr lang="en-US" dirty="0">
                <a:latin typeface="+mj-lt"/>
              </a:rPr>
              <a:t>Reads must be arranged relative to each other to reconstruct longer sequences</a:t>
            </a:r>
          </a:p>
          <a:p>
            <a:pPr>
              <a:buFont typeface="Courier New" panose="02070309020205020404" pitchFamily="49" charset="0"/>
              <a:buChar char="o"/>
            </a:pPr>
            <a:endParaRPr lang="en-US" dirty="0">
              <a:latin typeface="+mj-lt"/>
            </a:endParaRPr>
          </a:p>
          <a:p>
            <a:pPr>
              <a:buFont typeface="Courier New" panose="02070309020205020404" pitchFamily="49" charset="0"/>
              <a:buChar char="o"/>
            </a:pPr>
            <a:endParaRPr lang="en-IN" dirty="0">
              <a:latin typeface="+mj-lt"/>
            </a:endParaRPr>
          </a:p>
        </p:txBody>
      </p:sp>
    </p:spTree>
    <p:extLst>
      <p:ext uri="{BB962C8B-B14F-4D97-AF65-F5344CB8AC3E}">
        <p14:creationId xmlns:p14="http://schemas.microsoft.com/office/powerpoint/2010/main" val="114208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8D58-0416-4EF1-9FF0-198CD7D4101C}"/>
              </a:ext>
            </a:extLst>
          </p:cNvPr>
          <p:cNvSpPr>
            <a:spLocks noGrp="1"/>
          </p:cNvSpPr>
          <p:nvPr>
            <p:ph type="title"/>
          </p:nvPr>
        </p:nvSpPr>
        <p:spPr/>
        <p:txBody>
          <a:bodyPr/>
          <a:lstStyle/>
          <a:p>
            <a:r>
              <a:rPr lang="en-IN" dirty="0"/>
              <a:t>Read Alignment</a:t>
            </a:r>
          </a:p>
        </p:txBody>
      </p:sp>
      <p:sp>
        <p:nvSpPr>
          <p:cNvPr id="3" name="Content Placeholder 2">
            <a:extLst>
              <a:ext uri="{FF2B5EF4-FFF2-40B4-BE49-F238E27FC236}">
                <a16:creationId xmlns:a16="http://schemas.microsoft.com/office/drawing/2014/main" id="{81F76A8E-4379-4AF0-8383-448041EE2A60}"/>
              </a:ext>
            </a:extLst>
          </p:cNvPr>
          <p:cNvSpPr>
            <a:spLocks noGrp="1"/>
          </p:cNvSpPr>
          <p:nvPr>
            <p:ph idx="1"/>
          </p:nvPr>
        </p:nvSpPr>
        <p:spPr/>
        <p:txBody>
          <a:bodyPr/>
          <a:lstStyle/>
          <a:p>
            <a:pPr>
              <a:buFont typeface="Courier New" panose="02070309020205020404" pitchFamily="49" charset="0"/>
              <a:buChar char="o"/>
            </a:pPr>
            <a:r>
              <a:rPr lang="en-US" dirty="0">
                <a:latin typeface="+mj-lt"/>
              </a:rPr>
              <a:t>The first step in analysis of short read data is to align each read to genome</a:t>
            </a:r>
          </a:p>
          <a:p>
            <a:pPr>
              <a:buFont typeface="Courier New" panose="02070309020205020404" pitchFamily="49" charset="0"/>
              <a:buChar char="o"/>
            </a:pPr>
            <a:r>
              <a:rPr lang="en-US" dirty="0">
                <a:latin typeface="+mj-lt"/>
              </a:rPr>
              <a:t>This process now takes no more than a few hours per million reads</a:t>
            </a:r>
          </a:p>
          <a:p>
            <a:pPr>
              <a:buFont typeface="Courier New" panose="02070309020205020404" pitchFamily="49" charset="0"/>
              <a:buChar char="o"/>
            </a:pPr>
            <a:r>
              <a:rPr lang="en-US" dirty="0">
                <a:latin typeface="+mj-lt"/>
              </a:rPr>
              <a:t>Analyzing these data without a reference  genome would require much longer reads or result in very fragmented assemblies</a:t>
            </a:r>
            <a:endParaRPr lang="en-IN" dirty="0">
              <a:latin typeface="+mj-lt"/>
            </a:endParaRPr>
          </a:p>
        </p:txBody>
      </p:sp>
      <p:sp>
        <p:nvSpPr>
          <p:cNvPr id="7" name="TextBox 6">
            <a:extLst>
              <a:ext uri="{FF2B5EF4-FFF2-40B4-BE49-F238E27FC236}">
                <a16:creationId xmlns:a16="http://schemas.microsoft.com/office/drawing/2014/main" id="{83D81DAC-C91E-47D1-90D3-0F4EC2E55E32}"/>
              </a:ext>
            </a:extLst>
          </p:cNvPr>
          <p:cNvSpPr txBox="1"/>
          <p:nvPr/>
        </p:nvSpPr>
        <p:spPr>
          <a:xfrm>
            <a:off x="1097280" y="3988646"/>
            <a:ext cx="5527238" cy="584775"/>
          </a:xfrm>
          <a:prstGeom prst="rect">
            <a:avLst/>
          </a:prstGeom>
          <a:noFill/>
        </p:spPr>
        <p:txBody>
          <a:bodyPr wrap="square" rtlCol="0">
            <a:spAutoFit/>
          </a:bodyPr>
          <a:lstStyle/>
          <a:p>
            <a:r>
              <a:rPr lang="en-IN" sz="3200" dirty="0">
                <a:latin typeface="+mj-lt"/>
              </a:rPr>
              <a:t>Effective</a:t>
            </a:r>
            <a:r>
              <a:rPr lang="en-IN" sz="3200" dirty="0"/>
              <a:t> read </a:t>
            </a:r>
          </a:p>
        </p:txBody>
      </p:sp>
      <p:sp>
        <p:nvSpPr>
          <p:cNvPr id="9" name="TextBox 8">
            <a:extLst>
              <a:ext uri="{FF2B5EF4-FFF2-40B4-BE49-F238E27FC236}">
                <a16:creationId xmlns:a16="http://schemas.microsoft.com/office/drawing/2014/main" id="{A27A4694-94E2-40A8-8255-02840AE07A5D}"/>
              </a:ext>
            </a:extLst>
          </p:cNvPr>
          <p:cNvSpPr txBox="1"/>
          <p:nvPr/>
        </p:nvSpPr>
        <p:spPr>
          <a:xfrm>
            <a:off x="1180730" y="4838330"/>
            <a:ext cx="8451542" cy="1754326"/>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mj-lt"/>
              </a:rPr>
              <a:t>The first step in analysis of short read data is to align each read to genome</a:t>
            </a:r>
          </a:p>
          <a:p>
            <a:pPr marL="285750" indent="-285750">
              <a:buFont typeface="Courier New" panose="02070309020205020404" pitchFamily="49" charset="0"/>
              <a:buChar char="o"/>
            </a:pPr>
            <a:r>
              <a:rPr lang="en-US" dirty="0">
                <a:latin typeface="+mj-lt"/>
              </a:rPr>
              <a:t>This requirement effectively reduces coverage</a:t>
            </a:r>
          </a:p>
          <a:p>
            <a:pPr marL="285750" indent="-285750">
              <a:buFont typeface="Courier New" panose="02070309020205020404" pitchFamily="49" charset="0"/>
              <a:buChar char="o"/>
            </a:pPr>
            <a:endParaRPr lang="en-US" dirty="0">
              <a:latin typeface="+mj-lt"/>
            </a:endParaRPr>
          </a:p>
          <a:p>
            <a:pPr marL="285750" indent="-285750">
              <a:buFont typeface="Courier New" panose="02070309020205020404" pitchFamily="49" charset="0"/>
              <a:buChar char="o"/>
            </a:pPr>
            <a:endParaRPr lang="en-US" dirty="0">
              <a:latin typeface="+mj-lt"/>
            </a:endParaRPr>
          </a:p>
          <a:p>
            <a:endParaRPr lang="en-IN" dirty="0">
              <a:latin typeface="+mj-lt"/>
            </a:endParaRPr>
          </a:p>
        </p:txBody>
      </p:sp>
    </p:spTree>
    <p:extLst>
      <p:ext uri="{BB962C8B-B14F-4D97-AF65-F5344CB8AC3E}">
        <p14:creationId xmlns:p14="http://schemas.microsoft.com/office/powerpoint/2010/main" val="220709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A285-E88D-4B2A-9279-DEF1CA164168}"/>
              </a:ext>
            </a:extLst>
          </p:cNvPr>
          <p:cNvSpPr>
            <a:spLocks noGrp="1"/>
          </p:cNvSpPr>
          <p:nvPr>
            <p:ph type="title"/>
          </p:nvPr>
        </p:nvSpPr>
        <p:spPr/>
        <p:txBody>
          <a:bodyPr/>
          <a:lstStyle/>
          <a:p>
            <a:r>
              <a:rPr lang="en-IN" dirty="0"/>
              <a:t>Mapping Quality</a:t>
            </a:r>
          </a:p>
        </p:txBody>
      </p:sp>
      <p:sp>
        <p:nvSpPr>
          <p:cNvPr id="3" name="Content Placeholder 2">
            <a:extLst>
              <a:ext uri="{FF2B5EF4-FFF2-40B4-BE49-F238E27FC236}">
                <a16:creationId xmlns:a16="http://schemas.microsoft.com/office/drawing/2014/main" id="{11C1E359-7290-48E3-862B-17ECA00BCE4A}"/>
              </a:ext>
            </a:extLst>
          </p:cNvPr>
          <p:cNvSpPr>
            <a:spLocks noGrp="1"/>
          </p:cNvSpPr>
          <p:nvPr>
            <p:ph idx="1"/>
          </p:nvPr>
        </p:nvSpPr>
        <p:spPr/>
        <p:txBody>
          <a:bodyPr/>
          <a:lstStyle/>
          <a:p>
            <a:pPr>
              <a:buFont typeface="Courier New" panose="02070309020205020404" pitchFamily="49" charset="0"/>
              <a:buChar char="o"/>
            </a:pPr>
            <a:r>
              <a:rPr lang="en-US" dirty="0">
                <a:latin typeface="+mj-lt"/>
              </a:rPr>
              <a:t>Measures the confidence in an alignment, which depends on:</a:t>
            </a:r>
          </a:p>
          <a:p>
            <a:pPr marL="0" indent="0">
              <a:buNone/>
            </a:pPr>
            <a:r>
              <a:rPr lang="en-US" dirty="0">
                <a:latin typeface="+mj-lt"/>
              </a:rPr>
              <a:t>     – Size and repeat structure of the genome</a:t>
            </a:r>
          </a:p>
          <a:p>
            <a:pPr marL="0" indent="0">
              <a:buNone/>
            </a:pPr>
            <a:r>
              <a:rPr lang="en-US" dirty="0">
                <a:latin typeface="+mj-lt"/>
              </a:rPr>
              <a:t>      –Sequence content and quality of the read</a:t>
            </a:r>
          </a:p>
          <a:p>
            <a:pPr marL="0" indent="0">
              <a:buNone/>
            </a:pPr>
            <a:r>
              <a:rPr lang="en-US" dirty="0">
                <a:latin typeface="+mj-lt"/>
              </a:rPr>
              <a:t>        – Number of alternate alignments with few mismatches </a:t>
            </a:r>
          </a:p>
          <a:p>
            <a:pPr>
              <a:buFont typeface="Courier New" panose="02070309020205020404" pitchFamily="49" charset="0"/>
              <a:buChar char="o"/>
            </a:pPr>
            <a:r>
              <a:rPr lang="en-US" dirty="0">
                <a:latin typeface="+mj-lt"/>
              </a:rPr>
              <a:t>The mapping quality is usually also measured on a “</a:t>
            </a:r>
            <a:r>
              <a:rPr lang="en-US" dirty="0" err="1">
                <a:latin typeface="+mj-lt"/>
              </a:rPr>
              <a:t>Phred</a:t>
            </a:r>
            <a:r>
              <a:rPr lang="en-US" dirty="0">
                <a:latin typeface="+mj-lt"/>
              </a:rPr>
              <a:t>” scale</a:t>
            </a:r>
            <a:endParaRPr lang="en-IN" dirty="0">
              <a:latin typeface="+mj-lt"/>
            </a:endParaRPr>
          </a:p>
        </p:txBody>
      </p:sp>
      <p:sp>
        <p:nvSpPr>
          <p:cNvPr id="4" name="TextBox 3">
            <a:extLst>
              <a:ext uri="{FF2B5EF4-FFF2-40B4-BE49-F238E27FC236}">
                <a16:creationId xmlns:a16="http://schemas.microsoft.com/office/drawing/2014/main" id="{0D424CD3-B116-4F7D-81D0-05B5CBDEAE5C}"/>
              </a:ext>
            </a:extLst>
          </p:cNvPr>
          <p:cNvSpPr txBox="1"/>
          <p:nvPr/>
        </p:nvSpPr>
        <p:spPr>
          <a:xfrm>
            <a:off x="1171852" y="4705165"/>
            <a:ext cx="5734975" cy="523220"/>
          </a:xfrm>
          <a:prstGeom prst="rect">
            <a:avLst/>
          </a:prstGeom>
          <a:noFill/>
        </p:spPr>
        <p:txBody>
          <a:bodyPr wrap="square" rtlCol="0">
            <a:spAutoFit/>
          </a:bodyPr>
          <a:lstStyle/>
          <a:p>
            <a:r>
              <a:rPr lang="en-IN" sz="2800" dirty="0">
                <a:latin typeface="+mj-lt"/>
              </a:rPr>
              <a:t>Cleaning</a:t>
            </a:r>
          </a:p>
        </p:txBody>
      </p:sp>
      <p:sp>
        <p:nvSpPr>
          <p:cNvPr id="5" name="TextBox 4">
            <a:extLst>
              <a:ext uri="{FF2B5EF4-FFF2-40B4-BE49-F238E27FC236}">
                <a16:creationId xmlns:a16="http://schemas.microsoft.com/office/drawing/2014/main" id="{5A4856EC-C4EC-4D35-8CCA-EF5FB33F8719}"/>
              </a:ext>
            </a:extLst>
          </p:cNvPr>
          <p:cNvSpPr txBox="1"/>
          <p:nvPr/>
        </p:nvSpPr>
        <p:spPr>
          <a:xfrm>
            <a:off x="941033" y="5228385"/>
            <a:ext cx="10214647" cy="646331"/>
          </a:xfrm>
          <a:prstGeom prst="rect">
            <a:avLst/>
          </a:prstGeom>
          <a:noFill/>
        </p:spPr>
        <p:txBody>
          <a:bodyPr wrap="square" rtlCol="0">
            <a:spAutoFit/>
          </a:bodyPr>
          <a:lstStyle/>
          <a:p>
            <a:pPr marL="285750" indent="-285750">
              <a:buFont typeface="Courier New" panose="02070309020205020404" pitchFamily="49" charset="0"/>
              <a:buChar char="o"/>
            </a:pPr>
            <a:r>
              <a:rPr lang="en-US" dirty="0">
                <a:latin typeface="+mj-lt"/>
              </a:rPr>
              <a:t>De Bruijn graphs are typically “cleaned” before analysis</a:t>
            </a:r>
          </a:p>
          <a:p>
            <a:pPr marL="285750" indent="-285750">
              <a:buFont typeface="Courier New" panose="02070309020205020404" pitchFamily="49" charset="0"/>
              <a:buChar char="o"/>
            </a:pPr>
            <a:r>
              <a:rPr lang="en-US" dirty="0">
                <a:latin typeface="+mj-lt"/>
              </a:rPr>
              <a:t>Cleaning involves removing portions of the graph that have very low coverage</a:t>
            </a:r>
            <a:endParaRPr lang="en-IN" dirty="0">
              <a:latin typeface="+mj-lt"/>
            </a:endParaRPr>
          </a:p>
        </p:txBody>
      </p:sp>
    </p:spTree>
    <p:extLst>
      <p:ext uri="{BB962C8B-B14F-4D97-AF65-F5344CB8AC3E}">
        <p14:creationId xmlns:p14="http://schemas.microsoft.com/office/powerpoint/2010/main" val="336572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D6B9-B0A1-4AB6-9489-1172DC466CD7}"/>
              </a:ext>
            </a:extLst>
          </p:cNvPr>
          <p:cNvSpPr>
            <a:spLocks noGrp="1"/>
          </p:cNvSpPr>
          <p:nvPr>
            <p:ph type="title"/>
          </p:nvPr>
        </p:nvSpPr>
        <p:spPr>
          <a:xfrm>
            <a:off x="1097280" y="988908"/>
            <a:ext cx="10058400" cy="1450757"/>
          </a:xfrm>
        </p:spPr>
        <p:txBody>
          <a:bodyPr/>
          <a:lstStyle/>
          <a:p>
            <a:r>
              <a:rPr lang="en-IN" b="0" i="0" dirty="0">
                <a:solidFill>
                  <a:srgbClr val="292929"/>
                </a:solidFill>
                <a:effectLst/>
              </a:rPr>
              <a:t>Steps</a:t>
            </a:r>
            <a:br>
              <a:rPr lang="en-IN" b="0" i="0" dirty="0">
                <a:solidFill>
                  <a:srgbClr val="292929"/>
                </a:solidFill>
                <a:effectLst/>
              </a:rPr>
            </a:br>
            <a:endParaRPr lang="en-IN" dirty="0"/>
          </a:p>
        </p:txBody>
      </p:sp>
      <p:sp>
        <p:nvSpPr>
          <p:cNvPr id="3" name="Content Placeholder 2">
            <a:extLst>
              <a:ext uri="{FF2B5EF4-FFF2-40B4-BE49-F238E27FC236}">
                <a16:creationId xmlns:a16="http://schemas.microsoft.com/office/drawing/2014/main" id="{5ACF35A1-A124-411D-AE99-01F80950CAB3}"/>
              </a:ext>
            </a:extLst>
          </p:cNvPr>
          <p:cNvSpPr>
            <a:spLocks noGrp="1"/>
          </p:cNvSpPr>
          <p:nvPr>
            <p:ph idx="1"/>
          </p:nvPr>
        </p:nvSpPr>
        <p:spPr/>
        <p:txBody>
          <a:bodyPr/>
          <a:lstStyle/>
          <a:p>
            <a:pPr>
              <a:buFont typeface="Courier New" panose="02070309020205020404" pitchFamily="49" charset="0"/>
              <a:buChar char="o"/>
            </a:pPr>
            <a:r>
              <a:rPr lang="en-US" b="0" i="0" dirty="0">
                <a:solidFill>
                  <a:srgbClr val="292929"/>
                </a:solidFill>
                <a:effectLst/>
                <a:latin typeface="+mj-lt"/>
              </a:rPr>
              <a:t>Take all (k-1)-</a:t>
            </a:r>
            <a:r>
              <a:rPr lang="en-US" b="0" i="0" dirty="0" err="1">
                <a:solidFill>
                  <a:srgbClr val="292929"/>
                </a:solidFill>
                <a:effectLst/>
                <a:latin typeface="+mj-lt"/>
              </a:rPr>
              <a:t>mers</a:t>
            </a:r>
            <a:r>
              <a:rPr lang="en-US" b="0" i="0" dirty="0">
                <a:solidFill>
                  <a:srgbClr val="292929"/>
                </a:solidFill>
                <a:effectLst/>
                <a:latin typeface="+mj-lt"/>
              </a:rPr>
              <a:t> from the set of k-</a:t>
            </a:r>
            <a:r>
              <a:rPr lang="en-US" b="0" i="0" dirty="0" err="1">
                <a:solidFill>
                  <a:srgbClr val="292929"/>
                </a:solidFill>
                <a:effectLst/>
                <a:latin typeface="+mj-lt"/>
              </a:rPr>
              <a:t>mers</a:t>
            </a:r>
            <a:r>
              <a:rPr lang="en-US" b="0" i="0" dirty="0">
                <a:solidFill>
                  <a:srgbClr val="292929"/>
                </a:solidFill>
                <a:effectLst/>
                <a:latin typeface="+mj-lt"/>
              </a:rPr>
              <a:t>, e.g. ATG, TGC-&gt; AT, TG, GC. We should have gone past the size of k-</a:t>
            </a:r>
            <a:r>
              <a:rPr lang="en-US" b="0" i="0" dirty="0" err="1">
                <a:solidFill>
                  <a:srgbClr val="292929"/>
                </a:solidFill>
                <a:effectLst/>
                <a:latin typeface="+mj-lt"/>
              </a:rPr>
              <a:t>mer</a:t>
            </a:r>
            <a:r>
              <a:rPr lang="en-US" b="0" i="0" dirty="0">
                <a:solidFill>
                  <a:srgbClr val="292929"/>
                </a:solidFill>
                <a:effectLst/>
                <a:latin typeface="+mj-lt"/>
              </a:rPr>
              <a:t> reads.</a:t>
            </a:r>
          </a:p>
          <a:p>
            <a:pPr>
              <a:buFont typeface="Courier New" panose="02070309020205020404" pitchFamily="49" charset="0"/>
              <a:buChar char="o"/>
            </a:pPr>
            <a:r>
              <a:rPr lang="en-US" b="0" i="0" dirty="0">
                <a:solidFill>
                  <a:srgbClr val="292929"/>
                </a:solidFill>
                <a:effectLst/>
                <a:latin typeface="+mj-lt"/>
              </a:rPr>
              <a:t>Construct a multi-graph with nodes being k-1-mers; draw an edge between two k-1 </a:t>
            </a:r>
            <a:r>
              <a:rPr lang="en-US" b="0" i="0" dirty="0" err="1">
                <a:solidFill>
                  <a:srgbClr val="292929"/>
                </a:solidFill>
                <a:effectLst/>
                <a:latin typeface="+mj-lt"/>
              </a:rPr>
              <a:t>mers</a:t>
            </a:r>
            <a:r>
              <a:rPr lang="en-US" b="0" i="0" dirty="0">
                <a:solidFill>
                  <a:srgbClr val="292929"/>
                </a:solidFill>
                <a:effectLst/>
                <a:latin typeface="+mj-lt"/>
              </a:rPr>
              <a:t> only if the two k-1 </a:t>
            </a:r>
            <a:r>
              <a:rPr lang="en-US" b="0" i="0" dirty="0" err="1">
                <a:solidFill>
                  <a:srgbClr val="292929"/>
                </a:solidFill>
                <a:effectLst/>
                <a:latin typeface="+mj-lt"/>
              </a:rPr>
              <a:t>mers</a:t>
            </a:r>
            <a:r>
              <a:rPr lang="en-US" b="0" i="0" dirty="0">
                <a:solidFill>
                  <a:srgbClr val="292929"/>
                </a:solidFill>
                <a:effectLst/>
                <a:latin typeface="+mj-lt"/>
              </a:rPr>
              <a:t> are taken from the same read.</a:t>
            </a:r>
            <a:endParaRPr lang="en-US" dirty="0">
              <a:solidFill>
                <a:srgbClr val="292929"/>
              </a:solidFill>
              <a:latin typeface="+mj-lt"/>
            </a:endParaRPr>
          </a:p>
          <a:p>
            <a:pPr>
              <a:buFont typeface="Courier New" panose="02070309020205020404" pitchFamily="49" charset="0"/>
              <a:buChar char="o"/>
            </a:pPr>
            <a:r>
              <a:rPr lang="en-US" b="0" i="0" dirty="0">
                <a:solidFill>
                  <a:srgbClr val="292929"/>
                </a:solidFill>
                <a:effectLst/>
                <a:latin typeface="+mj-lt"/>
              </a:rPr>
              <a:t> Graph constructed this way is guaranteed to have a Eulerian trail, follow the trail and connect the nodes to form our original sequence. The graph similar to this will appear.</a:t>
            </a:r>
          </a:p>
          <a:p>
            <a:pPr>
              <a:buFont typeface="Courier New" panose="02070309020205020404" pitchFamily="49" charset="0"/>
              <a:buChar char="o"/>
            </a:pPr>
            <a:endParaRPr lang="en-IN" dirty="0">
              <a:latin typeface="+mj-lt"/>
            </a:endParaRPr>
          </a:p>
        </p:txBody>
      </p:sp>
    </p:spTree>
    <p:extLst>
      <p:ext uri="{BB962C8B-B14F-4D97-AF65-F5344CB8AC3E}">
        <p14:creationId xmlns:p14="http://schemas.microsoft.com/office/powerpoint/2010/main" val="260965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D1EF-0DA4-42B7-9187-AB44E673B287}"/>
              </a:ext>
            </a:extLst>
          </p:cNvPr>
          <p:cNvSpPr>
            <a:spLocks noGrp="1"/>
          </p:cNvSpPr>
          <p:nvPr>
            <p:ph type="title"/>
          </p:nvPr>
        </p:nvSpPr>
        <p:spPr/>
        <p:txBody>
          <a:bodyPr/>
          <a:lstStyle/>
          <a:p>
            <a:r>
              <a:rPr lang="en-IN" dirty="0"/>
              <a:t>Output </a:t>
            </a:r>
          </a:p>
        </p:txBody>
      </p:sp>
      <p:pic>
        <p:nvPicPr>
          <p:cNvPr id="11" name="Content Placeholder 10">
            <a:extLst>
              <a:ext uri="{FF2B5EF4-FFF2-40B4-BE49-F238E27FC236}">
                <a16:creationId xmlns:a16="http://schemas.microsoft.com/office/drawing/2014/main" id="{3E9BB1E9-4731-4E1D-AD42-35F2CDBF9CAC}"/>
              </a:ext>
            </a:extLst>
          </p:cNvPr>
          <p:cNvPicPr>
            <a:picLocks noGrp="1" noChangeAspect="1"/>
          </p:cNvPicPr>
          <p:nvPr>
            <p:ph idx="1"/>
          </p:nvPr>
        </p:nvPicPr>
        <p:blipFill>
          <a:blip r:embed="rId2"/>
          <a:stretch>
            <a:fillRect/>
          </a:stretch>
        </p:blipFill>
        <p:spPr>
          <a:xfrm>
            <a:off x="995611" y="2263682"/>
            <a:ext cx="3920951" cy="2330635"/>
          </a:xfrm>
        </p:spPr>
      </p:pic>
      <p:pic>
        <p:nvPicPr>
          <p:cNvPr id="13" name="Picture 12">
            <a:extLst>
              <a:ext uri="{FF2B5EF4-FFF2-40B4-BE49-F238E27FC236}">
                <a16:creationId xmlns:a16="http://schemas.microsoft.com/office/drawing/2014/main" id="{06886630-6EBA-484B-A0C8-888F6C107664}"/>
              </a:ext>
            </a:extLst>
          </p:cNvPr>
          <p:cNvPicPr>
            <a:picLocks noChangeAspect="1"/>
          </p:cNvPicPr>
          <p:nvPr/>
        </p:nvPicPr>
        <p:blipFill>
          <a:blip r:embed="rId3"/>
          <a:stretch>
            <a:fillRect/>
          </a:stretch>
        </p:blipFill>
        <p:spPr>
          <a:xfrm>
            <a:off x="7939344" y="2139504"/>
            <a:ext cx="3951084" cy="3683951"/>
          </a:xfrm>
          <a:prstGeom prst="rect">
            <a:avLst/>
          </a:prstGeom>
        </p:spPr>
      </p:pic>
      <p:pic>
        <p:nvPicPr>
          <p:cNvPr id="15" name="Picture 14">
            <a:extLst>
              <a:ext uri="{FF2B5EF4-FFF2-40B4-BE49-F238E27FC236}">
                <a16:creationId xmlns:a16="http://schemas.microsoft.com/office/drawing/2014/main" id="{D40EA046-CF2B-4D27-8F49-2C2F635294AD}"/>
              </a:ext>
            </a:extLst>
          </p:cNvPr>
          <p:cNvPicPr>
            <a:picLocks noChangeAspect="1"/>
          </p:cNvPicPr>
          <p:nvPr/>
        </p:nvPicPr>
        <p:blipFill>
          <a:blip r:embed="rId4"/>
          <a:stretch>
            <a:fillRect/>
          </a:stretch>
        </p:blipFill>
        <p:spPr>
          <a:xfrm>
            <a:off x="4916562" y="2139504"/>
            <a:ext cx="2766002" cy="3683951"/>
          </a:xfrm>
          <a:prstGeom prst="rect">
            <a:avLst/>
          </a:prstGeom>
        </p:spPr>
      </p:pic>
    </p:spTree>
    <p:extLst>
      <p:ext uri="{BB962C8B-B14F-4D97-AF65-F5344CB8AC3E}">
        <p14:creationId xmlns:p14="http://schemas.microsoft.com/office/powerpoint/2010/main" val="168255858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2a55eed-60b6-4e74-a585-abd6fe9ce1d8" xsi:nil="true"/>
    <ReferenceId xmlns="02a55eed-60b6-4e74-a585-abd6fe9ce1d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B10CE299DAD245B68A6A72C52D74A8" ma:contentTypeVersion="10" ma:contentTypeDescription="Create a new document." ma:contentTypeScope="" ma:versionID="9a51ae918e89488653eaa40fbb88ff90">
  <xsd:schema xmlns:xsd="http://www.w3.org/2001/XMLSchema" xmlns:xs="http://www.w3.org/2001/XMLSchema" xmlns:p="http://schemas.microsoft.com/office/2006/metadata/properties" xmlns:ns2="02a55eed-60b6-4e74-a585-abd6fe9ce1d8" targetNamespace="http://schemas.microsoft.com/office/2006/metadata/properties" ma:root="true" ma:fieldsID="24e73fdebe4933fa29d5fe8eebfba71a" ns2:_="">
    <xsd:import namespace="02a55eed-60b6-4e74-a585-abd6fe9ce1d8"/>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a55eed-60b6-4e74-a585-abd6fe9ce1d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C6930D7-9F99-421C-BCF7-C000AB7021E9}"/>
</file>

<file path=docProps/app.xml><?xml version="1.0" encoding="utf-8"?>
<Properties xmlns="http://schemas.openxmlformats.org/officeDocument/2006/extended-properties" xmlns:vt="http://schemas.openxmlformats.org/officeDocument/2006/docPropsVTypes">
  <Template>{B1D059E3-B784-4431-A726-5E73EF7DB90D}tf22712842_win32</Template>
  <TotalTime>105</TotalTime>
  <Words>856</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Courier New</vt:lpstr>
      <vt:lpstr>Franklin Gothic Book</vt:lpstr>
      <vt:lpstr>Georgia</vt:lpstr>
      <vt:lpstr>1_RetrospectVTI</vt:lpstr>
      <vt:lpstr>A New approach for de bruijn graph construction in genome assembly</vt:lpstr>
      <vt:lpstr>Genome assembly</vt:lpstr>
      <vt:lpstr>De bruijn graph</vt:lpstr>
      <vt:lpstr>Properties </vt:lpstr>
      <vt:lpstr>Analysis</vt:lpstr>
      <vt:lpstr>Read Alignment</vt:lpstr>
      <vt:lpstr>Mapping Quality</vt:lpstr>
      <vt:lpstr>Steps </vt:lpstr>
      <vt:lpstr>Output </vt:lpstr>
      <vt:lpstr>Challenges </vt:lpstr>
      <vt:lpstr>Summary</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NITHIN SYLESH</dc:creator>
  <cp:lastModifiedBy>NITHIN SYLESH</cp:lastModifiedBy>
  <cp:revision>17</cp:revision>
  <dcterms:created xsi:type="dcterms:W3CDTF">2020-12-27T05:26:07Z</dcterms:created>
  <dcterms:modified xsi:type="dcterms:W3CDTF">2020-12-27T18:08:35Z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0x010100EEB10CE299DAD245B68A6A72C52D74A8</vt:lpwstr>
  </property>
</Properties>
</file>