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Lst>
  <p:sldSz cx="9144000" cy="5143500" type="screen16x9"/>
  <p:notesSz cx="6858000" cy="9144000"/>
  <p:embeddedFontLst>
    <p:embeddedFont>
      <p:font typeface="Abhaya Libre" panose="020B0604020202020204" charset="0"/>
      <p:regular r:id="rId28"/>
      <p:bold r:id="rId29"/>
    </p:embeddedFont>
    <p:embeddedFont>
      <p:font typeface="Abhaya Libre ExtraBold" panose="020B0604020202020204" charset="0"/>
      <p:bold r:id="rId30"/>
    </p:embeddedFont>
    <p:embeddedFont>
      <p:font typeface="Montserrat" panose="020B0604020202020204" charset="0"/>
      <p:regular r:id="rId31"/>
      <p:bold r:id="rId32"/>
      <p:italic r:id="rId33"/>
      <p:boldItalic r:id="rId34"/>
    </p:embeddedFont>
    <p:embeddedFont>
      <p:font typeface="Quicksand"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263b35495b_6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263b35495b_6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63b35495b_6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263b35495b_6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263b35495b_6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263b35495b_6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263b35495b_6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263b35495b_6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63b35495b_6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263b35495b_6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263b35495b_6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263b35495b_6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63b35495b_6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263b35495b_6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263b35495b_6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263b35495b_6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263b35495b_6_30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263b35495b_6_3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263b35495b_6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263b35495b_6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263b35495b_6_4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263b35495b_6_4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263b35495b_6_4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263b35495b_6_4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263b35495b_6_4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263b35495b_6_4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263b35495b_6_4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263b35495b_6_4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263b35495b_6_4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263b35495b_6_4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263b35495b_6_4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263b35495b_6_4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26a0217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26a0217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263b35495b_6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263b35495b_6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63b35495b_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63b35495b_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19175" y="2233519"/>
            <a:ext cx="6680400" cy="1159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cxnSp>
        <p:nvCxnSpPr>
          <p:cNvPr id="11" name="Google Shape;11;p2"/>
          <p:cNvCxnSpPr>
            <a:stCxn id="12" idx="4"/>
          </p:cNvCxnSpPr>
          <p:nvPr/>
        </p:nvCxnSpPr>
        <p:spPr>
          <a:xfrm>
            <a:off x="939750" y="2832475"/>
            <a:ext cx="0" cy="2310900"/>
          </a:xfrm>
          <a:prstGeom prst="straightConnector1">
            <a:avLst/>
          </a:prstGeom>
          <a:noFill/>
          <a:ln w="9525" cap="flat" cmpd="sng">
            <a:solidFill>
              <a:schemeClr val="accent5"/>
            </a:solidFill>
            <a:prstDash val="solid"/>
            <a:round/>
            <a:headEnd type="none" w="med" len="med"/>
            <a:tailEnd type="none" w="med" len="med"/>
          </a:ln>
        </p:spPr>
      </p:cxnSp>
      <p:sp>
        <p:nvSpPr>
          <p:cNvPr id="12" name="Google Shape;12;p2"/>
          <p:cNvSpPr/>
          <p:nvPr/>
        </p:nvSpPr>
        <p:spPr>
          <a:xfrm>
            <a:off x="845250" y="2643475"/>
            <a:ext cx="189000" cy="1890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key color">
  <p:cSld name="BLANK_1">
    <p:bg>
      <p:bgPr>
        <a:solidFill>
          <a:schemeClr val="accent1"/>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w="9525" cap="flat" cmpd="sng">
            <a:solidFill>
              <a:schemeClr val="dk1"/>
            </a:solidFill>
            <a:prstDash val="solid"/>
            <a:round/>
            <a:headEnd type="none" w="med" len="med"/>
            <a:tailEnd type="none" w="med" len="med"/>
          </a:ln>
        </p:spPr>
      </p:cxnSp>
      <p:sp>
        <p:nvSpPr>
          <p:cNvPr id="66" name="Google Shape;66;p11"/>
          <p:cNvSpPr/>
          <p:nvPr/>
        </p:nvSpPr>
        <p:spPr>
          <a:xfrm>
            <a:off x="844675" y="2470800"/>
            <a:ext cx="201900" cy="2019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1567326" y="2782913"/>
            <a:ext cx="6927900" cy="353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 name="Google Shape;16;p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18" name="Google Shape;18;p3"/>
          <p:cNvSpPr/>
          <p:nvPr/>
        </p:nvSpPr>
        <p:spPr>
          <a:xfrm flipH="1">
            <a:off x="632556" y="2267403"/>
            <a:ext cx="614400" cy="6144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21" name="Google Shape;21;p4"/>
          <p:cNvSpPr/>
          <p:nvPr/>
        </p:nvSpPr>
        <p:spPr>
          <a:xfrm>
            <a:off x="638325" y="2267417"/>
            <a:ext cx="614400" cy="6144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633225" y="2161800"/>
            <a:ext cx="6700500" cy="819900"/>
          </a:xfrm>
          <a:prstGeom prst="rect">
            <a:avLst/>
          </a:prstGeom>
        </p:spPr>
        <p:txBody>
          <a:bodyPr spcFirstLastPara="1" wrap="square" lIns="91425" tIns="91425" rIns="91425" bIns="91425" anchor="ctr" anchorCtr="0">
            <a:noAutofit/>
          </a:bodyPr>
          <a:lstStyle>
            <a:lvl1pPr marL="457200" lvl="0" indent="-406400" rtl="0">
              <a:spcBef>
                <a:spcPts val="600"/>
              </a:spcBef>
              <a:spcAft>
                <a:spcPts val="0"/>
              </a:spcAft>
              <a:buSzPts val="2800"/>
              <a:buChar char="◦"/>
              <a:defRPr sz="2800" i="1">
                <a:solidFill>
                  <a:schemeClr val="accent1"/>
                </a:solidFill>
              </a:defRPr>
            </a:lvl1pPr>
            <a:lvl2pPr marL="914400" lvl="1" indent="-406400" rtl="0">
              <a:spcBef>
                <a:spcPts val="0"/>
              </a:spcBef>
              <a:spcAft>
                <a:spcPts val="0"/>
              </a:spcAft>
              <a:buSzPts val="2800"/>
              <a:buChar char="▫"/>
              <a:defRPr sz="2800" i="1">
                <a:solidFill>
                  <a:schemeClr val="accent1"/>
                </a:solidFill>
              </a:defRPr>
            </a:lvl2pPr>
            <a:lvl3pPr marL="1371600" lvl="2" indent="-406400" rtl="0">
              <a:spcBef>
                <a:spcPts val="0"/>
              </a:spcBef>
              <a:spcAft>
                <a:spcPts val="0"/>
              </a:spcAft>
              <a:buSzPts val="2800"/>
              <a:buChar char="■"/>
              <a:defRPr sz="2800" i="1">
                <a:solidFill>
                  <a:schemeClr val="accent1"/>
                </a:solidFill>
              </a:defRPr>
            </a:lvl3pPr>
            <a:lvl4pPr marL="1828800" lvl="3" indent="-406400" rtl="0">
              <a:spcBef>
                <a:spcPts val="0"/>
              </a:spcBef>
              <a:spcAft>
                <a:spcPts val="0"/>
              </a:spcAft>
              <a:buClr>
                <a:schemeClr val="accent1"/>
              </a:buClr>
              <a:buSzPts val="2800"/>
              <a:buChar char="●"/>
              <a:defRPr sz="2800" i="1">
                <a:solidFill>
                  <a:schemeClr val="accent1"/>
                </a:solidFill>
              </a:defRPr>
            </a:lvl4pPr>
            <a:lvl5pPr marL="2286000" lvl="4" indent="-406400" rtl="0">
              <a:spcBef>
                <a:spcPts val="0"/>
              </a:spcBef>
              <a:spcAft>
                <a:spcPts val="0"/>
              </a:spcAft>
              <a:buClr>
                <a:schemeClr val="accent1"/>
              </a:buClr>
              <a:buSzPts val="2800"/>
              <a:buChar char="○"/>
              <a:defRPr sz="2800" i="1">
                <a:solidFill>
                  <a:schemeClr val="accent1"/>
                </a:solidFill>
              </a:defRPr>
            </a:lvl5pPr>
            <a:lvl6pPr marL="2743200" lvl="5" indent="-406400" rtl="0">
              <a:spcBef>
                <a:spcPts val="0"/>
              </a:spcBef>
              <a:spcAft>
                <a:spcPts val="0"/>
              </a:spcAft>
              <a:buClr>
                <a:schemeClr val="accent1"/>
              </a:buClr>
              <a:buSzPts val="2800"/>
              <a:buChar char="■"/>
              <a:defRPr sz="2800" i="1">
                <a:solidFill>
                  <a:schemeClr val="accent1"/>
                </a:solidFill>
              </a:defRPr>
            </a:lvl6pPr>
            <a:lvl7pPr marL="3200400" lvl="6" indent="-406400" rtl="0">
              <a:spcBef>
                <a:spcPts val="0"/>
              </a:spcBef>
              <a:spcAft>
                <a:spcPts val="0"/>
              </a:spcAft>
              <a:buClr>
                <a:schemeClr val="accent1"/>
              </a:buClr>
              <a:buSzPts val="2800"/>
              <a:buChar char="●"/>
              <a:defRPr sz="2800" i="1">
                <a:solidFill>
                  <a:schemeClr val="accent1"/>
                </a:solidFill>
              </a:defRPr>
            </a:lvl7pPr>
            <a:lvl8pPr marL="3657600" lvl="7" indent="-406400" rtl="0">
              <a:spcBef>
                <a:spcPts val="0"/>
              </a:spcBef>
              <a:spcAft>
                <a:spcPts val="0"/>
              </a:spcAft>
              <a:buClr>
                <a:schemeClr val="accent1"/>
              </a:buClr>
              <a:buSzPts val="2800"/>
              <a:buChar char="○"/>
              <a:defRPr sz="2800" i="1">
                <a:solidFill>
                  <a:schemeClr val="accent1"/>
                </a:solidFill>
              </a:defRPr>
            </a:lvl8pPr>
            <a:lvl9pPr marL="4114800" lvl="8" indent="-406400">
              <a:spcBef>
                <a:spcPts val="0"/>
              </a:spcBef>
              <a:spcAft>
                <a:spcPts val="0"/>
              </a:spcAft>
              <a:buClr>
                <a:schemeClr val="accent1"/>
              </a:buClr>
              <a:buSzPts val="2800"/>
              <a:buChar char="■"/>
              <a:defRPr sz="2800" i="1">
                <a:solidFill>
                  <a:schemeClr val="accent1"/>
                </a:solidFill>
              </a:defRPr>
            </a:lvl9pPr>
          </a:lstStyle>
          <a:p>
            <a:endParaRPr/>
          </a:p>
        </p:txBody>
      </p:sp>
      <p:sp>
        <p:nvSpPr>
          <p:cNvPr id="23" name="Google Shape;23;p4"/>
          <p:cNvSpPr txBox="1"/>
          <p:nvPr/>
        </p:nvSpPr>
        <p:spPr>
          <a:xfrm>
            <a:off x="286541" y="2244031"/>
            <a:ext cx="1306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chemeClr val="accent1"/>
                </a:solidFill>
                <a:latin typeface="Quicksand"/>
                <a:ea typeface="Quicksand"/>
                <a:cs typeface="Quicksand"/>
                <a:sym typeface="Quicksand"/>
              </a:rPr>
              <a:t>“</a:t>
            </a:r>
            <a:endParaRPr sz="4800" b="1">
              <a:solidFill>
                <a:schemeClr val="accent1"/>
              </a:solidFill>
              <a:latin typeface="Quicksand"/>
              <a:ea typeface="Quicksand"/>
              <a:cs typeface="Quicksand"/>
              <a:sym typeface="Quicksand"/>
            </a:endParaRPr>
          </a:p>
        </p:txBody>
      </p:sp>
      <p:sp>
        <p:nvSpPr>
          <p:cNvPr id="24" name="Google Shape;24;p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a:endParaRPr/>
          </a:p>
        </p:txBody>
      </p:sp>
      <p:sp>
        <p:nvSpPr>
          <p:cNvPr id="27" name="Google Shape;27;p5"/>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28" name="Google Shape;28;p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0" name="Google Shape;30;p5"/>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165475"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71570" y="1174117"/>
            <a:ext cx="33069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38" name="Google Shape;38;p6"/>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2" name="Google Shape;42;p7"/>
          <p:cNvSpPr txBox="1">
            <a:spLocks noGrp="1"/>
          </p:cNvSpPr>
          <p:nvPr>
            <p:ph type="body" idx="1"/>
          </p:nvPr>
        </p:nvSpPr>
        <p:spPr>
          <a:xfrm>
            <a:off x="1165475"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body" idx="2"/>
          </p:nvPr>
        </p:nvSpPr>
        <p:spPr>
          <a:xfrm>
            <a:off x="3692249"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4" name="Google Shape;44;p7"/>
          <p:cNvSpPr txBox="1">
            <a:spLocks noGrp="1"/>
          </p:cNvSpPr>
          <p:nvPr>
            <p:ph type="body" idx="3"/>
          </p:nvPr>
        </p:nvSpPr>
        <p:spPr>
          <a:xfrm>
            <a:off x="6219023" y="1192298"/>
            <a:ext cx="2403600" cy="3670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5" name="Google Shape;45;p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47" name="Google Shape;47;p7"/>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844675" y="14007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51" name="Google Shape;51;p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52" name="Google Shape;52;p8"/>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53" name="Google Shape;53;p8"/>
          <p:cNvSpPr/>
          <p:nvPr/>
        </p:nvSpPr>
        <p:spPr>
          <a:xfrm>
            <a:off x="874396" y="605794"/>
            <a:ext cx="142500" cy="1425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9"/>
          <p:cNvSpPr txBox="1">
            <a:spLocks noGrp="1"/>
          </p:cNvSpPr>
          <p:nvPr>
            <p:ph type="body" idx="1"/>
          </p:nvPr>
        </p:nvSpPr>
        <p:spPr>
          <a:xfrm>
            <a:off x="1165475" y="4331317"/>
            <a:ext cx="7521300" cy="4341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a:endParaRPr/>
          </a:p>
        </p:txBody>
      </p:sp>
      <p:sp>
        <p:nvSpPr>
          <p:cNvPr id="56" name="Google Shape;56;p9"/>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57" name="Google Shape;57;p9"/>
          <p:cNvCxnSpPr/>
          <p:nvPr/>
        </p:nvCxnSpPr>
        <p:spPr>
          <a:xfrm>
            <a:off x="945638" y="0"/>
            <a:ext cx="0" cy="5143500"/>
          </a:xfrm>
          <a:prstGeom prst="straightConnector1">
            <a:avLst/>
          </a:prstGeom>
          <a:noFill/>
          <a:ln w="9525" cap="flat" cmpd="sng">
            <a:solidFill>
              <a:schemeClr val="accent5"/>
            </a:solidFill>
            <a:prstDash val="solid"/>
            <a:round/>
            <a:headEnd type="none" w="med" len="med"/>
            <a:tailEnd type="none" w="med" len="med"/>
          </a:ln>
        </p:spPr>
      </p:cxnSp>
      <p:sp>
        <p:nvSpPr>
          <p:cNvPr id="58" name="Google Shape;58;p9"/>
          <p:cNvSpPr/>
          <p:nvPr/>
        </p:nvSpPr>
        <p:spPr>
          <a:xfrm>
            <a:off x="844675" y="4505121"/>
            <a:ext cx="201900" cy="201900"/>
          </a:xfrm>
          <a:prstGeom prst="ellipse">
            <a:avLst/>
          </a:prstGeom>
          <a:solidFill>
            <a:srgbClr val="2E3037"/>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61" name="Google Shape;61;p10"/>
          <p:cNvCxnSpPr/>
          <p:nvPr/>
        </p:nvCxnSpPr>
        <p:spPr>
          <a:xfrm>
            <a:off x="945638" y="0"/>
            <a:ext cx="0" cy="5143500"/>
          </a:xfrm>
          <a:prstGeom prst="straightConnector1">
            <a:avLst/>
          </a:prstGeom>
          <a:noFill/>
          <a:ln w="9525" cap="flat" cmpd="sng">
            <a:solidFill>
              <a:srgbClr val="999FA9"/>
            </a:solidFill>
            <a:prstDash val="solid"/>
            <a:round/>
            <a:headEnd type="none" w="med" len="med"/>
            <a:tailEnd type="none" w="med" len="med"/>
          </a:ln>
        </p:spPr>
      </p:cxnSp>
      <p:sp>
        <p:nvSpPr>
          <p:cNvPr id="62" name="Google Shape;62;p10"/>
          <p:cNvSpPr/>
          <p:nvPr/>
        </p:nvSpPr>
        <p:spPr>
          <a:xfrm>
            <a:off x="844675" y="2470800"/>
            <a:ext cx="201900" cy="2019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65475" y="549649"/>
            <a:ext cx="6858000" cy="345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165498" y="1086799"/>
            <a:ext cx="6858000" cy="37257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marL="914400" lvl="1"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marL="1371600" lvl="2" indent="-3810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marL="1828800" lvl="3"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marL="2286000" lvl="4"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marL="2743200" lvl="5"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marL="3200400" lvl="6"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marL="3657600" lvl="7"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marL="4114800" lvl="8" indent="-381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523157" y="4752131"/>
            <a:ext cx="548700" cy="3153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dl.acm.org/doi/abs/10.1145/820127.820170"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152900" y="1061400"/>
            <a:ext cx="7303800" cy="267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IMPLEMENTATION  OF LL(1) &amp; SLR(1)                      PARSER</a:t>
            </a:r>
            <a:endParaRPr b="1"/>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LL(1) PARSER</a:t>
            </a:r>
            <a:endParaRPr/>
          </a:p>
        </p:txBody>
      </p:sp>
      <p:sp>
        <p:nvSpPr>
          <p:cNvPr id="172" name="Google Shape;172;p21"/>
          <p:cNvSpPr txBox="1">
            <a:spLocks noGrp="1"/>
          </p:cNvSpPr>
          <p:nvPr>
            <p:ph type="body" idx="1"/>
          </p:nvPr>
        </p:nvSpPr>
        <p:spPr>
          <a:xfrm>
            <a:off x="1143000" y="894650"/>
            <a:ext cx="7050600" cy="41727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 sz="1400"/>
              <a:t>Step 1:  First check for left recursion in the grammar, if there is left recursion in the grammar remove that</a:t>
            </a:r>
            <a:endParaRPr sz="1400"/>
          </a:p>
          <a:p>
            <a:pPr marL="457200" lvl="0" indent="0" algn="l" rtl="0">
              <a:spcBef>
                <a:spcPts val="600"/>
              </a:spcBef>
              <a:spcAft>
                <a:spcPts val="0"/>
              </a:spcAft>
              <a:buNone/>
            </a:pPr>
            <a:endParaRPr sz="1400"/>
          </a:p>
          <a:p>
            <a:pPr marL="457200" lvl="0" indent="-317500" algn="l" rtl="0">
              <a:spcBef>
                <a:spcPts val="600"/>
              </a:spcBef>
              <a:spcAft>
                <a:spcPts val="0"/>
              </a:spcAft>
              <a:buSzPts val="1400"/>
              <a:buChar char="◦"/>
            </a:pPr>
            <a:r>
              <a:rPr lang="en" sz="1400"/>
              <a:t>Step 2: Calculate First() and Follow() for all non-terminals.</a:t>
            </a:r>
            <a:endParaRPr sz="1400"/>
          </a:p>
          <a:p>
            <a:pPr marL="457200" lvl="0" indent="0" algn="l" rtl="0">
              <a:spcBef>
                <a:spcPts val="600"/>
              </a:spcBef>
              <a:spcAft>
                <a:spcPts val="0"/>
              </a:spcAft>
              <a:buNone/>
            </a:pPr>
            <a:r>
              <a:rPr lang="en" sz="1400"/>
              <a:t>First(): If there is a variable, and from that variable, if we try to drive all the strings then the beginning Terminal Symbol is called the First. </a:t>
            </a:r>
            <a:endParaRPr sz="1400"/>
          </a:p>
          <a:p>
            <a:pPr marL="457200" lvl="0" indent="0" algn="l" rtl="0">
              <a:spcBef>
                <a:spcPts val="600"/>
              </a:spcBef>
              <a:spcAft>
                <a:spcPts val="0"/>
              </a:spcAft>
              <a:buNone/>
            </a:pPr>
            <a:r>
              <a:rPr lang="en" sz="1400"/>
              <a:t>Follow(): What is the Terminal Symbol which follows a variable in the process of derivation. </a:t>
            </a:r>
            <a:endParaRPr sz="1400"/>
          </a:p>
          <a:p>
            <a:pPr marL="0" lvl="0" indent="0" algn="l" rtl="0">
              <a:spcBef>
                <a:spcPts val="600"/>
              </a:spcBef>
              <a:spcAft>
                <a:spcPts val="0"/>
              </a:spcAft>
              <a:buNone/>
            </a:pPr>
            <a:endParaRPr sz="1400"/>
          </a:p>
          <a:p>
            <a:pPr marL="457200" lvl="0" indent="-317500" algn="l" rtl="0">
              <a:spcBef>
                <a:spcPts val="600"/>
              </a:spcBef>
              <a:spcAft>
                <a:spcPts val="0"/>
              </a:spcAft>
              <a:buSzPts val="1400"/>
              <a:buChar char="◦"/>
            </a:pPr>
            <a:r>
              <a:rPr lang="en" sz="1400"/>
              <a:t>Step 3: For each production A –&gt; α. (A tends to alpha)</a:t>
            </a:r>
            <a:endParaRPr sz="1400"/>
          </a:p>
          <a:p>
            <a:pPr marL="457200" lvl="0" indent="0" algn="l" rtl="0">
              <a:spcBef>
                <a:spcPts val="600"/>
              </a:spcBef>
              <a:spcAft>
                <a:spcPts val="0"/>
              </a:spcAft>
              <a:buNone/>
            </a:pPr>
            <a:r>
              <a:rPr lang="en" sz="1400"/>
              <a:t>Find First(α) and for each terminal in First(α), make entry A –&gt; α in the table.If First(α) contains ε (epsilon) as terminal than, find the Follow(A) and for each terminal in Follow(A), make entry A –&gt; α in the table.</a:t>
            </a:r>
            <a:endParaRPr sz="1400"/>
          </a:p>
          <a:p>
            <a:pPr marL="457200" lvl="0" indent="0" algn="l" rtl="0">
              <a:spcBef>
                <a:spcPts val="600"/>
              </a:spcBef>
              <a:spcAft>
                <a:spcPts val="0"/>
              </a:spcAft>
              <a:buNone/>
            </a:pPr>
            <a:r>
              <a:rPr lang="en" sz="1400"/>
              <a:t>If the First(α) contains ε and Follow(A) contains $ as terminal, then make entry A –&gt; α in the table for the $.</a:t>
            </a:r>
            <a:endParaRPr sz="1400"/>
          </a:p>
          <a:p>
            <a:pPr marL="457200" lvl="0" indent="0" algn="l" rtl="0">
              <a:spcBef>
                <a:spcPts val="600"/>
              </a:spcBef>
              <a:spcAft>
                <a:spcPts val="0"/>
              </a:spcAft>
              <a:buNone/>
            </a:pPr>
            <a:endParaRPr sz="1400"/>
          </a:p>
        </p:txBody>
      </p:sp>
      <p:sp>
        <p:nvSpPr>
          <p:cNvPr id="173" name="Google Shape;173;p2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1143000" y="2733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SLR(1) PARSER</a:t>
            </a:r>
            <a:endParaRPr/>
          </a:p>
        </p:txBody>
      </p:sp>
      <p:sp>
        <p:nvSpPr>
          <p:cNvPr id="179" name="Google Shape;179;p22"/>
          <p:cNvSpPr txBox="1">
            <a:spLocks noGrp="1"/>
          </p:cNvSpPr>
          <p:nvPr>
            <p:ph type="body" idx="1"/>
          </p:nvPr>
        </p:nvSpPr>
        <p:spPr>
          <a:xfrm>
            <a:off x="1143000" y="618350"/>
            <a:ext cx="7228200" cy="40431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 sz="1400"/>
              <a:t>Construct C = { I0, I1, ……. In}, the collection of sets of LR(0) items for G’</a:t>
            </a:r>
            <a:endParaRPr sz="1400"/>
          </a:p>
          <a:p>
            <a:pPr marL="457200" lvl="0" indent="0" algn="l" rtl="0">
              <a:spcBef>
                <a:spcPts val="600"/>
              </a:spcBef>
              <a:spcAft>
                <a:spcPts val="0"/>
              </a:spcAft>
              <a:buNone/>
            </a:pPr>
            <a:endParaRPr sz="1400"/>
          </a:p>
          <a:p>
            <a:pPr marL="457200" lvl="0" indent="-317500" algn="l" rtl="0">
              <a:spcBef>
                <a:spcPts val="600"/>
              </a:spcBef>
              <a:spcAft>
                <a:spcPts val="0"/>
              </a:spcAft>
              <a:buSzPts val="1400"/>
              <a:buChar char="◦"/>
            </a:pPr>
            <a:r>
              <a:rPr lang="en" sz="1400"/>
              <a:t>If [ A -&gt; ?.a? ] is in Ii and GOTO(Ii , a) = Ij , then set ACTION[i, a] to “shift j”. Here a must be terminal.</a:t>
            </a:r>
            <a:endParaRPr sz="1400"/>
          </a:p>
          <a:p>
            <a:pPr marL="457200" lvl="0" indent="0" algn="l" rtl="0">
              <a:spcBef>
                <a:spcPts val="600"/>
              </a:spcBef>
              <a:spcAft>
                <a:spcPts val="0"/>
              </a:spcAft>
              <a:buNone/>
            </a:pPr>
            <a:endParaRPr sz="1400"/>
          </a:p>
          <a:p>
            <a:pPr marL="457200" lvl="0" indent="-317500" algn="l" rtl="0">
              <a:spcBef>
                <a:spcPts val="600"/>
              </a:spcBef>
              <a:spcAft>
                <a:spcPts val="0"/>
              </a:spcAft>
              <a:buSzPts val="1400"/>
              <a:buChar char="◦"/>
            </a:pPr>
            <a:r>
              <a:rPr lang="en" sz="1400"/>
              <a:t>If [A -&gt; ?.] is in Ii, then set ACTION[i, a] to “reduce A -&gt; ?” for all a in FOLLOW(A); here A may not be S’</a:t>
            </a:r>
            <a:endParaRPr sz="1400"/>
          </a:p>
          <a:p>
            <a:pPr marL="457200" lvl="0" indent="0" algn="l" rtl="0">
              <a:spcBef>
                <a:spcPts val="600"/>
              </a:spcBef>
              <a:spcAft>
                <a:spcPts val="0"/>
              </a:spcAft>
              <a:buNone/>
            </a:pPr>
            <a:r>
              <a:rPr lang="en" sz="1400"/>
              <a:t>.</a:t>
            </a:r>
            <a:endParaRPr sz="1400"/>
          </a:p>
          <a:p>
            <a:pPr marL="457200" lvl="0" indent="-317500" algn="l" rtl="0">
              <a:spcBef>
                <a:spcPts val="600"/>
              </a:spcBef>
              <a:spcAft>
                <a:spcPts val="0"/>
              </a:spcAft>
              <a:buSzPts val="1400"/>
              <a:buChar char="◦"/>
            </a:pPr>
            <a:r>
              <a:rPr lang="en" sz="1400"/>
              <a:t>Is [S -&gt; S.] is in Ii, then set action[i, $] to “accept”. If any conflicting actions are generated by the above rules we say that the grammar is not SLR.</a:t>
            </a:r>
            <a:endParaRPr sz="1400"/>
          </a:p>
          <a:p>
            <a:pPr marL="457200" lvl="0" indent="0" algn="l" rtl="0">
              <a:spcBef>
                <a:spcPts val="600"/>
              </a:spcBef>
              <a:spcAft>
                <a:spcPts val="0"/>
              </a:spcAft>
              <a:buNone/>
            </a:pPr>
            <a:endParaRPr sz="1400"/>
          </a:p>
          <a:p>
            <a:pPr marL="457200" lvl="0" indent="-317500" algn="l" rtl="0">
              <a:spcBef>
                <a:spcPts val="600"/>
              </a:spcBef>
              <a:spcAft>
                <a:spcPts val="0"/>
              </a:spcAft>
              <a:buSzPts val="1400"/>
              <a:buChar char="◦"/>
            </a:pPr>
            <a:r>
              <a:rPr lang="en" sz="1400"/>
              <a:t>The goto transitions for state i are constructed for all nonterminals A using the rule:</a:t>
            </a:r>
            <a:endParaRPr sz="1400"/>
          </a:p>
          <a:p>
            <a:pPr marL="457200" lvl="0" indent="0" algn="l" rtl="0">
              <a:spcBef>
                <a:spcPts val="600"/>
              </a:spcBef>
              <a:spcAft>
                <a:spcPts val="0"/>
              </a:spcAft>
              <a:buNone/>
            </a:pPr>
            <a:r>
              <a:rPr lang="en" sz="1400"/>
              <a:t>if GOTO( Ii , A ) = Ij then GOTO [i, A] = j.</a:t>
            </a:r>
            <a:endParaRPr sz="1400"/>
          </a:p>
          <a:p>
            <a:pPr marL="457200" lvl="0" indent="-317500" algn="l" rtl="0">
              <a:spcBef>
                <a:spcPts val="600"/>
              </a:spcBef>
              <a:spcAft>
                <a:spcPts val="0"/>
              </a:spcAft>
              <a:buSzPts val="1400"/>
              <a:buChar char="◦"/>
            </a:pPr>
            <a:r>
              <a:rPr lang="en" sz="1400"/>
              <a:t>All entries not defined by rules 2 and 3 are made error.</a:t>
            </a:r>
            <a:endParaRPr sz="1400"/>
          </a:p>
          <a:p>
            <a:pPr marL="0" lvl="0" indent="0" algn="l" rtl="0">
              <a:spcBef>
                <a:spcPts val="600"/>
              </a:spcBef>
              <a:spcAft>
                <a:spcPts val="0"/>
              </a:spcAft>
              <a:buNone/>
            </a:pPr>
            <a:endParaRPr sz="1400"/>
          </a:p>
          <a:p>
            <a:pPr marL="0" lvl="0" indent="0" algn="l" rtl="0">
              <a:spcBef>
                <a:spcPts val="600"/>
              </a:spcBef>
              <a:spcAft>
                <a:spcPts val="0"/>
              </a:spcAft>
              <a:buNone/>
            </a:pPr>
            <a:endParaRPr sz="1400"/>
          </a:p>
        </p:txBody>
      </p:sp>
      <p:sp>
        <p:nvSpPr>
          <p:cNvPr id="180" name="Google Shape;180;p22"/>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IMPLEMENTATION (in python)</a:t>
            </a:r>
            <a:endParaRPr/>
          </a:p>
        </p:txBody>
      </p:sp>
      <p:sp>
        <p:nvSpPr>
          <p:cNvPr id="186" name="Google Shape;186;p2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87" name="Google Shape;187;p23"/>
          <p:cNvSpPr txBox="1"/>
          <p:nvPr/>
        </p:nvSpPr>
        <p:spPr>
          <a:xfrm>
            <a:off x="812125" y="2250650"/>
            <a:ext cx="260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latin typeface="Quicksand"/>
                <a:ea typeface="Quicksand"/>
                <a:cs typeface="Quicksand"/>
                <a:sym typeface="Quicksand"/>
              </a:rPr>
              <a:t>5</a:t>
            </a:r>
            <a:endParaRPr sz="3000">
              <a:latin typeface="Quicksand"/>
              <a:ea typeface="Quicksand"/>
              <a:cs typeface="Quicksand"/>
              <a:sym typeface="Quicksan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SLR</a:t>
            </a:r>
            <a:endParaRPr sz="3000"/>
          </a:p>
        </p:txBody>
      </p:sp>
      <p:sp>
        <p:nvSpPr>
          <p:cNvPr id="193" name="Google Shape;193;p2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194" name="Google Shape;194;p24"/>
          <p:cNvPicPr preferRelativeResize="0"/>
          <p:nvPr/>
        </p:nvPicPr>
        <p:blipFill>
          <a:blip r:embed="rId3">
            <a:alphaModFix/>
          </a:blip>
          <a:stretch>
            <a:fillRect/>
          </a:stretch>
        </p:blipFill>
        <p:spPr>
          <a:xfrm>
            <a:off x="1463550" y="1151750"/>
            <a:ext cx="7419975" cy="3343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200" name="Google Shape;200;p25"/>
          <p:cNvPicPr preferRelativeResize="0"/>
          <p:nvPr/>
        </p:nvPicPr>
        <p:blipFill>
          <a:blip r:embed="rId3">
            <a:alphaModFix/>
          </a:blip>
          <a:stretch>
            <a:fillRect/>
          </a:stretch>
        </p:blipFill>
        <p:spPr>
          <a:xfrm>
            <a:off x="1428827" y="1404525"/>
            <a:ext cx="7215274" cy="3227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206" name="Google Shape;206;p26"/>
          <p:cNvPicPr preferRelativeResize="0"/>
          <p:nvPr/>
        </p:nvPicPr>
        <p:blipFill>
          <a:blip r:embed="rId3">
            <a:alphaModFix/>
          </a:blip>
          <a:stretch>
            <a:fillRect/>
          </a:stretch>
        </p:blipFill>
        <p:spPr>
          <a:xfrm>
            <a:off x="2144613" y="388700"/>
            <a:ext cx="4854775" cy="4366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212" name="Google Shape;212;p27"/>
          <p:cNvPicPr preferRelativeResize="0"/>
          <p:nvPr/>
        </p:nvPicPr>
        <p:blipFill>
          <a:blip r:embed="rId3">
            <a:alphaModFix/>
          </a:blip>
          <a:stretch>
            <a:fillRect/>
          </a:stretch>
        </p:blipFill>
        <p:spPr>
          <a:xfrm>
            <a:off x="1203700" y="734638"/>
            <a:ext cx="7063175" cy="3674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218" name="Google Shape;218;p28"/>
          <p:cNvPicPr preferRelativeResize="0"/>
          <p:nvPr/>
        </p:nvPicPr>
        <p:blipFill>
          <a:blip r:embed="rId3">
            <a:alphaModFix/>
          </a:blip>
          <a:stretch>
            <a:fillRect/>
          </a:stretch>
        </p:blipFill>
        <p:spPr>
          <a:xfrm>
            <a:off x="1370400" y="1433950"/>
            <a:ext cx="6553200" cy="2886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29"/>
          <p:cNvPicPr preferRelativeResize="0"/>
          <p:nvPr/>
        </p:nvPicPr>
        <p:blipFill>
          <a:blip r:embed="rId3">
            <a:alphaModFix/>
          </a:blip>
          <a:stretch>
            <a:fillRect/>
          </a:stretch>
        </p:blipFill>
        <p:spPr>
          <a:xfrm>
            <a:off x="2164325" y="271988"/>
            <a:ext cx="4815350" cy="45995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29" name="Google Shape;229;p30"/>
          <p:cNvSpPr txBox="1"/>
          <p:nvPr/>
        </p:nvSpPr>
        <p:spPr>
          <a:xfrm>
            <a:off x="1686725" y="322775"/>
            <a:ext cx="62472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1"/>
                </a:solidFill>
                <a:latin typeface="Quicksand"/>
                <a:ea typeface="Quicksand"/>
                <a:cs typeface="Quicksand"/>
                <a:sym typeface="Quicksand"/>
              </a:rPr>
              <a:t>LL(1) PARSER</a:t>
            </a:r>
            <a:endParaRPr sz="3000">
              <a:solidFill>
                <a:schemeClr val="accent1"/>
              </a:solidFill>
              <a:latin typeface="Quicksand"/>
              <a:ea typeface="Quicksand"/>
              <a:cs typeface="Quicksand"/>
              <a:sym typeface="Quicksand"/>
            </a:endParaRPr>
          </a:p>
        </p:txBody>
      </p:sp>
      <p:pic>
        <p:nvPicPr>
          <p:cNvPr id="230" name="Google Shape;230;p30"/>
          <p:cNvPicPr preferRelativeResize="0"/>
          <p:nvPr/>
        </p:nvPicPr>
        <p:blipFill>
          <a:blip r:embed="rId3">
            <a:alphaModFix/>
          </a:blip>
          <a:stretch>
            <a:fillRect/>
          </a:stretch>
        </p:blipFill>
        <p:spPr>
          <a:xfrm>
            <a:off x="3272125" y="1078125"/>
            <a:ext cx="3469474" cy="3856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77" name="Google Shape;77;p13"/>
          <p:cNvSpPr txBox="1"/>
          <p:nvPr/>
        </p:nvSpPr>
        <p:spPr>
          <a:xfrm>
            <a:off x="1554925" y="345075"/>
            <a:ext cx="6331500" cy="64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200">
                <a:solidFill>
                  <a:schemeClr val="accent1"/>
                </a:solidFill>
                <a:latin typeface="Abhaya Libre ExtraBold"/>
                <a:ea typeface="Abhaya Libre ExtraBold"/>
                <a:cs typeface="Abhaya Libre ExtraBold"/>
                <a:sym typeface="Abhaya Libre ExtraBold"/>
              </a:rPr>
              <a:t>TEAM MEMBERS</a:t>
            </a:r>
            <a:endParaRPr sz="4200">
              <a:solidFill>
                <a:schemeClr val="accent1"/>
              </a:solidFill>
              <a:latin typeface="Abhaya Libre ExtraBold"/>
              <a:ea typeface="Abhaya Libre ExtraBold"/>
              <a:cs typeface="Abhaya Libre ExtraBold"/>
              <a:sym typeface="Abhaya Libre ExtraBold"/>
            </a:endParaRPr>
          </a:p>
        </p:txBody>
      </p:sp>
      <p:sp>
        <p:nvSpPr>
          <p:cNvPr id="78" name="Google Shape;78;p13"/>
          <p:cNvSpPr txBox="1"/>
          <p:nvPr/>
        </p:nvSpPr>
        <p:spPr>
          <a:xfrm>
            <a:off x="1050125" y="1590950"/>
            <a:ext cx="2904000" cy="29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Abhaya Libre ExtraBold"/>
                <a:ea typeface="Abhaya Libre ExtraBold"/>
                <a:cs typeface="Abhaya Libre ExtraBold"/>
                <a:sym typeface="Abhaya Libre ExtraBold"/>
              </a:rPr>
              <a:t>ABHIRAM PRASAD</a:t>
            </a:r>
            <a:endParaRPr sz="2600">
              <a:solidFill>
                <a:schemeClr val="lt1"/>
              </a:solidFill>
              <a:latin typeface="Abhaya Libre ExtraBold"/>
              <a:ea typeface="Abhaya Libre ExtraBold"/>
              <a:cs typeface="Abhaya Libre ExtraBold"/>
              <a:sym typeface="Abhaya Libre ExtraBold"/>
            </a:endParaRPr>
          </a:p>
        </p:txBody>
      </p:sp>
      <p:sp>
        <p:nvSpPr>
          <p:cNvPr id="79" name="Google Shape;79;p13"/>
          <p:cNvSpPr txBox="1"/>
          <p:nvPr/>
        </p:nvSpPr>
        <p:spPr>
          <a:xfrm>
            <a:off x="1050125" y="1883711"/>
            <a:ext cx="2904000" cy="43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latin typeface="Montserrat"/>
                <a:ea typeface="Montserrat"/>
                <a:cs typeface="Montserrat"/>
                <a:sym typeface="Montserrat"/>
              </a:rPr>
              <a:t>AM.EN.U4AIE19001</a:t>
            </a:r>
            <a:endParaRPr>
              <a:solidFill>
                <a:schemeClr val="accent1"/>
              </a:solidFill>
              <a:latin typeface="Montserrat"/>
              <a:ea typeface="Montserrat"/>
              <a:cs typeface="Montserrat"/>
              <a:sym typeface="Montserrat"/>
            </a:endParaRPr>
          </a:p>
        </p:txBody>
      </p:sp>
      <p:sp>
        <p:nvSpPr>
          <p:cNvPr id="80" name="Google Shape;80;p13"/>
          <p:cNvSpPr txBox="1"/>
          <p:nvPr/>
        </p:nvSpPr>
        <p:spPr>
          <a:xfrm>
            <a:off x="5328025" y="1590950"/>
            <a:ext cx="2904000" cy="29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Abhaya Libre ExtraBold"/>
                <a:ea typeface="Abhaya Libre ExtraBold"/>
                <a:cs typeface="Abhaya Libre ExtraBold"/>
                <a:sym typeface="Abhaya Libre ExtraBold"/>
              </a:rPr>
              <a:t>NITHIN SYLESH</a:t>
            </a:r>
            <a:endParaRPr sz="2600">
              <a:solidFill>
                <a:schemeClr val="lt1"/>
              </a:solidFill>
              <a:latin typeface="Abhaya Libre ExtraBold"/>
              <a:ea typeface="Abhaya Libre ExtraBold"/>
              <a:cs typeface="Abhaya Libre ExtraBold"/>
              <a:sym typeface="Abhaya Libre ExtraBold"/>
            </a:endParaRPr>
          </a:p>
        </p:txBody>
      </p:sp>
      <p:sp>
        <p:nvSpPr>
          <p:cNvPr id="81" name="Google Shape;81;p13"/>
          <p:cNvSpPr txBox="1"/>
          <p:nvPr/>
        </p:nvSpPr>
        <p:spPr>
          <a:xfrm>
            <a:off x="5328025" y="1883711"/>
            <a:ext cx="2904000" cy="43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2"/>
                </a:solidFill>
                <a:latin typeface="Montserrat"/>
                <a:ea typeface="Montserrat"/>
                <a:cs typeface="Montserrat"/>
                <a:sym typeface="Montserrat"/>
              </a:rPr>
              <a:t>AM.EN.U4AIE19044</a:t>
            </a:r>
            <a:endParaRPr>
              <a:solidFill>
                <a:schemeClr val="accent2"/>
              </a:solidFill>
              <a:latin typeface="Montserrat"/>
              <a:ea typeface="Montserrat"/>
              <a:cs typeface="Montserrat"/>
              <a:sym typeface="Montserrat"/>
            </a:endParaRPr>
          </a:p>
        </p:txBody>
      </p:sp>
      <p:sp>
        <p:nvSpPr>
          <p:cNvPr id="82" name="Google Shape;82;p13"/>
          <p:cNvSpPr txBox="1"/>
          <p:nvPr/>
        </p:nvSpPr>
        <p:spPr>
          <a:xfrm>
            <a:off x="3152150" y="2734025"/>
            <a:ext cx="2904000" cy="29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Abhaya Libre ExtraBold"/>
                <a:ea typeface="Abhaya Libre ExtraBold"/>
                <a:cs typeface="Abhaya Libre ExtraBold"/>
                <a:sym typeface="Abhaya Libre ExtraBold"/>
              </a:rPr>
              <a:t>RITIKA R PRASAD</a:t>
            </a:r>
            <a:endParaRPr sz="2600">
              <a:solidFill>
                <a:schemeClr val="lt1"/>
              </a:solidFill>
              <a:latin typeface="Abhaya Libre ExtraBold"/>
              <a:ea typeface="Abhaya Libre ExtraBold"/>
              <a:cs typeface="Abhaya Libre ExtraBold"/>
              <a:sym typeface="Abhaya Libre ExtraBold"/>
            </a:endParaRPr>
          </a:p>
        </p:txBody>
      </p:sp>
      <p:sp>
        <p:nvSpPr>
          <p:cNvPr id="83" name="Google Shape;83;p13"/>
          <p:cNvSpPr txBox="1"/>
          <p:nvPr/>
        </p:nvSpPr>
        <p:spPr>
          <a:xfrm>
            <a:off x="3152150" y="3026786"/>
            <a:ext cx="2904000" cy="43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2"/>
                </a:solidFill>
                <a:latin typeface="Montserrat"/>
                <a:ea typeface="Montserrat"/>
                <a:cs typeface="Montserrat"/>
                <a:sym typeface="Montserrat"/>
              </a:rPr>
              <a:t>AM.EN.U4AIE19053</a:t>
            </a:r>
            <a:endParaRPr>
              <a:solidFill>
                <a:schemeClr val="accent2"/>
              </a:solidFill>
              <a:latin typeface="Montserrat"/>
              <a:ea typeface="Montserrat"/>
              <a:cs typeface="Montserrat"/>
              <a:sym typeface="Montserrat"/>
            </a:endParaRPr>
          </a:p>
        </p:txBody>
      </p:sp>
      <p:sp>
        <p:nvSpPr>
          <p:cNvPr id="84" name="Google Shape;84;p13"/>
          <p:cNvSpPr txBox="1"/>
          <p:nvPr/>
        </p:nvSpPr>
        <p:spPr>
          <a:xfrm>
            <a:off x="1050125" y="4023475"/>
            <a:ext cx="2904000" cy="29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Abhaya Libre ExtraBold"/>
                <a:ea typeface="Abhaya Libre ExtraBold"/>
                <a:cs typeface="Abhaya Libre ExtraBold"/>
                <a:sym typeface="Abhaya Libre ExtraBold"/>
              </a:rPr>
              <a:t>VYSAKH S NAIR</a:t>
            </a:r>
            <a:endParaRPr sz="2600">
              <a:solidFill>
                <a:schemeClr val="lt1"/>
              </a:solidFill>
              <a:latin typeface="Abhaya Libre ExtraBold"/>
              <a:ea typeface="Abhaya Libre ExtraBold"/>
              <a:cs typeface="Abhaya Libre ExtraBold"/>
              <a:sym typeface="Abhaya Libre ExtraBold"/>
            </a:endParaRPr>
          </a:p>
        </p:txBody>
      </p:sp>
      <p:sp>
        <p:nvSpPr>
          <p:cNvPr id="85" name="Google Shape;85;p13"/>
          <p:cNvSpPr txBox="1"/>
          <p:nvPr/>
        </p:nvSpPr>
        <p:spPr>
          <a:xfrm>
            <a:off x="1050125" y="4316236"/>
            <a:ext cx="2904000" cy="43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2"/>
                </a:solidFill>
                <a:latin typeface="Montserrat"/>
                <a:ea typeface="Montserrat"/>
                <a:cs typeface="Montserrat"/>
                <a:sym typeface="Montserrat"/>
              </a:rPr>
              <a:t>AM.EN.U4AIE19072</a:t>
            </a:r>
            <a:endParaRPr>
              <a:solidFill>
                <a:schemeClr val="accent2"/>
              </a:solidFill>
              <a:latin typeface="Montserrat"/>
              <a:ea typeface="Montserrat"/>
              <a:cs typeface="Montserrat"/>
              <a:sym typeface="Montserrat"/>
            </a:endParaRPr>
          </a:p>
        </p:txBody>
      </p:sp>
      <p:sp>
        <p:nvSpPr>
          <p:cNvPr id="86" name="Google Shape;86;p13"/>
          <p:cNvSpPr txBox="1"/>
          <p:nvPr/>
        </p:nvSpPr>
        <p:spPr>
          <a:xfrm>
            <a:off x="5328025" y="4023475"/>
            <a:ext cx="2904000" cy="29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Abhaya Libre ExtraBold"/>
                <a:ea typeface="Abhaya Libre ExtraBold"/>
                <a:cs typeface="Abhaya Libre ExtraBold"/>
                <a:sym typeface="Abhaya Libre ExtraBold"/>
              </a:rPr>
              <a:t>LAKSHMI G PILLAI</a:t>
            </a:r>
            <a:endParaRPr sz="2600">
              <a:solidFill>
                <a:schemeClr val="lt1"/>
              </a:solidFill>
              <a:latin typeface="Abhaya Libre ExtraBold"/>
              <a:ea typeface="Abhaya Libre ExtraBold"/>
              <a:cs typeface="Abhaya Libre ExtraBold"/>
              <a:sym typeface="Abhaya Libre ExtraBold"/>
            </a:endParaRPr>
          </a:p>
        </p:txBody>
      </p:sp>
      <p:sp>
        <p:nvSpPr>
          <p:cNvPr id="87" name="Google Shape;87;p13"/>
          <p:cNvSpPr txBox="1"/>
          <p:nvPr/>
        </p:nvSpPr>
        <p:spPr>
          <a:xfrm>
            <a:off x="5328025" y="4316236"/>
            <a:ext cx="2904000" cy="43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2"/>
                </a:solidFill>
                <a:latin typeface="Montserrat"/>
                <a:ea typeface="Montserrat"/>
                <a:cs typeface="Montserrat"/>
                <a:sym typeface="Montserrat"/>
              </a:rPr>
              <a:t>AM.EN.U4AIE19074</a:t>
            </a:r>
            <a:endParaRPr>
              <a:solidFill>
                <a:schemeClr val="accent2"/>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1"/>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pic>
        <p:nvPicPr>
          <p:cNvPr id="236" name="Google Shape;236;p31"/>
          <p:cNvPicPr preferRelativeResize="0"/>
          <p:nvPr/>
        </p:nvPicPr>
        <p:blipFill>
          <a:blip r:embed="rId3">
            <a:alphaModFix/>
          </a:blip>
          <a:stretch>
            <a:fillRect/>
          </a:stretch>
        </p:blipFill>
        <p:spPr>
          <a:xfrm>
            <a:off x="2114400" y="642850"/>
            <a:ext cx="4784650" cy="4007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2"/>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242" name="Google Shape;242;p32"/>
          <p:cNvPicPr preferRelativeResize="0"/>
          <p:nvPr/>
        </p:nvPicPr>
        <p:blipFill>
          <a:blip r:embed="rId3">
            <a:alphaModFix/>
          </a:blip>
          <a:stretch>
            <a:fillRect/>
          </a:stretch>
        </p:blipFill>
        <p:spPr>
          <a:xfrm>
            <a:off x="1872950" y="664375"/>
            <a:ext cx="5293875" cy="41737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pic>
        <p:nvPicPr>
          <p:cNvPr id="248" name="Google Shape;248;p33"/>
          <p:cNvPicPr preferRelativeResize="0"/>
          <p:nvPr/>
        </p:nvPicPr>
        <p:blipFill>
          <a:blip r:embed="rId3">
            <a:alphaModFix/>
          </a:blip>
          <a:stretch>
            <a:fillRect/>
          </a:stretch>
        </p:blipFill>
        <p:spPr>
          <a:xfrm>
            <a:off x="2714801" y="594425"/>
            <a:ext cx="3714400" cy="4052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5"/>
          <p:cNvSpPr txBox="1">
            <a:spLocks noGrp="1"/>
          </p:cNvSpPr>
          <p:nvPr>
            <p:ph type="title"/>
          </p:nvPr>
        </p:nvSpPr>
        <p:spPr>
          <a:xfrm>
            <a:off x="1143000" y="970874"/>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200">
                <a:latin typeface="Abhaya Libre ExtraBold"/>
                <a:ea typeface="Abhaya Libre ExtraBold"/>
                <a:cs typeface="Abhaya Libre ExtraBold"/>
                <a:sym typeface="Abhaya Libre ExtraBold"/>
              </a:rPr>
              <a:t>Conclusions</a:t>
            </a:r>
            <a:endParaRPr sz="4200">
              <a:latin typeface="Abhaya Libre ExtraBold"/>
              <a:ea typeface="Abhaya Libre ExtraBold"/>
              <a:cs typeface="Abhaya Libre ExtraBold"/>
              <a:sym typeface="Abhaya Libre ExtraBold"/>
            </a:endParaRPr>
          </a:p>
          <a:p>
            <a:pPr marL="0" lvl="0" indent="0" algn="l" rtl="0">
              <a:spcBef>
                <a:spcPts val="0"/>
              </a:spcBef>
              <a:spcAft>
                <a:spcPts val="0"/>
              </a:spcAft>
              <a:buNone/>
            </a:pPr>
            <a:endParaRPr/>
          </a:p>
        </p:txBody>
      </p:sp>
      <p:sp>
        <p:nvSpPr>
          <p:cNvPr id="261" name="Google Shape;261;p35"/>
          <p:cNvSpPr txBox="1">
            <a:spLocks noGrp="1"/>
          </p:cNvSpPr>
          <p:nvPr>
            <p:ph type="body" idx="1"/>
          </p:nvPr>
        </p:nvSpPr>
        <p:spPr>
          <a:xfrm>
            <a:off x="1186325" y="2193750"/>
            <a:ext cx="6858000" cy="756000"/>
          </a:xfrm>
          <a:prstGeom prst="rect">
            <a:avLst/>
          </a:prstGeom>
        </p:spPr>
        <p:txBody>
          <a:bodyPr spcFirstLastPara="1" wrap="square" lIns="91425" tIns="91425" rIns="91425" bIns="91425" anchor="t" anchorCtr="0">
            <a:noAutofit/>
          </a:bodyPr>
          <a:lstStyle/>
          <a:p>
            <a:pPr marL="6350" lvl="0" indent="-6350" algn="just" rtl="0">
              <a:lnSpc>
                <a:spcPct val="103333"/>
              </a:lnSpc>
              <a:spcBef>
                <a:spcPts val="0"/>
              </a:spcBef>
              <a:spcAft>
                <a:spcPts val="25"/>
              </a:spcAft>
              <a:buNone/>
            </a:pPr>
            <a:r>
              <a:rPr lang="en" sz="1200">
                <a:solidFill>
                  <a:schemeClr val="lt1"/>
                </a:solidFill>
                <a:latin typeface="Times New Roman"/>
                <a:ea typeface="Times New Roman"/>
                <a:cs typeface="Times New Roman"/>
                <a:sym typeface="Times New Roman"/>
              </a:rPr>
              <a:t>We have successfully  implemented SLR(1) parser and LL(1) parser.  We passed many different test cases through our models and have got the desired results . All the errors we found out have been successfully rectified. </a:t>
            </a:r>
            <a:endParaRPr sz="2500">
              <a:solidFill>
                <a:schemeClr val="lt1"/>
              </a:solidFill>
            </a:endParaRPr>
          </a:p>
        </p:txBody>
      </p:sp>
      <p:sp>
        <p:nvSpPr>
          <p:cNvPr id="262" name="Google Shape;262;p35"/>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4"/>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REFERENCES</a:t>
            </a:r>
            <a:endParaRPr/>
          </a:p>
        </p:txBody>
      </p:sp>
      <p:sp>
        <p:nvSpPr>
          <p:cNvPr id="254" name="Google Shape;254;p34"/>
          <p:cNvSpPr txBox="1">
            <a:spLocks noGrp="1"/>
          </p:cNvSpPr>
          <p:nvPr>
            <p:ph type="body" idx="1"/>
          </p:nvPr>
        </p:nvSpPr>
        <p:spPr>
          <a:xfrm>
            <a:off x="1165498" y="1086799"/>
            <a:ext cx="6858000" cy="3725700"/>
          </a:xfrm>
          <a:prstGeom prst="rect">
            <a:avLst/>
          </a:prstGeom>
        </p:spPr>
        <p:txBody>
          <a:bodyPr spcFirstLastPara="1" wrap="square" lIns="91425" tIns="91425" rIns="91425" bIns="91425" anchor="t" anchorCtr="0">
            <a:noAutofit/>
          </a:bodyPr>
          <a:lstStyle/>
          <a:p>
            <a:pPr marL="241300" lvl="0" indent="-215900" algn="l" rtl="0">
              <a:spcBef>
                <a:spcPts val="0"/>
              </a:spcBef>
              <a:spcAft>
                <a:spcPts val="0"/>
              </a:spcAft>
              <a:buClr>
                <a:schemeClr val="lt1"/>
              </a:buClr>
              <a:buSzPts val="1400"/>
              <a:buFont typeface="Montserrat"/>
              <a:buChar char="●"/>
            </a:pPr>
            <a:r>
              <a:rPr lang="en" sz="1400">
                <a:solidFill>
                  <a:schemeClr val="lt1"/>
                </a:solidFill>
                <a:latin typeface="Montserrat"/>
                <a:ea typeface="Montserrat"/>
                <a:cs typeface="Montserrat"/>
                <a:sym typeface="Montserrat"/>
              </a:rPr>
              <a:t>https://www.researchgate.net/publication/2744031_The_essence_of_LR_parsingr</a:t>
            </a:r>
            <a:endParaRPr sz="1400">
              <a:solidFill>
                <a:schemeClr val="lt1"/>
              </a:solidFill>
              <a:latin typeface="Montserrat"/>
              <a:ea typeface="Montserrat"/>
              <a:cs typeface="Montserrat"/>
              <a:sym typeface="Montserrat"/>
            </a:endParaRPr>
          </a:p>
          <a:p>
            <a:pPr marL="241300" lvl="0" indent="-215900" algn="l" rtl="0">
              <a:spcBef>
                <a:spcPts val="1000"/>
              </a:spcBef>
              <a:spcAft>
                <a:spcPts val="0"/>
              </a:spcAft>
              <a:buClr>
                <a:schemeClr val="lt1"/>
              </a:buClr>
              <a:buSzPts val="1400"/>
              <a:buFont typeface="Montserrat"/>
              <a:buChar char="●"/>
            </a:pPr>
            <a:r>
              <a:rPr lang="en" sz="1400">
                <a:solidFill>
                  <a:schemeClr val="lt1"/>
                </a:solidFill>
                <a:latin typeface="Montserrat"/>
                <a:ea typeface="Montserrat"/>
                <a:cs typeface="Montserrat"/>
                <a:sym typeface="Montserrat"/>
              </a:rPr>
              <a:t>https://www.researchgate.net/publication/221002100_IELR1_Practical_LR1_parser_tables_for_non-LR1_grammars_with_conflict_resolution</a:t>
            </a:r>
            <a:endParaRPr sz="1400">
              <a:solidFill>
                <a:schemeClr val="lt1"/>
              </a:solidFill>
              <a:latin typeface="Montserrat"/>
              <a:ea typeface="Montserrat"/>
              <a:cs typeface="Montserrat"/>
              <a:sym typeface="Montserrat"/>
            </a:endParaRPr>
          </a:p>
          <a:p>
            <a:pPr marL="241300" lvl="0" indent="-215900" algn="l" rtl="0">
              <a:spcBef>
                <a:spcPts val="1000"/>
              </a:spcBef>
              <a:spcAft>
                <a:spcPts val="0"/>
              </a:spcAft>
              <a:buClr>
                <a:schemeClr val="lt1"/>
              </a:buClr>
              <a:buSzPts val="1400"/>
              <a:buFont typeface="Montserrat"/>
              <a:buChar char="●"/>
            </a:pPr>
            <a:r>
              <a:rPr lang="en" sz="1400">
                <a:solidFill>
                  <a:schemeClr val="lt1"/>
                </a:solidFill>
                <a:latin typeface="Montserrat"/>
                <a:ea typeface="Montserrat"/>
                <a:cs typeface="Montserrat"/>
                <a:sym typeface="Montserrat"/>
              </a:rPr>
              <a:t>https://www.sciencedirect.com/science/article/abs/pii/S1477842409000037</a:t>
            </a:r>
            <a:endParaRPr sz="1400">
              <a:solidFill>
                <a:schemeClr val="lt1"/>
              </a:solidFill>
              <a:latin typeface="Montserrat"/>
              <a:ea typeface="Montserrat"/>
              <a:cs typeface="Montserrat"/>
              <a:sym typeface="Montserrat"/>
            </a:endParaRPr>
          </a:p>
          <a:p>
            <a:pPr marL="241300" lvl="0" indent="-215900" algn="l" rtl="0">
              <a:spcBef>
                <a:spcPts val="1000"/>
              </a:spcBef>
              <a:spcAft>
                <a:spcPts val="0"/>
              </a:spcAft>
              <a:buClr>
                <a:schemeClr val="lt1"/>
              </a:buClr>
              <a:buSzPts val="1400"/>
              <a:buFont typeface="Montserrat"/>
              <a:buChar char="●"/>
            </a:pPr>
            <a:r>
              <a:rPr lang="en" sz="1400">
                <a:solidFill>
                  <a:schemeClr val="lt1"/>
                </a:solidFill>
                <a:latin typeface="Montserrat"/>
                <a:ea typeface="Montserrat"/>
                <a:cs typeface="Montserrat"/>
                <a:sym typeface="Montserrat"/>
              </a:rPr>
              <a:t>https://link.springer.com/chapter/10.1007/978-1-4302-4597-1_14</a:t>
            </a:r>
            <a:endParaRPr sz="1400">
              <a:solidFill>
                <a:schemeClr val="lt1"/>
              </a:solidFill>
              <a:latin typeface="Montserrat"/>
              <a:ea typeface="Montserrat"/>
              <a:cs typeface="Montserrat"/>
              <a:sym typeface="Montserrat"/>
            </a:endParaRPr>
          </a:p>
          <a:p>
            <a:pPr marL="241300" lvl="0" indent="-215900" algn="l" rtl="0">
              <a:spcBef>
                <a:spcPts val="1000"/>
              </a:spcBef>
              <a:spcAft>
                <a:spcPts val="0"/>
              </a:spcAft>
              <a:buClr>
                <a:schemeClr val="lt1"/>
              </a:buClr>
              <a:buSzPts val="1400"/>
              <a:buFont typeface="Montserrat"/>
              <a:buChar char="●"/>
            </a:pPr>
            <a:r>
              <a:rPr lang="en" sz="1400">
                <a:solidFill>
                  <a:schemeClr val="lt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https://dl.acm.org/doi/abs/10.1145/820127.820170</a:t>
            </a:r>
            <a:endParaRPr sz="1400">
              <a:solidFill>
                <a:schemeClr val="lt1"/>
              </a:solidFill>
              <a:latin typeface="Montserrat"/>
              <a:ea typeface="Montserrat"/>
              <a:cs typeface="Montserrat"/>
              <a:sym typeface="Montserrat"/>
            </a:endParaRPr>
          </a:p>
          <a:p>
            <a:pPr marL="241300" lvl="0" indent="-215900" algn="l" rtl="0">
              <a:spcBef>
                <a:spcPts val="1000"/>
              </a:spcBef>
              <a:spcAft>
                <a:spcPts val="0"/>
              </a:spcAft>
              <a:buClr>
                <a:schemeClr val="lt1"/>
              </a:buClr>
              <a:buSzPts val="1400"/>
              <a:buFont typeface="Montserrat"/>
              <a:buChar char="●"/>
            </a:pPr>
            <a:r>
              <a:rPr lang="en" sz="1400">
                <a:solidFill>
                  <a:schemeClr val="lt1"/>
                </a:solidFill>
                <a:latin typeface="Montserrat"/>
                <a:ea typeface="Montserrat"/>
                <a:cs typeface="Montserrat"/>
                <a:sym typeface="Montserrat"/>
              </a:rPr>
              <a:t>https://www.sciencedirect.com/science/article/pii/S0743106696000763</a:t>
            </a:r>
            <a:endParaRPr sz="1400">
              <a:solidFill>
                <a:schemeClr val="lt1"/>
              </a:solidFill>
              <a:latin typeface="Montserrat"/>
              <a:ea typeface="Montserrat"/>
              <a:cs typeface="Montserrat"/>
              <a:sym typeface="Montserrat"/>
            </a:endParaRPr>
          </a:p>
          <a:p>
            <a:pPr marL="241300" lvl="0" indent="0" algn="l" rtl="0">
              <a:spcBef>
                <a:spcPts val="1000"/>
              </a:spcBef>
              <a:spcAft>
                <a:spcPts val="0"/>
              </a:spcAft>
              <a:buNone/>
            </a:pPr>
            <a:endParaRPr sz="1400">
              <a:solidFill>
                <a:schemeClr val="lt1"/>
              </a:solidFill>
              <a:latin typeface="Montserrat"/>
              <a:ea typeface="Montserrat"/>
              <a:cs typeface="Montserrat"/>
              <a:sym typeface="Montserrat"/>
            </a:endParaRPr>
          </a:p>
          <a:p>
            <a:pPr marL="0" lvl="0" indent="0" algn="l" rtl="0">
              <a:spcBef>
                <a:spcPts val="1000"/>
              </a:spcBef>
              <a:spcAft>
                <a:spcPts val="0"/>
              </a:spcAft>
              <a:buNone/>
            </a:pPr>
            <a:endParaRPr>
              <a:solidFill>
                <a:schemeClr val="lt1"/>
              </a:solidFill>
            </a:endParaRPr>
          </a:p>
        </p:txBody>
      </p:sp>
      <p:sp>
        <p:nvSpPr>
          <p:cNvPr id="255" name="Google Shape;255;p34"/>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pic>
        <p:nvPicPr>
          <p:cNvPr id="268" name="Google Shape;268;p36"/>
          <p:cNvPicPr preferRelativeResize="0"/>
          <p:nvPr/>
        </p:nvPicPr>
        <p:blipFill>
          <a:blip r:embed="rId3">
            <a:alphaModFix/>
          </a:blip>
          <a:stretch>
            <a:fillRect/>
          </a:stretch>
        </p:blipFill>
        <p:spPr>
          <a:xfrm>
            <a:off x="-65475" y="0"/>
            <a:ext cx="9209475"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2874950" y="541576"/>
            <a:ext cx="3931200" cy="47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b="1"/>
              <a:t>         Table of Contents </a:t>
            </a:r>
            <a:endParaRPr sz="2000" b="1"/>
          </a:p>
        </p:txBody>
      </p:sp>
      <p:sp>
        <p:nvSpPr>
          <p:cNvPr id="93" name="Google Shape;93;p14"/>
          <p:cNvSpPr txBox="1">
            <a:spLocks noGrp="1"/>
          </p:cNvSpPr>
          <p:nvPr>
            <p:ph type="sldNum" idx="12"/>
          </p:nvPr>
        </p:nvSpPr>
        <p:spPr>
          <a:xfrm>
            <a:off x="8791707" y="4828206"/>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94" name="Google Shape;94;p14"/>
          <p:cNvSpPr txBox="1"/>
          <p:nvPr/>
        </p:nvSpPr>
        <p:spPr>
          <a:xfrm>
            <a:off x="1924550" y="1493250"/>
            <a:ext cx="2736000" cy="338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2600">
                <a:solidFill>
                  <a:schemeClr val="lt1"/>
                </a:solidFill>
                <a:latin typeface="Abhaya Libre ExtraBold"/>
                <a:ea typeface="Abhaya Libre ExtraBold"/>
                <a:cs typeface="Abhaya Libre ExtraBold"/>
                <a:sym typeface="Abhaya Libre ExtraBold"/>
              </a:rPr>
              <a:t>Introduction</a:t>
            </a:r>
            <a:endParaRPr sz="2600">
              <a:solidFill>
                <a:schemeClr val="lt1"/>
              </a:solidFill>
              <a:latin typeface="Abhaya Libre ExtraBold"/>
              <a:ea typeface="Abhaya Libre ExtraBold"/>
              <a:cs typeface="Abhaya Libre ExtraBold"/>
              <a:sym typeface="Abhaya Libre ExtraBold"/>
            </a:endParaRPr>
          </a:p>
        </p:txBody>
      </p:sp>
      <p:sp>
        <p:nvSpPr>
          <p:cNvPr id="95" name="Google Shape;95;p14"/>
          <p:cNvSpPr txBox="1"/>
          <p:nvPr/>
        </p:nvSpPr>
        <p:spPr>
          <a:xfrm>
            <a:off x="1229750" y="1426075"/>
            <a:ext cx="504000" cy="4146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3200" b="1">
                <a:solidFill>
                  <a:schemeClr val="accent1"/>
                </a:solidFill>
                <a:latin typeface="Abhaya Libre ExtraBold"/>
                <a:ea typeface="Abhaya Libre ExtraBold"/>
                <a:cs typeface="Abhaya Libre ExtraBold"/>
                <a:sym typeface="Abhaya Libre ExtraBold"/>
              </a:rPr>
              <a:t>01</a:t>
            </a:r>
            <a:endParaRPr sz="3200" b="1">
              <a:solidFill>
                <a:schemeClr val="accent1"/>
              </a:solidFill>
              <a:latin typeface="Abhaya Libre ExtraBold"/>
              <a:ea typeface="Abhaya Libre ExtraBold"/>
              <a:cs typeface="Abhaya Libre ExtraBold"/>
              <a:sym typeface="Abhaya Libre ExtraBold"/>
            </a:endParaRPr>
          </a:p>
        </p:txBody>
      </p:sp>
      <p:sp>
        <p:nvSpPr>
          <p:cNvPr id="96" name="Google Shape;96;p14"/>
          <p:cNvSpPr txBox="1"/>
          <p:nvPr/>
        </p:nvSpPr>
        <p:spPr>
          <a:xfrm>
            <a:off x="1899350" y="3002863"/>
            <a:ext cx="2736000" cy="338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2400" b="1">
                <a:solidFill>
                  <a:schemeClr val="lt1"/>
                </a:solidFill>
                <a:latin typeface="Abhaya Libre"/>
                <a:ea typeface="Abhaya Libre"/>
                <a:cs typeface="Abhaya Libre"/>
                <a:sym typeface="Abhaya Libre"/>
              </a:rPr>
              <a:t>Prerequisite Knowledge</a:t>
            </a:r>
            <a:endParaRPr sz="2400" b="1">
              <a:solidFill>
                <a:schemeClr val="lt1"/>
              </a:solidFill>
              <a:latin typeface="Abhaya Libre"/>
              <a:ea typeface="Abhaya Libre"/>
              <a:cs typeface="Abhaya Libre"/>
              <a:sym typeface="Abhaya Libre"/>
            </a:endParaRPr>
          </a:p>
          <a:p>
            <a:pPr marL="0" lvl="0" indent="0" algn="l" rtl="0">
              <a:spcBef>
                <a:spcPts val="0"/>
              </a:spcBef>
              <a:spcAft>
                <a:spcPts val="0"/>
              </a:spcAft>
              <a:buNone/>
            </a:pPr>
            <a:endParaRPr sz="2600">
              <a:solidFill>
                <a:schemeClr val="lt1"/>
              </a:solidFill>
              <a:latin typeface="Abhaya Libre ExtraBold"/>
              <a:ea typeface="Abhaya Libre ExtraBold"/>
              <a:cs typeface="Abhaya Libre ExtraBold"/>
              <a:sym typeface="Abhaya Libre ExtraBold"/>
            </a:endParaRPr>
          </a:p>
        </p:txBody>
      </p:sp>
      <p:sp>
        <p:nvSpPr>
          <p:cNvPr id="97" name="Google Shape;97;p14"/>
          <p:cNvSpPr txBox="1"/>
          <p:nvPr/>
        </p:nvSpPr>
        <p:spPr>
          <a:xfrm>
            <a:off x="1229750" y="2596675"/>
            <a:ext cx="504000" cy="4146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3200" b="1">
                <a:solidFill>
                  <a:schemeClr val="accent1"/>
                </a:solidFill>
                <a:latin typeface="Abhaya Libre ExtraBold"/>
                <a:ea typeface="Abhaya Libre ExtraBold"/>
                <a:cs typeface="Abhaya Libre ExtraBold"/>
                <a:sym typeface="Abhaya Libre ExtraBold"/>
              </a:rPr>
              <a:t>02</a:t>
            </a:r>
            <a:endParaRPr sz="3200" b="1">
              <a:solidFill>
                <a:schemeClr val="accent1"/>
              </a:solidFill>
              <a:latin typeface="Abhaya Libre ExtraBold"/>
              <a:ea typeface="Abhaya Libre ExtraBold"/>
              <a:cs typeface="Abhaya Libre ExtraBold"/>
              <a:sym typeface="Abhaya Libre ExtraBold"/>
            </a:endParaRPr>
          </a:p>
        </p:txBody>
      </p:sp>
      <p:sp>
        <p:nvSpPr>
          <p:cNvPr id="98" name="Google Shape;98;p14"/>
          <p:cNvSpPr txBox="1"/>
          <p:nvPr/>
        </p:nvSpPr>
        <p:spPr>
          <a:xfrm>
            <a:off x="1924550" y="3837175"/>
            <a:ext cx="2736000" cy="338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2600">
                <a:solidFill>
                  <a:schemeClr val="lt1"/>
                </a:solidFill>
                <a:latin typeface="Abhaya Libre ExtraBold"/>
                <a:ea typeface="Abhaya Libre ExtraBold"/>
                <a:cs typeface="Abhaya Libre ExtraBold"/>
                <a:sym typeface="Abhaya Libre ExtraBold"/>
              </a:rPr>
              <a:t>Theory</a:t>
            </a:r>
            <a:endParaRPr sz="2600">
              <a:solidFill>
                <a:schemeClr val="lt1"/>
              </a:solidFill>
              <a:latin typeface="Abhaya Libre ExtraBold"/>
              <a:ea typeface="Abhaya Libre ExtraBold"/>
              <a:cs typeface="Abhaya Libre ExtraBold"/>
              <a:sym typeface="Abhaya Libre ExtraBold"/>
            </a:endParaRPr>
          </a:p>
        </p:txBody>
      </p:sp>
      <p:sp>
        <p:nvSpPr>
          <p:cNvPr id="99" name="Google Shape;99;p14"/>
          <p:cNvSpPr txBox="1"/>
          <p:nvPr/>
        </p:nvSpPr>
        <p:spPr>
          <a:xfrm>
            <a:off x="1229750" y="3768125"/>
            <a:ext cx="504000" cy="4146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3200" b="1">
                <a:solidFill>
                  <a:schemeClr val="accent1"/>
                </a:solidFill>
                <a:latin typeface="Abhaya Libre ExtraBold"/>
                <a:ea typeface="Abhaya Libre ExtraBold"/>
                <a:cs typeface="Abhaya Libre ExtraBold"/>
                <a:sym typeface="Abhaya Libre ExtraBold"/>
              </a:rPr>
              <a:t>03</a:t>
            </a:r>
            <a:endParaRPr sz="3200" b="1">
              <a:solidFill>
                <a:schemeClr val="accent1"/>
              </a:solidFill>
              <a:latin typeface="Abhaya Libre ExtraBold"/>
              <a:ea typeface="Abhaya Libre ExtraBold"/>
              <a:cs typeface="Abhaya Libre ExtraBold"/>
              <a:sym typeface="Abhaya Libre ExtraBold"/>
            </a:endParaRPr>
          </a:p>
        </p:txBody>
      </p:sp>
      <p:sp>
        <p:nvSpPr>
          <p:cNvPr id="100" name="Google Shape;100;p14"/>
          <p:cNvSpPr txBox="1"/>
          <p:nvPr/>
        </p:nvSpPr>
        <p:spPr>
          <a:xfrm>
            <a:off x="5630325" y="2634775"/>
            <a:ext cx="2736000" cy="338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2600">
                <a:solidFill>
                  <a:schemeClr val="lt1"/>
                </a:solidFill>
                <a:latin typeface="Abhaya Libre ExtraBold"/>
                <a:ea typeface="Abhaya Libre ExtraBold"/>
                <a:cs typeface="Abhaya Libre ExtraBold"/>
                <a:sym typeface="Abhaya Libre ExtraBold"/>
              </a:rPr>
              <a:t>Implementation</a:t>
            </a:r>
            <a:endParaRPr sz="2600">
              <a:solidFill>
                <a:schemeClr val="lt1"/>
              </a:solidFill>
              <a:latin typeface="Abhaya Libre ExtraBold"/>
              <a:ea typeface="Abhaya Libre ExtraBold"/>
              <a:cs typeface="Abhaya Libre ExtraBold"/>
              <a:sym typeface="Abhaya Libre ExtraBold"/>
            </a:endParaRPr>
          </a:p>
        </p:txBody>
      </p:sp>
      <p:sp>
        <p:nvSpPr>
          <p:cNvPr id="101" name="Google Shape;101;p14"/>
          <p:cNvSpPr txBox="1"/>
          <p:nvPr/>
        </p:nvSpPr>
        <p:spPr>
          <a:xfrm>
            <a:off x="4923350" y="1426075"/>
            <a:ext cx="504000" cy="4146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3200" b="1">
                <a:solidFill>
                  <a:schemeClr val="accent1"/>
                </a:solidFill>
                <a:latin typeface="Abhaya Libre ExtraBold"/>
                <a:ea typeface="Abhaya Libre ExtraBold"/>
                <a:cs typeface="Abhaya Libre ExtraBold"/>
                <a:sym typeface="Abhaya Libre ExtraBold"/>
              </a:rPr>
              <a:t>04</a:t>
            </a:r>
            <a:endParaRPr sz="3200" b="1">
              <a:solidFill>
                <a:schemeClr val="accent1"/>
              </a:solidFill>
              <a:latin typeface="Abhaya Libre ExtraBold"/>
              <a:ea typeface="Abhaya Libre ExtraBold"/>
              <a:cs typeface="Abhaya Libre ExtraBold"/>
              <a:sym typeface="Abhaya Libre ExtraBold"/>
            </a:endParaRPr>
          </a:p>
        </p:txBody>
      </p:sp>
      <p:sp>
        <p:nvSpPr>
          <p:cNvPr id="102" name="Google Shape;102;p14"/>
          <p:cNvSpPr txBox="1"/>
          <p:nvPr/>
        </p:nvSpPr>
        <p:spPr>
          <a:xfrm>
            <a:off x="5690150" y="1493250"/>
            <a:ext cx="2736000" cy="338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2600">
                <a:solidFill>
                  <a:schemeClr val="lt1"/>
                </a:solidFill>
                <a:latin typeface="Abhaya Libre ExtraBold"/>
                <a:ea typeface="Abhaya Libre ExtraBold"/>
                <a:cs typeface="Abhaya Libre ExtraBold"/>
                <a:sym typeface="Abhaya Libre ExtraBold"/>
              </a:rPr>
              <a:t>Methodology</a:t>
            </a:r>
            <a:endParaRPr sz="2600">
              <a:solidFill>
                <a:schemeClr val="lt1"/>
              </a:solidFill>
              <a:latin typeface="Abhaya Libre ExtraBold"/>
              <a:ea typeface="Abhaya Libre ExtraBold"/>
              <a:cs typeface="Abhaya Libre ExtraBold"/>
              <a:sym typeface="Abhaya Libre ExtraBold"/>
            </a:endParaRPr>
          </a:p>
        </p:txBody>
      </p:sp>
      <p:sp>
        <p:nvSpPr>
          <p:cNvPr id="103" name="Google Shape;103;p14"/>
          <p:cNvSpPr txBox="1"/>
          <p:nvPr/>
        </p:nvSpPr>
        <p:spPr>
          <a:xfrm>
            <a:off x="4923350" y="2596675"/>
            <a:ext cx="504000" cy="4146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3200" b="1">
                <a:solidFill>
                  <a:schemeClr val="accent1"/>
                </a:solidFill>
                <a:latin typeface="Abhaya Libre ExtraBold"/>
                <a:ea typeface="Abhaya Libre ExtraBold"/>
                <a:cs typeface="Abhaya Libre ExtraBold"/>
                <a:sym typeface="Abhaya Libre ExtraBold"/>
              </a:rPr>
              <a:t>05</a:t>
            </a:r>
            <a:endParaRPr sz="3200" b="1">
              <a:solidFill>
                <a:schemeClr val="accent1"/>
              </a:solidFill>
              <a:latin typeface="Abhaya Libre ExtraBold"/>
              <a:ea typeface="Abhaya Libre ExtraBold"/>
              <a:cs typeface="Abhaya Libre ExtraBold"/>
              <a:sym typeface="Abhaya Libre ExtraBold"/>
            </a:endParaRPr>
          </a:p>
        </p:txBody>
      </p:sp>
      <p:sp>
        <p:nvSpPr>
          <p:cNvPr id="104" name="Google Shape;104;p14"/>
          <p:cNvSpPr txBox="1"/>
          <p:nvPr/>
        </p:nvSpPr>
        <p:spPr>
          <a:xfrm>
            <a:off x="5715350" y="3837175"/>
            <a:ext cx="2736000" cy="338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2600">
                <a:solidFill>
                  <a:schemeClr val="lt1"/>
                </a:solidFill>
                <a:latin typeface="Abhaya Libre ExtraBold"/>
                <a:ea typeface="Abhaya Libre ExtraBold"/>
                <a:cs typeface="Abhaya Libre ExtraBold"/>
                <a:sym typeface="Abhaya Libre ExtraBold"/>
              </a:rPr>
              <a:t>Reference</a:t>
            </a:r>
            <a:endParaRPr sz="2600">
              <a:solidFill>
                <a:schemeClr val="lt1"/>
              </a:solidFill>
              <a:latin typeface="Abhaya Libre ExtraBold"/>
              <a:ea typeface="Abhaya Libre ExtraBold"/>
              <a:cs typeface="Abhaya Libre ExtraBold"/>
              <a:sym typeface="Abhaya Libre ExtraBold"/>
            </a:endParaRPr>
          </a:p>
        </p:txBody>
      </p:sp>
      <p:sp>
        <p:nvSpPr>
          <p:cNvPr id="105" name="Google Shape;105;p14"/>
          <p:cNvSpPr txBox="1"/>
          <p:nvPr/>
        </p:nvSpPr>
        <p:spPr>
          <a:xfrm>
            <a:off x="4923350" y="3768125"/>
            <a:ext cx="504000" cy="4146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3200" b="1">
                <a:solidFill>
                  <a:schemeClr val="accent1"/>
                </a:solidFill>
                <a:latin typeface="Abhaya Libre ExtraBold"/>
                <a:ea typeface="Abhaya Libre ExtraBold"/>
                <a:cs typeface="Abhaya Libre ExtraBold"/>
                <a:sym typeface="Abhaya Libre ExtraBold"/>
              </a:rPr>
              <a:t>06</a:t>
            </a:r>
            <a:endParaRPr sz="3200" b="1">
              <a:solidFill>
                <a:schemeClr val="accent1"/>
              </a:solidFill>
              <a:latin typeface="Abhaya Libre ExtraBold"/>
              <a:ea typeface="Abhaya Libre ExtraBold"/>
              <a:cs typeface="Abhaya Libre ExtraBold"/>
              <a:sym typeface="Abhaya Libre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p:nvPr/>
        </p:nvSpPr>
        <p:spPr>
          <a:xfrm>
            <a:off x="5016600" y="1872950"/>
            <a:ext cx="4005900" cy="1908600"/>
          </a:xfrm>
          <a:prstGeom prst="rect">
            <a:avLst/>
          </a:prstGeom>
          <a:noFill/>
          <a:ln>
            <a:noFill/>
          </a:ln>
        </p:spPr>
        <p:txBody>
          <a:bodyPr spcFirstLastPara="1" wrap="square" lIns="0" tIns="91425" rIns="0" bIns="91425" anchor="t" anchorCtr="0">
            <a:noAutofit/>
          </a:bodyPr>
          <a:lstStyle/>
          <a:p>
            <a:pPr marL="457200" lvl="0" indent="-304800" algn="l" rtl="0">
              <a:spcBef>
                <a:spcPts val="0"/>
              </a:spcBef>
              <a:spcAft>
                <a:spcPts val="0"/>
              </a:spcAft>
              <a:buClr>
                <a:schemeClr val="lt1"/>
              </a:buClr>
              <a:buSzPts val="1200"/>
              <a:buChar char="●"/>
            </a:pPr>
            <a:r>
              <a:rPr lang="en" sz="1200" b="1">
                <a:solidFill>
                  <a:schemeClr val="lt1"/>
                </a:solidFill>
                <a:highlight>
                  <a:srgbClr val="202124"/>
                </a:highlight>
              </a:rPr>
              <a:t>Compiler Design</a:t>
            </a:r>
            <a:r>
              <a:rPr lang="en" sz="1200">
                <a:solidFill>
                  <a:schemeClr val="lt1"/>
                </a:solidFill>
                <a:highlight>
                  <a:srgbClr val="202124"/>
                </a:highlight>
              </a:rPr>
              <a:t> is the structure and set of principles that guide the translation, analysis, and optimization process of a compiler.</a:t>
            </a:r>
            <a:endParaRPr sz="1200">
              <a:solidFill>
                <a:schemeClr val="lt1"/>
              </a:solidFill>
              <a:highlight>
                <a:srgbClr val="202124"/>
              </a:highlight>
            </a:endParaRPr>
          </a:p>
          <a:p>
            <a:pPr marL="457200" lvl="0" indent="0" algn="l" rtl="0">
              <a:spcBef>
                <a:spcPts val="0"/>
              </a:spcBef>
              <a:spcAft>
                <a:spcPts val="0"/>
              </a:spcAft>
              <a:buNone/>
            </a:pPr>
            <a:endParaRPr sz="1200">
              <a:solidFill>
                <a:schemeClr val="lt1"/>
              </a:solidFill>
              <a:highlight>
                <a:srgbClr val="202124"/>
              </a:highlight>
            </a:endParaRPr>
          </a:p>
          <a:p>
            <a:pPr marL="457200" lvl="0" indent="-304800" algn="l" rtl="0">
              <a:spcBef>
                <a:spcPts val="0"/>
              </a:spcBef>
              <a:spcAft>
                <a:spcPts val="0"/>
              </a:spcAft>
              <a:buClr>
                <a:schemeClr val="lt1"/>
              </a:buClr>
              <a:buSzPts val="1200"/>
              <a:buChar char="●"/>
            </a:pPr>
            <a:r>
              <a:rPr lang="en" sz="1200">
                <a:solidFill>
                  <a:schemeClr val="lt1"/>
                </a:solidFill>
                <a:highlight>
                  <a:srgbClr val="202124"/>
                </a:highlight>
              </a:rPr>
              <a:t>The compilation process is divided into several stages. Each phase receives data from the previous phase, creates its own representation of the source programme, and feeds its output to the compiler's next phase.</a:t>
            </a:r>
            <a:endParaRPr sz="1200">
              <a:solidFill>
                <a:schemeClr val="lt1"/>
              </a:solidFill>
              <a:highlight>
                <a:srgbClr val="202124"/>
              </a:highlight>
            </a:endParaRPr>
          </a:p>
          <a:p>
            <a:pPr marL="457200" lvl="0" indent="0" algn="l" rtl="0">
              <a:spcBef>
                <a:spcPts val="0"/>
              </a:spcBef>
              <a:spcAft>
                <a:spcPts val="0"/>
              </a:spcAft>
              <a:buNone/>
            </a:pPr>
            <a:endParaRPr sz="1200">
              <a:solidFill>
                <a:schemeClr val="lt1"/>
              </a:solidFill>
              <a:highlight>
                <a:srgbClr val="202124"/>
              </a:highlight>
            </a:endParaRPr>
          </a:p>
          <a:p>
            <a:pPr marL="457200" lvl="0" indent="-304800" algn="l" rtl="0">
              <a:spcBef>
                <a:spcPts val="0"/>
              </a:spcBef>
              <a:spcAft>
                <a:spcPts val="0"/>
              </a:spcAft>
              <a:buClr>
                <a:schemeClr val="lt1"/>
              </a:buClr>
              <a:buSzPts val="1200"/>
              <a:buChar char="●"/>
            </a:pPr>
            <a:r>
              <a:rPr lang="en" sz="1200">
                <a:solidFill>
                  <a:schemeClr val="lt1"/>
                </a:solidFill>
                <a:highlight>
                  <a:srgbClr val="202124"/>
                </a:highlight>
              </a:rPr>
              <a:t>In this project we have implemented LL(1) and SLR(1) parser </a:t>
            </a:r>
            <a:endParaRPr sz="1600">
              <a:solidFill>
                <a:schemeClr val="lt1"/>
              </a:solidFill>
              <a:latin typeface="Montserrat"/>
              <a:ea typeface="Montserrat"/>
              <a:cs typeface="Montserrat"/>
              <a:sym typeface="Montserrat"/>
            </a:endParaRPr>
          </a:p>
        </p:txBody>
      </p:sp>
      <p:sp>
        <p:nvSpPr>
          <p:cNvPr id="111" name="Google Shape;111;p15"/>
          <p:cNvSpPr txBox="1"/>
          <p:nvPr/>
        </p:nvSpPr>
        <p:spPr>
          <a:xfrm>
            <a:off x="5016600" y="1231550"/>
            <a:ext cx="3166200" cy="6414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 sz="4400">
                <a:solidFill>
                  <a:schemeClr val="accent1"/>
                </a:solidFill>
                <a:latin typeface="Abhaya Libre ExtraBold"/>
                <a:ea typeface="Abhaya Libre ExtraBold"/>
                <a:cs typeface="Abhaya Libre ExtraBold"/>
                <a:sym typeface="Abhaya Libre ExtraBold"/>
              </a:rPr>
              <a:t>Introduction</a:t>
            </a:r>
            <a:endParaRPr sz="4400">
              <a:solidFill>
                <a:schemeClr val="accent1"/>
              </a:solidFill>
              <a:latin typeface="Abhaya Libre ExtraBold"/>
              <a:ea typeface="Abhaya Libre ExtraBold"/>
              <a:cs typeface="Abhaya Libre ExtraBold"/>
              <a:sym typeface="Abhaya Libre ExtraBold"/>
            </a:endParaRPr>
          </a:p>
        </p:txBody>
      </p:sp>
      <p:grpSp>
        <p:nvGrpSpPr>
          <p:cNvPr id="112" name="Google Shape;112;p15"/>
          <p:cNvGrpSpPr/>
          <p:nvPr/>
        </p:nvGrpSpPr>
        <p:grpSpPr>
          <a:xfrm>
            <a:off x="7675465" y="540001"/>
            <a:ext cx="575875" cy="585645"/>
            <a:chOff x="3399477" y="4310726"/>
            <a:chExt cx="575875" cy="585645"/>
          </a:xfrm>
        </p:grpSpPr>
        <p:sp>
          <p:nvSpPr>
            <p:cNvPr id="113" name="Google Shape;113;p15"/>
            <p:cNvSpPr/>
            <p:nvPr/>
          </p:nvSpPr>
          <p:spPr>
            <a:xfrm>
              <a:off x="3399477" y="4310726"/>
              <a:ext cx="192000" cy="192600"/>
            </a:xfrm>
            <a:prstGeom prst="ellipse">
              <a:avLst/>
            </a:prstGeom>
            <a:noFill/>
            <a:ln w="9525" cap="flat" cmpd="sng">
              <a:solidFill>
                <a:srgbClr val="FFB3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399477" y="4703771"/>
              <a:ext cx="192000" cy="192600"/>
            </a:xfrm>
            <a:prstGeom prst="ellipse">
              <a:avLst/>
            </a:prstGeom>
            <a:noFill/>
            <a:ln w="9525" cap="flat" cmpd="sng">
              <a:solidFill>
                <a:srgbClr val="FFB3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783352" y="4310726"/>
              <a:ext cx="192000" cy="192600"/>
            </a:xfrm>
            <a:prstGeom prst="ellipse">
              <a:avLst/>
            </a:prstGeom>
            <a:noFill/>
            <a:ln w="9525" cap="flat" cmpd="sng">
              <a:solidFill>
                <a:srgbClr val="FFB3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783352" y="4703771"/>
              <a:ext cx="192000" cy="192600"/>
            </a:xfrm>
            <a:prstGeom prst="ellipse">
              <a:avLst/>
            </a:prstGeom>
            <a:noFill/>
            <a:ln w="9525" cap="flat" cmpd="sng">
              <a:solidFill>
                <a:srgbClr val="FFB3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7" name="Google Shape;117;p15"/>
          <p:cNvPicPr preferRelativeResize="0"/>
          <p:nvPr/>
        </p:nvPicPr>
        <p:blipFill>
          <a:blip r:embed="rId3">
            <a:alphaModFix/>
          </a:blip>
          <a:stretch>
            <a:fillRect/>
          </a:stretch>
        </p:blipFill>
        <p:spPr>
          <a:xfrm>
            <a:off x="1310750" y="568788"/>
            <a:ext cx="3364977" cy="4005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1165475" y="604610"/>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Prerequisite Knowledge</a:t>
            </a:r>
            <a:endParaRPr sz="2400"/>
          </a:p>
        </p:txBody>
      </p:sp>
      <p:sp>
        <p:nvSpPr>
          <p:cNvPr id="123" name="Google Shape;123;p16"/>
          <p:cNvSpPr txBox="1"/>
          <p:nvPr/>
        </p:nvSpPr>
        <p:spPr>
          <a:xfrm>
            <a:off x="1165475" y="2097370"/>
            <a:ext cx="3451800" cy="2394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solidFill>
                  <a:schemeClr val="accent1"/>
                </a:solidFill>
                <a:latin typeface="Quicksand"/>
                <a:ea typeface="Quicksand"/>
                <a:cs typeface="Quicksand"/>
                <a:sym typeface="Quicksand"/>
              </a:rPr>
              <a:t>Top Down Parser</a:t>
            </a:r>
            <a:endParaRPr sz="1200">
              <a:solidFill>
                <a:schemeClr val="accent1"/>
              </a:solidFill>
              <a:latin typeface="Quicksand"/>
              <a:ea typeface="Quicksand"/>
              <a:cs typeface="Quicksand"/>
              <a:sym typeface="Quicksand"/>
            </a:endParaRPr>
          </a:p>
          <a:p>
            <a:pPr marL="457200" lvl="0" indent="-304800" algn="l" rtl="0">
              <a:spcBef>
                <a:spcPts val="600"/>
              </a:spcBef>
              <a:spcAft>
                <a:spcPts val="0"/>
              </a:spcAft>
              <a:buClr>
                <a:srgbClr val="FFFFFF"/>
              </a:buClr>
              <a:buSzPts val="1200"/>
              <a:buFont typeface="Quicksand"/>
              <a:buChar char="●"/>
            </a:pPr>
            <a:r>
              <a:rPr lang="en" sz="1200">
                <a:solidFill>
                  <a:srgbClr val="FFFFFF"/>
                </a:solidFill>
                <a:latin typeface="Quicksand"/>
                <a:ea typeface="Quicksand"/>
                <a:cs typeface="Quicksand"/>
                <a:sym typeface="Quicksand"/>
              </a:rPr>
              <a:t>Top-down parsing tries to find the input string's leftmost derivations.</a:t>
            </a:r>
            <a:endParaRPr sz="1200">
              <a:solidFill>
                <a:srgbClr val="FFFFFF"/>
              </a:solidFill>
              <a:latin typeface="Quicksand"/>
              <a:ea typeface="Quicksand"/>
              <a:cs typeface="Quicksand"/>
              <a:sym typeface="Quicksand"/>
            </a:endParaRPr>
          </a:p>
          <a:p>
            <a:pPr marL="457200" lvl="0" indent="0" algn="l" rtl="0">
              <a:spcBef>
                <a:spcPts val="600"/>
              </a:spcBef>
              <a:spcAft>
                <a:spcPts val="0"/>
              </a:spcAft>
              <a:buNone/>
            </a:pPr>
            <a:endParaRPr sz="1200">
              <a:solidFill>
                <a:srgbClr val="FFFFFF"/>
              </a:solidFill>
              <a:latin typeface="Quicksand"/>
              <a:ea typeface="Quicksand"/>
              <a:cs typeface="Quicksand"/>
              <a:sym typeface="Quicksand"/>
            </a:endParaRPr>
          </a:p>
          <a:p>
            <a:pPr marL="457200" lvl="0" indent="-304800" algn="l" rtl="0">
              <a:spcBef>
                <a:spcPts val="600"/>
              </a:spcBef>
              <a:spcAft>
                <a:spcPts val="0"/>
              </a:spcAft>
              <a:buClr>
                <a:srgbClr val="FFFFFF"/>
              </a:buClr>
              <a:buSzPts val="1200"/>
              <a:buFont typeface="Quicksand"/>
              <a:buChar char="●"/>
            </a:pPr>
            <a:r>
              <a:rPr lang="en" sz="1200">
                <a:solidFill>
                  <a:srgbClr val="FFFFFF"/>
                </a:solidFill>
                <a:latin typeface="Quicksand"/>
                <a:ea typeface="Quicksand"/>
                <a:cs typeface="Quicksand"/>
                <a:sym typeface="Quicksand"/>
              </a:rPr>
              <a:t>In this top-down parsing technique, we start at the top (start symbol of parse tree) and work our way down (leaf node of parse tree).</a:t>
            </a:r>
            <a:endParaRPr sz="1200">
              <a:solidFill>
                <a:srgbClr val="FFFFFF"/>
              </a:solidFill>
              <a:latin typeface="Quicksand"/>
              <a:ea typeface="Quicksand"/>
              <a:cs typeface="Quicksand"/>
              <a:sym typeface="Quicksand"/>
            </a:endParaRPr>
          </a:p>
          <a:p>
            <a:pPr marL="0" lvl="0" indent="0" algn="l" rtl="0">
              <a:spcBef>
                <a:spcPts val="600"/>
              </a:spcBef>
              <a:spcAft>
                <a:spcPts val="0"/>
              </a:spcAft>
              <a:buNone/>
            </a:pPr>
            <a:endParaRPr sz="1200">
              <a:solidFill>
                <a:srgbClr val="FFFFFF"/>
              </a:solidFill>
              <a:latin typeface="Quicksand"/>
              <a:ea typeface="Quicksand"/>
              <a:cs typeface="Quicksand"/>
              <a:sym typeface="Quicksand"/>
            </a:endParaRPr>
          </a:p>
        </p:txBody>
      </p:sp>
      <p:sp>
        <p:nvSpPr>
          <p:cNvPr id="124" name="Google Shape;124;p16"/>
          <p:cNvSpPr txBox="1"/>
          <p:nvPr/>
        </p:nvSpPr>
        <p:spPr>
          <a:xfrm>
            <a:off x="5084375" y="2053620"/>
            <a:ext cx="3602400" cy="2394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solidFill>
                  <a:schemeClr val="accent1"/>
                </a:solidFill>
                <a:latin typeface="Quicksand"/>
                <a:ea typeface="Quicksand"/>
                <a:cs typeface="Quicksand"/>
                <a:sym typeface="Quicksand"/>
              </a:rPr>
              <a:t>Bottom Up Parser</a:t>
            </a:r>
            <a:endParaRPr sz="1200">
              <a:solidFill>
                <a:schemeClr val="accent1"/>
              </a:solidFill>
              <a:latin typeface="Quicksand"/>
              <a:ea typeface="Quicksand"/>
              <a:cs typeface="Quicksand"/>
              <a:sym typeface="Quicksand"/>
            </a:endParaRPr>
          </a:p>
          <a:p>
            <a:pPr marL="457200" lvl="0" indent="-304800" algn="l" rtl="0">
              <a:spcBef>
                <a:spcPts val="600"/>
              </a:spcBef>
              <a:spcAft>
                <a:spcPts val="0"/>
              </a:spcAft>
              <a:buClr>
                <a:srgbClr val="FFFFFF"/>
              </a:buClr>
              <a:buSzPts val="1200"/>
              <a:buFont typeface="Quicksand"/>
              <a:buChar char="●"/>
            </a:pPr>
            <a:r>
              <a:rPr lang="en" sz="1200">
                <a:solidFill>
                  <a:srgbClr val="FFFFFF"/>
                </a:solidFill>
                <a:latin typeface="Quicksand"/>
                <a:ea typeface="Quicksand"/>
                <a:cs typeface="Quicksand"/>
                <a:sym typeface="Quicksand"/>
              </a:rPr>
              <a:t>Bottom-up parsing is an attempt to reduce the input string to the grammar's start symbol.</a:t>
            </a:r>
            <a:endParaRPr sz="1200">
              <a:solidFill>
                <a:srgbClr val="FFFFFF"/>
              </a:solidFill>
              <a:latin typeface="Quicksand"/>
              <a:ea typeface="Quicksand"/>
              <a:cs typeface="Quicksand"/>
              <a:sym typeface="Quicksand"/>
            </a:endParaRPr>
          </a:p>
          <a:p>
            <a:pPr marL="457200" lvl="0" indent="0" algn="l" rtl="0">
              <a:spcBef>
                <a:spcPts val="600"/>
              </a:spcBef>
              <a:spcAft>
                <a:spcPts val="0"/>
              </a:spcAft>
              <a:buNone/>
            </a:pPr>
            <a:endParaRPr sz="1200">
              <a:solidFill>
                <a:srgbClr val="FFFFFF"/>
              </a:solidFill>
              <a:latin typeface="Quicksand"/>
              <a:ea typeface="Quicksand"/>
              <a:cs typeface="Quicksand"/>
              <a:sym typeface="Quicksand"/>
            </a:endParaRPr>
          </a:p>
          <a:p>
            <a:pPr marL="457200" lvl="0" indent="-304800" algn="l" rtl="0">
              <a:spcBef>
                <a:spcPts val="600"/>
              </a:spcBef>
              <a:spcAft>
                <a:spcPts val="0"/>
              </a:spcAft>
              <a:buClr>
                <a:srgbClr val="FFFFFF"/>
              </a:buClr>
              <a:buSzPts val="1200"/>
              <a:buFont typeface="Quicksand"/>
              <a:buChar char="●"/>
            </a:pPr>
            <a:r>
              <a:rPr lang="en" sz="1200">
                <a:solidFill>
                  <a:srgbClr val="FFFFFF"/>
                </a:solidFill>
                <a:latin typeface="Quicksand"/>
                <a:ea typeface="Quicksand"/>
                <a:cs typeface="Quicksand"/>
                <a:sym typeface="Quicksand"/>
              </a:rPr>
              <a:t>In this bottom-up parsing technique, we start parsing from the bottom (the leaf node of the parse tree) and work our way up (the start symbol of the parse tree).</a:t>
            </a:r>
            <a:endParaRPr sz="1200">
              <a:solidFill>
                <a:srgbClr val="FFFFFF"/>
              </a:solidFill>
              <a:latin typeface="Quicksand"/>
              <a:ea typeface="Quicksand"/>
              <a:cs typeface="Quicksand"/>
              <a:sym typeface="Quicksand"/>
            </a:endParaRPr>
          </a:p>
        </p:txBody>
      </p:sp>
      <p:sp>
        <p:nvSpPr>
          <p:cNvPr id="125" name="Google Shape;125;p16"/>
          <p:cNvSpPr txBox="1"/>
          <p:nvPr/>
        </p:nvSpPr>
        <p:spPr>
          <a:xfrm>
            <a:off x="1165475" y="4447619"/>
            <a:ext cx="7521300" cy="6198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1000"/>
              </a:spcAft>
              <a:buNone/>
            </a:pPr>
            <a:r>
              <a:rPr lang="en" sz="1200" b="1">
                <a:solidFill>
                  <a:srgbClr val="FFFFFF"/>
                </a:solidFill>
                <a:latin typeface="Quicksand"/>
                <a:ea typeface="Quicksand"/>
                <a:cs typeface="Quicksand"/>
                <a:sym typeface="Quicksand"/>
              </a:rPr>
              <a:t>In this project we chose to implement 1 each from both type of parsers, ie LL(1) from top down parsing and SLR(1) from bottom up parsing</a:t>
            </a:r>
            <a:endParaRPr sz="1200">
              <a:solidFill>
                <a:srgbClr val="FFFFFF"/>
              </a:solidFill>
              <a:latin typeface="Quicksand"/>
              <a:ea typeface="Quicksand"/>
              <a:cs typeface="Quicksand"/>
              <a:sym typeface="Quicksand"/>
            </a:endParaRPr>
          </a:p>
        </p:txBody>
      </p:sp>
      <p:sp>
        <p:nvSpPr>
          <p:cNvPr id="126" name="Google Shape;126;p16"/>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27" name="Google Shape;127;p16"/>
          <p:cNvSpPr txBox="1"/>
          <p:nvPr/>
        </p:nvSpPr>
        <p:spPr>
          <a:xfrm>
            <a:off x="1165475" y="1792825"/>
            <a:ext cx="5876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There are 2 types of parsers</a:t>
            </a:r>
            <a:endParaRPr>
              <a:solidFill>
                <a:schemeClr val="lt1"/>
              </a:solidFill>
              <a:latin typeface="Quicksand"/>
              <a:ea typeface="Quicksand"/>
              <a:cs typeface="Quicksand"/>
              <a:sym typeface="Quicksand"/>
            </a:endParaRPr>
          </a:p>
        </p:txBody>
      </p:sp>
      <p:sp>
        <p:nvSpPr>
          <p:cNvPr id="128" name="Google Shape;128;p16"/>
          <p:cNvSpPr txBox="1"/>
          <p:nvPr/>
        </p:nvSpPr>
        <p:spPr>
          <a:xfrm>
            <a:off x="1328375" y="1062700"/>
            <a:ext cx="6858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Quicksand"/>
                <a:ea typeface="Quicksand"/>
                <a:cs typeface="Quicksand"/>
                <a:sym typeface="Quicksand"/>
              </a:rPr>
              <a:t>A parser is a component of a compiler or interpreter that divides data into smaller chunks for easier translation into another language.</a:t>
            </a:r>
            <a:endParaRPr>
              <a:solidFill>
                <a:schemeClr val="lt1"/>
              </a:solidFill>
              <a:latin typeface="Quicksand"/>
              <a:ea typeface="Quicksand"/>
              <a:cs typeface="Quicksand"/>
              <a:sym typeface="Quicksa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1143000" y="549649"/>
            <a:ext cx="6858000" cy="3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Theory</a:t>
            </a:r>
            <a:endParaRPr sz="2400"/>
          </a:p>
        </p:txBody>
      </p:sp>
      <p:sp>
        <p:nvSpPr>
          <p:cNvPr id="134" name="Google Shape;134;p17"/>
          <p:cNvSpPr txBox="1">
            <a:spLocks noGrp="1"/>
          </p:cNvSpPr>
          <p:nvPr>
            <p:ph type="body" idx="1"/>
          </p:nvPr>
        </p:nvSpPr>
        <p:spPr>
          <a:xfrm>
            <a:off x="1165475" y="1445275"/>
            <a:ext cx="7305600" cy="3177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LL(1) parsing is a top-down parsing method in the syntax analysis phase of compiler design. Input string, stack, parsing table for given grammar, and parser are all required components for LL(1) parsing. </a:t>
            </a:r>
            <a:endParaRPr sz="1400"/>
          </a:p>
          <a:p>
            <a:pPr marL="0" lvl="0" indent="0" algn="l" rtl="0">
              <a:spcBef>
                <a:spcPts val="600"/>
              </a:spcBef>
              <a:spcAft>
                <a:spcPts val="0"/>
              </a:spcAft>
              <a:buNone/>
            </a:pPr>
            <a:r>
              <a:rPr lang="en" sz="1400"/>
              <a:t>G is the letter G. (V, T, S, P)</a:t>
            </a:r>
            <a:endParaRPr sz="1400"/>
          </a:p>
          <a:p>
            <a:pPr marL="0" lvl="0" indent="0" algn="l" rtl="0">
              <a:spcBef>
                <a:spcPts val="600"/>
              </a:spcBef>
              <a:spcAft>
                <a:spcPts val="0"/>
              </a:spcAft>
              <a:buNone/>
            </a:pPr>
            <a:endParaRPr sz="1400"/>
          </a:p>
          <a:p>
            <a:pPr marL="0" lvl="0" indent="0" algn="l" rtl="0">
              <a:spcBef>
                <a:spcPts val="600"/>
              </a:spcBef>
              <a:spcAft>
                <a:spcPts val="0"/>
              </a:spcAft>
              <a:buNone/>
            </a:pPr>
            <a:r>
              <a:rPr lang="en" sz="1400"/>
              <a:t>Simple LR Parsing is referred to as SLR (1). It's the same as parsing with LR(0). The parsing table is the only difference. We use a canonical collection of LR (0) items to build the SLR (1) parsing table.The reduce move is only placed in the follow of the left hand side in the SLR (1) parsing.</a:t>
            </a:r>
            <a:endParaRPr sz="1400"/>
          </a:p>
          <a:p>
            <a:pPr marL="0" lvl="0" indent="0" algn="l" rtl="0">
              <a:spcBef>
                <a:spcPts val="600"/>
              </a:spcBef>
              <a:spcAft>
                <a:spcPts val="0"/>
              </a:spcAft>
              <a:buNone/>
            </a:pPr>
            <a:endParaRPr sz="1400"/>
          </a:p>
        </p:txBody>
      </p:sp>
      <p:sp>
        <p:nvSpPr>
          <p:cNvPr id="135" name="Google Shape;135;p17"/>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1165475" y="549649"/>
            <a:ext cx="6858000" cy="34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TYPES OF PARSERS</a:t>
            </a:r>
            <a:endParaRPr/>
          </a:p>
        </p:txBody>
      </p:sp>
      <p:sp>
        <p:nvSpPr>
          <p:cNvPr id="141" name="Google Shape;141;p18"/>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42" name="Google Shape;142;p18"/>
          <p:cNvPicPr preferRelativeResize="0"/>
          <p:nvPr/>
        </p:nvPicPr>
        <p:blipFill>
          <a:blip r:embed="rId3">
            <a:alphaModFix/>
          </a:blip>
          <a:stretch>
            <a:fillRect/>
          </a:stretch>
        </p:blipFill>
        <p:spPr>
          <a:xfrm>
            <a:off x="1165475" y="992800"/>
            <a:ext cx="7569025" cy="37593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p:nvPr/>
        </p:nvSpPr>
        <p:spPr>
          <a:xfrm>
            <a:off x="1318025" y="572225"/>
            <a:ext cx="5690100" cy="4314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3500">
                <a:solidFill>
                  <a:schemeClr val="lt1"/>
                </a:solidFill>
                <a:latin typeface="Abhaya Libre ExtraBold"/>
                <a:ea typeface="Abhaya Libre ExtraBold"/>
                <a:cs typeface="Abhaya Libre ExtraBold"/>
                <a:sym typeface="Abhaya Libre ExtraBold"/>
              </a:rPr>
              <a:t>Types of LR parsing methods</a:t>
            </a:r>
            <a:endParaRPr sz="3500">
              <a:solidFill>
                <a:schemeClr val="lt1"/>
              </a:solidFill>
              <a:latin typeface="Abhaya Libre ExtraBold"/>
              <a:ea typeface="Abhaya Libre ExtraBold"/>
              <a:cs typeface="Abhaya Libre ExtraBold"/>
              <a:sym typeface="Abhaya Libre ExtraBold"/>
            </a:endParaRPr>
          </a:p>
        </p:txBody>
      </p:sp>
      <p:sp>
        <p:nvSpPr>
          <p:cNvPr id="148" name="Google Shape;148;p19"/>
          <p:cNvSpPr txBox="1"/>
          <p:nvPr/>
        </p:nvSpPr>
        <p:spPr>
          <a:xfrm>
            <a:off x="969875" y="2735725"/>
            <a:ext cx="3171900" cy="566400"/>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 sz="2250">
                <a:solidFill>
                  <a:schemeClr val="lt1"/>
                </a:solidFill>
                <a:latin typeface="Montserrat"/>
                <a:ea typeface="Montserrat"/>
                <a:cs typeface="Montserrat"/>
                <a:sym typeface="Montserrat"/>
              </a:rPr>
              <a:t>Simple LR parser</a:t>
            </a:r>
            <a:endParaRPr>
              <a:solidFill>
                <a:schemeClr val="lt1"/>
              </a:solidFill>
              <a:latin typeface="Montserrat"/>
              <a:ea typeface="Montserrat"/>
              <a:cs typeface="Montserrat"/>
              <a:sym typeface="Montserrat"/>
            </a:endParaRPr>
          </a:p>
        </p:txBody>
      </p:sp>
      <p:sp>
        <p:nvSpPr>
          <p:cNvPr id="149" name="Google Shape;149;p19"/>
          <p:cNvSpPr txBox="1"/>
          <p:nvPr/>
        </p:nvSpPr>
        <p:spPr>
          <a:xfrm>
            <a:off x="969872" y="1923175"/>
            <a:ext cx="2246400" cy="4314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600">
                <a:solidFill>
                  <a:srgbClr val="000000"/>
                </a:solidFill>
                <a:latin typeface="Abhaya Libre ExtraBold"/>
                <a:ea typeface="Abhaya Libre ExtraBold"/>
                <a:cs typeface="Abhaya Libre ExtraBold"/>
                <a:sym typeface="Abhaya Libre ExtraBold"/>
              </a:rPr>
              <a:t>SLR(1)</a:t>
            </a:r>
            <a:endParaRPr sz="2600">
              <a:solidFill>
                <a:srgbClr val="000000"/>
              </a:solidFill>
              <a:latin typeface="Abhaya Libre ExtraBold"/>
              <a:ea typeface="Abhaya Libre ExtraBold"/>
              <a:cs typeface="Abhaya Libre ExtraBold"/>
              <a:sym typeface="Abhaya Libre ExtraBold"/>
            </a:endParaRPr>
          </a:p>
        </p:txBody>
      </p:sp>
      <p:sp>
        <p:nvSpPr>
          <p:cNvPr id="150" name="Google Shape;150;p19"/>
          <p:cNvSpPr txBox="1"/>
          <p:nvPr/>
        </p:nvSpPr>
        <p:spPr>
          <a:xfrm>
            <a:off x="5927720" y="1923175"/>
            <a:ext cx="2246400" cy="4314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600">
                <a:solidFill>
                  <a:srgbClr val="000000"/>
                </a:solidFill>
                <a:latin typeface="Abhaya Libre ExtraBold"/>
                <a:ea typeface="Abhaya Libre ExtraBold"/>
                <a:cs typeface="Abhaya Libre ExtraBold"/>
                <a:sym typeface="Abhaya Libre ExtraBold"/>
              </a:rPr>
              <a:t>LALR</a:t>
            </a:r>
            <a:endParaRPr sz="2600">
              <a:solidFill>
                <a:srgbClr val="000000"/>
              </a:solidFill>
              <a:latin typeface="Abhaya Libre ExtraBold"/>
              <a:ea typeface="Abhaya Libre ExtraBold"/>
              <a:cs typeface="Abhaya Libre ExtraBold"/>
              <a:sym typeface="Abhaya Libre ExtraBold"/>
            </a:endParaRPr>
          </a:p>
        </p:txBody>
      </p:sp>
      <p:sp>
        <p:nvSpPr>
          <p:cNvPr id="151" name="Google Shape;151;p19"/>
          <p:cNvSpPr txBox="1"/>
          <p:nvPr/>
        </p:nvSpPr>
        <p:spPr>
          <a:xfrm>
            <a:off x="5464975" y="2763775"/>
            <a:ext cx="3171900" cy="510300"/>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 sz="2100" b="1">
                <a:solidFill>
                  <a:schemeClr val="lt1"/>
                </a:solidFill>
                <a:latin typeface="Montserrat"/>
                <a:ea typeface="Montserrat"/>
                <a:cs typeface="Montserrat"/>
                <a:sym typeface="Montserrat"/>
              </a:rPr>
              <a:t>Lookahead LR Parser</a:t>
            </a:r>
            <a:endParaRPr sz="2100" b="1">
              <a:solidFill>
                <a:schemeClr val="lt1"/>
              </a:solidFill>
              <a:latin typeface="Montserrat"/>
              <a:ea typeface="Montserrat"/>
              <a:cs typeface="Montserrat"/>
              <a:sym typeface="Montserrat"/>
            </a:endParaRPr>
          </a:p>
        </p:txBody>
      </p:sp>
      <p:sp>
        <p:nvSpPr>
          <p:cNvPr id="152" name="Google Shape;152;p19"/>
          <p:cNvSpPr txBox="1"/>
          <p:nvPr/>
        </p:nvSpPr>
        <p:spPr>
          <a:xfrm>
            <a:off x="3448800" y="1923175"/>
            <a:ext cx="2246400" cy="4314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600">
                <a:solidFill>
                  <a:srgbClr val="000000"/>
                </a:solidFill>
                <a:latin typeface="Abhaya Libre ExtraBold"/>
                <a:ea typeface="Abhaya Libre ExtraBold"/>
                <a:cs typeface="Abhaya Libre ExtraBold"/>
                <a:sym typeface="Abhaya Libre ExtraBold"/>
              </a:rPr>
              <a:t>CLR</a:t>
            </a:r>
            <a:endParaRPr sz="2600">
              <a:solidFill>
                <a:srgbClr val="000000"/>
              </a:solidFill>
              <a:latin typeface="Abhaya Libre ExtraBold"/>
              <a:ea typeface="Abhaya Libre ExtraBold"/>
              <a:cs typeface="Abhaya Libre ExtraBold"/>
              <a:sym typeface="Abhaya Libre ExtraBold"/>
            </a:endParaRPr>
          </a:p>
        </p:txBody>
      </p:sp>
      <p:cxnSp>
        <p:nvCxnSpPr>
          <p:cNvPr id="153" name="Google Shape;153;p19"/>
          <p:cNvCxnSpPr>
            <a:endCxn id="149" idx="2"/>
          </p:cNvCxnSpPr>
          <p:nvPr/>
        </p:nvCxnSpPr>
        <p:spPr>
          <a:xfrm rot="10800000" flipH="1">
            <a:off x="2090372" y="2354575"/>
            <a:ext cx="2700" cy="690900"/>
          </a:xfrm>
          <a:prstGeom prst="straightConnector1">
            <a:avLst/>
          </a:prstGeom>
          <a:noFill/>
          <a:ln w="9525" cap="flat" cmpd="sng">
            <a:solidFill>
              <a:srgbClr val="000000"/>
            </a:solidFill>
            <a:prstDash val="solid"/>
            <a:round/>
            <a:headEnd type="none" w="med" len="med"/>
            <a:tailEnd type="oval" w="med" len="med"/>
          </a:ln>
        </p:spPr>
      </p:cxnSp>
      <p:cxnSp>
        <p:nvCxnSpPr>
          <p:cNvPr id="154" name="Google Shape;154;p19"/>
          <p:cNvCxnSpPr>
            <a:stCxn id="155" idx="2"/>
            <a:endCxn id="152" idx="0"/>
          </p:cNvCxnSpPr>
          <p:nvPr/>
        </p:nvCxnSpPr>
        <p:spPr>
          <a:xfrm>
            <a:off x="4572000" y="1715950"/>
            <a:ext cx="0" cy="207300"/>
          </a:xfrm>
          <a:prstGeom prst="straightConnector1">
            <a:avLst/>
          </a:prstGeom>
          <a:noFill/>
          <a:ln w="9525" cap="flat" cmpd="sng">
            <a:solidFill>
              <a:srgbClr val="000000"/>
            </a:solidFill>
            <a:prstDash val="solid"/>
            <a:round/>
            <a:headEnd type="oval" w="med" len="med"/>
            <a:tailEnd type="none" w="med" len="med"/>
          </a:ln>
        </p:spPr>
      </p:cxnSp>
      <p:cxnSp>
        <p:nvCxnSpPr>
          <p:cNvPr id="156" name="Google Shape;156;p19"/>
          <p:cNvCxnSpPr>
            <a:stCxn id="150" idx="2"/>
            <a:endCxn id="151" idx="0"/>
          </p:cNvCxnSpPr>
          <p:nvPr/>
        </p:nvCxnSpPr>
        <p:spPr>
          <a:xfrm>
            <a:off x="7050920" y="2354575"/>
            <a:ext cx="0" cy="409200"/>
          </a:xfrm>
          <a:prstGeom prst="straightConnector1">
            <a:avLst/>
          </a:prstGeom>
          <a:noFill/>
          <a:ln w="9525" cap="flat" cmpd="sng">
            <a:solidFill>
              <a:srgbClr val="000000"/>
            </a:solidFill>
            <a:prstDash val="solid"/>
            <a:round/>
            <a:headEnd type="none" w="med" len="med"/>
            <a:tailEnd type="oval" w="med" len="med"/>
          </a:ln>
        </p:spPr>
      </p:cxnSp>
      <p:cxnSp>
        <p:nvCxnSpPr>
          <p:cNvPr id="157" name="Google Shape;157;p19"/>
          <p:cNvCxnSpPr>
            <a:stCxn id="149" idx="3"/>
            <a:endCxn id="152" idx="1"/>
          </p:cNvCxnSpPr>
          <p:nvPr/>
        </p:nvCxnSpPr>
        <p:spPr>
          <a:xfrm>
            <a:off x="3216272" y="2138875"/>
            <a:ext cx="232500" cy="0"/>
          </a:xfrm>
          <a:prstGeom prst="straightConnector1">
            <a:avLst/>
          </a:prstGeom>
          <a:noFill/>
          <a:ln w="9525" cap="flat" cmpd="sng">
            <a:solidFill>
              <a:srgbClr val="000000"/>
            </a:solidFill>
            <a:prstDash val="solid"/>
            <a:round/>
            <a:headEnd type="none" w="med" len="med"/>
            <a:tailEnd type="none" w="med" len="med"/>
          </a:ln>
        </p:spPr>
      </p:cxnSp>
      <p:cxnSp>
        <p:nvCxnSpPr>
          <p:cNvPr id="158" name="Google Shape;158;p19"/>
          <p:cNvCxnSpPr>
            <a:stCxn id="152" idx="3"/>
            <a:endCxn id="150" idx="1"/>
          </p:cNvCxnSpPr>
          <p:nvPr/>
        </p:nvCxnSpPr>
        <p:spPr>
          <a:xfrm>
            <a:off x="5695200" y="2138875"/>
            <a:ext cx="232500" cy="0"/>
          </a:xfrm>
          <a:prstGeom prst="straightConnector1">
            <a:avLst/>
          </a:prstGeom>
          <a:noFill/>
          <a:ln w="9525" cap="flat" cmpd="sng">
            <a:solidFill>
              <a:srgbClr val="000000"/>
            </a:solidFill>
            <a:prstDash val="solid"/>
            <a:round/>
            <a:headEnd type="none" w="med" len="med"/>
            <a:tailEnd type="none" w="med" len="med"/>
          </a:ln>
        </p:spPr>
      </p:cxnSp>
      <p:sp>
        <p:nvSpPr>
          <p:cNvPr id="155" name="Google Shape;155;p19"/>
          <p:cNvSpPr txBox="1"/>
          <p:nvPr/>
        </p:nvSpPr>
        <p:spPr>
          <a:xfrm>
            <a:off x="2986050" y="1205650"/>
            <a:ext cx="3171900" cy="510300"/>
          </a:xfrm>
          <a:prstGeom prst="rect">
            <a:avLst/>
          </a:prstGeom>
          <a:noFill/>
          <a:ln>
            <a:noFill/>
          </a:ln>
        </p:spPr>
        <p:txBody>
          <a:bodyPr spcFirstLastPara="1" wrap="square" lIns="0" tIns="91425" rIns="0" bIns="91425" anchor="t" anchorCtr="0">
            <a:noAutofit/>
          </a:bodyPr>
          <a:lstStyle/>
          <a:p>
            <a:pPr marL="0" lvl="0" indent="0" algn="ctr" rtl="0">
              <a:spcBef>
                <a:spcPts val="0"/>
              </a:spcBef>
              <a:spcAft>
                <a:spcPts val="0"/>
              </a:spcAft>
              <a:buNone/>
            </a:pPr>
            <a:r>
              <a:rPr lang="en" sz="2100">
                <a:solidFill>
                  <a:schemeClr val="lt1"/>
                </a:solidFill>
                <a:latin typeface="Montserrat"/>
                <a:ea typeface="Montserrat"/>
                <a:cs typeface="Montserrat"/>
                <a:sym typeface="Montserrat"/>
              </a:rPr>
              <a:t>Canonical LR parser</a:t>
            </a:r>
            <a:endParaRPr sz="1700">
              <a:solidFill>
                <a:schemeClr val="lt1"/>
              </a:solidFill>
              <a:latin typeface="Montserrat"/>
              <a:ea typeface="Montserrat"/>
              <a:cs typeface="Montserrat"/>
              <a:sym typeface="Montserrat"/>
            </a:endParaRPr>
          </a:p>
        </p:txBody>
      </p:sp>
      <p:pic>
        <p:nvPicPr>
          <p:cNvPr id="159" name="Google Shape;159;p19"/>
          <p:cNvPicPr preferRelativeResize="0"/>
          <p:nvPr/>
        </p:nvPicPr>
        <p:blipFill>
          <a:blip r:embed="rId3">
            <a:alphaModFix/>
          </a:blip>
          <a:stretch>
            <a:fillRect/>
          </a:stretch>
        </p:blipFill>
        <p:spPr>
          <a:xfrm>
            <a:off x="7312877" y="58827"/>
            <a:ext cx="1766221" cy="1736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ctrTitle"/>
          </p:nvPr>
        </p:nvSpPr>
        <p:spPr>
          <a:xfrm>
            <a:off x="1530175" y="2307788"/>
            <a:ext cx="6767100" cy="53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METHODOLOGY</a:t>
            </a:r>
            <a:endParaRPr/>
          </a:p>
        </p:txBody>
      </p:sp>
      <p:sp>
        <p:nvSpPr>
          <p:cNvPr id="165" name="Google Shape;165;p20"/>
          <p:cNvSpPr txBox="1"/>
          <p:nvPr/>
        </p:nvSpPr>
        <p:spPr>
          <a:xfrm>
            <a:off x="526358" y="2279925"/>
            <a:ext cx="802500" cy="58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2E3037"/>
                </a:solidFill>
                <a:latin typeface="Quicksand"/>
                <a:ea typeface="Quicksand"/>
                <a:cs typeface="Quicksand"/>
                <a:sym typeface="Quicksand"/>
              </a:rPr>
              <a:t>4</a:t>
            </a:r>
            <a:endParaRPr sz="3000">
              <a:solidFill>
                <a:srgbClr val="2E3037"/>
              </a:solidFill>
              <a:latin typeface="Quicksand"/>
              <a:ea typeface="Quicksand"/>
              <a:cs typeface="Quicksand"/>
              <a:sym typeface="Quicksand"/>
            </a:endParaRPr>
          </a:p>
        </p:txBody>
      </p:sp>
      <p:sp>
        <p:nvSpPr>
          <p:cNvPr id="166" name="Google Shape;166;p20"/>
          <p:cNvSpPr txBox="1">
            <a:spLocks noGrp="1"/>
          </p:cNvSpPr>
          <p:nvPr>
            <p:ph type="sldNum" idx="12"/>
          </p:nvPr>
        </p:nvSpPr>
        <p:spPr>
          <a:xfrm>
            <a:off x="8523157" y="4752131"/>
            <a:ext cx="548700" cy="31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1043</Words>
  <Application>Microsoft Office PowerPoint</Application>
  <PresentationFormat>On-screen Show (16:9)</PresentationFormat>
  <Paragraphs>114</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Quicksand</vt:lpstr>
      <vt:lpstr>Abhaya Libre ExtraBold</vt:lpstr>
      <vt:lpstr>Arial</vt:lpstr>
      <vt:lpstr>Montserrat</vt:lpstr>
      <vt:lpstr>Abhaya Libre</vt:lpstr>
      <vt:lpstr>Times New Roman</vt:lpstr>
      <vt:lpstr>Eleanor template</vt:lpstr>
      <vt:lpstr>IMPLEMENTATION  OF LL(1) &amp; SLR(1)                      PARSER</vt:lpstr>
      <vt:lpstr>PowerPoint Presentation</vt:lpstr>
      <vt:lpstr>         Table of Contents </vt:lpstr>
      <vt:lpstr>PowerPoint Presentation</vt:lpstr>
      <vt:lpstr>Prerequisite Knowledge</vt:lpstr>
      <vt:lpstr>Theory</vt:lpstr>
      <vt:lpstr>TYPES OF PARSERS</vt:lpstr>
      <vt:lpstr>PowerPoint Presentation</vt:lpstr>
      <vt:lpstr>METHODOLOGY</vt:lpstr>
      <vt:lpstr>LL(1) PARSER</vt:lpstr>
      <vt:lpstr>SLR(1) PARSER</vt:lpstr>
      <vt:lpstr>IMPLEMENTATION (in python)</vt:lpstr>
      <vt:lpstr>SLR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LL(1) &amp; SLR(1)                      PARSER</dc:title>
  <cp:lastModifiedBy>Nithin Sylesh-AM.EN.U4AIE19044</cp:lastModifiedBy>
  <cp:revision>1</cp:revision>
  <dcterms:modified xsi:type="dcterms:W3CDTF">2022-04-27T17:42:13Z</dcterms:modified>
</cp:coreProperties>
</file>