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Fira Sans Extra Condensed SemiBol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02D3A2-5717-4F0A-B411-0B9EBA012533}">
  <a:tblStyle styleId="{C602D3A2-5717-4F0A-B411-0B9EBA0125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customXml" Target="../customXml/item1.xml"/><Relationship Id="rId21" Type="http://schemas.openxmlformats.org/officeDocument/2006/relationships/slide" Target="slides/slide16.xml"/><Relationship Id="rId34" Type="http://schemas.openxmlformats.org/officeDocument/2006/relationships/font" Target="fonts/FiraSansExtraCondensedMedium-boldItalic.fntdata"/><Relationship Id="rId7" Type="http://schemas.openxmlformats.org/officeDocument/2006/relationships/slide" Target="slides/slide2.xml"/><Relationship Id="rId20" Type="http://schemas.openxmlformats.org/officeDocument/2006/relationships/slide" Target="slides/slide15.xml"/><Relationship Id="rId2" Type="http://schemas.openxmlformats.org/officeDocument/2006/relationships/presProps" Target="presProps.xml"/><Relationship Id="rId29" Type="http://schemas.openxmlformats.org/officeDocument/2006/relationships/font" Target="fonts/Roboto-italic.fntdata"/><Relationship Id="rId16" Type="http://schemas.openxmlformats.org/officeDocument/2006/relationships/slide" Target="slides/slide11.xml"/><Relationship Id="rId41" Type="http://schemas.openxmlformats.org/officeDocument/2006/relationships/customXml" Target="../customXml/item3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font" Target="fonts/FiraSansExtraCondensedMedium-bold.fntdata"/><Relationship Id="rId37" Type="http://schemas.openxmlformats.org/officeDocument/2006/relationships/font" Target="fonts/FiraSansExtraCondensedSemiBold-italic.fntdata"/><Relationship Id="rId40" Type="http://schemas.openxmlformats.org/officeDocument/2006/relationships/customXml" Target="../customXml/item2.xml"/><Relationship Id="rId23" Type="http://schemas.openxmlformats.org/officeDocument/2006/relationships/slide" Target="slides/slide18.xml"/><Relationship Id="rId28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font" Target="fonts/FiraSansExtraCondensedSemiBold-bold.fntdata"/><Relationship Id="rId31" Type="http://schemas.openxmlformats.org/officeDocument/2006/relationships/font" Target="fonts/FiraSansExtraCondensedMedium-regular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Roboto-regular.fntdata"/><Relationship Id="rId30" Type="http://schemas.openxmlformats.org/officeDocument/2006/relationships/font" Target="fonts/Roboto-boldItalic.fntdata"/><Relationship Id="rId35" Type="http://schemas.openxmlformats.org/officeDocument/2006/relationships/font" Target="fonts/FiraSansExtraCondensedSemiBold-regular.fntdata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3" Type="http://schemas.openxmlformats.org/officeDocument/2006/relationships/tableStyles" Target="tableStyles.xml"/><Relationship Id="rId25" Type="http://schemas.openxmlformats.org/officeDocument/2006/relationships/slide" Target="slides/slide20.xml"/><Relationship Id="rId33" Type="http://schemas.openxmlformats.org/officeDocument/2006/relationships/font" Target="fonts/FiraSansExtraCondensedMedium-italic.fnt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font" Target="fonts/FiraSansExtraCondensed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d1d11c1e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d1d11c1e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e8b782381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e8b782381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c2badb68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c2badb68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c2badb68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c2badb6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c2badb68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c2badb68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c2badb68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c2badb68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e8b782381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e8b782381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c2badb68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c2badb68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c2badb68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c2badb68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c2badb68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c2badb68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c2badb68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c2badb68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9f92962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9f92962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c2badb68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c2badb68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c2badb68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c2badb68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9f929627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9f929627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e8b782381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e8b782381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9f92962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9f92962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c2badb68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c2badb68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9f929627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9f929627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9f929627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9f929627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9f929627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9f929627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43625" y="493950"/>
            <a:ext cx="8461500" cy="3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TO IMAGE </a:t>
            </a:r>
            <a:r>
              <a:rPr lang="en">
                <a:solidFill>
                  <a:srgbClr val="FF33B7"/>
                </a:solidFill>
              </a:rPr>
              <a:t>USING STACK GAN</a:t>
            </a:r>
            <a:endParaRPr>
              <a:solidFill>
                <a:srgbClr val="FF33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/>
          <p:nvPr/>
        </p:nvSpPr>
        <p:spPr>
          <a:xfrm>
            <a:off x="1064175" y="5366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rgbClr val="FF33B7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Caltech-UCSD Birds-200-2011 (CUB-200-2011) dataset is the most widely-used dataset for fine-grained visual categorization task.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2"/>
          <p:cNvSpPr/>
          <p:nvPr/>
        </p:nvSpPr>
        <p:spPr>
          <a:xfrm>
            <a:off x="1064175" y="27212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rgbClr val="FF33B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extended version roughly doubles the number of images per category and adds new part localization annotations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2"/>
          <p:cNvSpPr/>
          <p:nvPr/>
        </p:nvSpPr>
        <p:spPr>
          <a:xfrm>
            <a:off x="1064175" y="38135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images are annotated with bounding boxes, part locations, and attribute labels.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2"/>
          <p:cNvSpPr/>
          <p:nvPr/>
        </p:nvSpPr>
        <p:spPr>
          <a:xfrm>
            <a:off x="1064175" y="16289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 11,788 images of 200 subcategories belonging to birds, 5,994 for training and 5,794 for testing.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4119501" y="1003037"/>
            <a:ext cx="952800" cy="952800"/>
          </a:xfrm>
          <a:prstGeom prst="arc">
            <a:avLst>
              <a:gd fmla="val 16200000" name="adj1"/>
              <a:gd fmla="val 5396403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5419800" y="1471388"/>
            <a:ext cx="30138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DATASET</a:t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" name="Google Shape;109;p22"/>
          <p:cNvSpPr/>
          <p:nvPr/>
        </p:nvSpPr>
        <p:spPr>
          <a:xfrm>
            <a:off x="4119501" y="2095338"/>
            <a:ext cx="952800" cy="952800"/>
          </a:xfrm>
          <a:prstGeom prst="arc">
            <a:avLst>
              <a:gd fmla="val 16200000" name="adj1"/>
              <a:gd fmla="val 5396403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4119501" y="3187638"/>
            <a:ext cx="952800" cy="952800"/>
          </a:xfrm>
          <a:prstGeom prst="arc">
            <a:avLst>
              <a:gd fmla="val 16200000" name="adj1"/>
              <a:gd fmla="val 5396403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1320750" y="2265725"/>
            <a:ext cx="7334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225" y="619125"/>
            <a:ext cx="68961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22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710250" y="1932575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7"/>
          <p:cNvGrpSpPr/>
          <p:nvPr/>
        </p:nvGrpSpPr>
        <p:grpSpPr>
          <a:xfrm>
            <a:off x="603122" y="400825"/>
            <a:ext cx="6672788" cy="478525"/>
            <a:chOff x="985350" y="1239100"/>
            <a:chExt cx="6411211" cy="478525"/>
          </a:xfrm>
        </p:grpSpPr>
        <p:sp>
          <p:nvSpPr>
            <p:cNvPr id="136" name="Google Shape;136;p27"/>
            <p:cNvSpPr/>
            <p:nvPr/>
          </p:nvSpPr>
          <p:spPr>
            <a:xfrm>
              <a:off x="985350" y="1239125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Embedding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2857261" y="1239100"/>
              <a:ext cx="4539300" cy="478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Converts the input variable length text into a fixed length vector. we will be using a pre-trained character level embedding.</a:t>
              </a:r>
              <a:endParaRPr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8" name="Google Shape;138;p27"/>
            <p:cNvCxnSpPr>
              <a:stCxn id="136" idx="3"/>
              <a:endCxn id="137" idx="1"/>
            </p:cNvCxnSpPr>
            <p:nvPr/>
          </p:nvCxnSpPr>
          <p:spPr>
            <a:xfrm>
              <a:off x="2346450" y="1478375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39" name="Google Shape;139;p27"/>
          <p:cNvGrpSpPr/>
          <p:nvPr/>
        </p:nvGrpSpPr>
        <p:grpSpPr>
          <a:xfrm>
            <a:off x="631022" y="1075474"/>
            <a:ext cx="6672936" cy="478525"/>
            <a:chOff x="985338" y="1913025"/>
            <a:chExt cx="6192405" cy="478525"/>
          </a:xfrm>
        </p:grpSpPr>
        <p:sp>
          <p:nvSpPr>
            <p:cNvPr id="140" name="Google Shape;140;p27"/>
            <p:cNvSpPr/>
            <p:nvPr/>
          </p:nvSpPr>
          <p:spPr>
            <a:xfrm>
              <a:off x="3275943" y="1913050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FF33B7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Generator and the Discriminator are conditioned on auxiliary data such as a class label during training.</a:t>
              </a:r>
              <a:endParaRPr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985338" y="1913025"/>
              <a:ext cx="1779900" cy="478500"/>
            </a:xfrm>
            <a:prstGeom prst="roundRect">
              <a:avLst>
                <a:gd fmla="val 50000" name="adj"/>
              </a:avLst>
            </a:prstGeom>
            <a:solidFill>
              <a:srgbClr val="FF3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Conditioning Augmentation</a:t>
              </a:r>
              <a:endParaRPr sz="1200">
                <a:solidFill>
                  <a:schemeClr val="lt1"/>
                </a:solidFill>
              </a:endParaRPr>
            </a:p>
          </p:txBody>
        </p:sp>
        <p:cxnSp>
          <p:nvCxnSpPr>
            <p:cNvPr id="142" name="Google Shape;142;p27"/>
            <p:cNvCxnSpPr>
              <a:stCxn id="141" idx="3"/>
              <a:endCxn id="140" idx="1"/>
            </p:cNvCxnSpPr>
            <p:nvPr/>
          </p:nvCxnSpPr>
          <p:spPr>
            <a:xfrm>
              <a:off x="2765238" y="2152275"/>
              <a:ext cx="510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43" name="Google Shape;143;p27"/>
          <p:cNvGrpSpPr/>
          <p:nvPr/>
        </p:nvGrpSpPr>
        <p:grpSpPr>
          <a:xfrm>
            <a:off x="631030" y="1750125"/>
            <a:ext cx="6672629" cy="554100"/>
            <a:chOff x="1503976" y="2511471"/>
            <a:chExt cx="6224467" cy="554100"/>
          </a:xfrm>
        </p:grpSpPr>
        <p:sp>
          <p:nvSpPr>
            <p:cNvPr id="144" name="Google Shape;144;p27"/>
            <p:cNvSpPr/>
            <p:nvPr/>
          </p:nvSpPr>
          <p:spPr>
            <a:xfrm>
              <a:off x="1503976" y="2586950"/>
              <a:ext cx="1679700" cy="478500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Stage I Generator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694643" y="2511471"/>
              <a:ext cx="4033800" cy="554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Generates low resolution (64*64) images.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27"/>
          <p:cNvGrpSpPr/>
          <p:nvPr/>
        </p:nvGrpSpPr>
        <p:grpSpPr>
          <a:xfrm>
            <a:off x="631004" y="2467745"/>
            <a:ext cx="6672803" cy="478513"/>
            <a:chOff x="1875822" y="3260861"/>
            <a:chExt cx="6139298" cy="478513"/>
          </a:xfrm>
        </p:grpSpPr>
        <p:sp>
          <p:nvSpPr>
            <p:cNvPr id="147" name="Google Shape;147;p27"/>
            <p:cNvSpPr/>
            <p:nvPr/>
          </p:nvSpPr>
          <p:spPr>
            <a:xfrm>
              <a:off x="1875822" y="3260861"/>
              <a:ext cx="1726800" cy="478500"/>
            </a:xfrm>
            <a:prstGeom prst="roundRect">
              <a:avLst>
                <a:gd fmla="val 50000" name="adj"/>
              </a:avLst>
            </a:prstGeom>
            <a:solidFill>
              <a:srgbClr val="FF3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Stage I</a:t>
              </a:r>
              <a:endParaRPr sz="1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Discriminator</a:t>
              </a:r>
              <a:endParaRPr sz="1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4113320" y="3260874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FF33B7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discriminator in a GAN is simply a classifier</a:t>
              </a:r>
              <a:endPara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9" name="Google Shape;149;p27"/>
            <p:cNvCxnSpPr>
              <a:stCxn id="147" idx="3"/>
              <a:endCxn id="148" idx="1"/>
            </p:cNvCxnSpPr>
            <p:nvPr/>
          </p:nvCxnSpPr>
          <p:spPr>
            <a:xfrm>
              <a:off x="3602622" y="3500111"/>
              <a:ext cx="510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50" name="Google Shape;150;p27"/>
          <p:cNvGrpSpPr/>
          <p:nvPr/>
        </p:nvGrpSpPr>
        <p:grpSpPr>
          <a:xfrm>
            <a:off x="630997" y="3215114"/>
            <a:ext cx="6617016" cy="478548"/>
            <a:chOff x="1503976" y="2586949"/>
            <a:chExt cx="6092456" cy="478501"/>
          </a:xfrm>
        </p:grpSpPr>
        <p:sp>
          <p:nvSpPr>
            <p:cNvPr id="151" name="Google Shape;151;p27"/>
            <p:cNvSpPr/>
            <p:nvPr/>
          </p:nvSpPr>
          <p:spPr>
            <a:xfrm>
              <a:off x="1503976" y="2586950"/>
              <a:ext cx="1679700" cy="478500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Stage I I Generator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3694632" y="2586949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Generates high resolution (256*256) images.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3" name="Google Shape;153;p27"/>
            <p:cNvCxnSpPr>
              <a:stCxn id="151" idx="3"/>
              <a:endCxn id="152" idx="1"/>
            </p:cNvCxnSpPr>
            <p:nvPr/>
          </p:nvCxnSpPr>
          <p:spPr>
            <a:xfrm>
              <a:off x="3183676" y="2826200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54" name="Google Shape;154;p27"/>
          <p:cNvGrpSpPr/>
          <p:nvPr/>
        </p:nvGrpSpPr>
        <p:grpSpPr>
          <a:xfrm>
            <a:off x="631023" y="3962539"/>
            <a:ext cx="6758510" cy="478560"/>
            <a:chOff x="1744467" y="3260874"/>
            <a:chExt cx="6270654" cy="478512"/>
          </a:xfrm>
        </p:grpSpPr>
        <p:sp>
          <p:nvSpPr>
            <p:cNvPr id="155" name="Google Shape;155;p27"/>
            <p:cNvSpPr/>
            <p:nvPr/>
          </p:nvSpPr>
          <p:spPr>
            <a:xfrm>
              <a:off x="1744467" y="3260886"/>
              <a:ext cx="1726800" cy="478500"/>
            </a:xfrm>
            <a:prstGeom prst="roundRect">
              <a:avLst>
                <a:gd fmla="val 50000" name="adj"/>
              </a:avLst>
            </a:prstGeom>
            <a:solidFill>
              <a:srgbClr val="FF3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Stage II</a:t>
              </a:r>
              <a:endParaRPr sz="1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Discriminator</a:t>
              </a:r>
              <a:endParaRPr sz="1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4113320" y="3260874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FF33B7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Distinguish real data from the data created by the generator.</a:t>
              </a:r>
              <a:endPara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7" name="Google Shape;157;p27"/>
            <p:cNvCxnSpPr>
              <a:stCxn id="155" idx="3"/>
              <a:endCxn id="156" idx="1"/>
            </p:cNvCxnSpPr>
            <p:nvPr/>
          </p:nvCxnSpPr>
          <p:spPr>
            <a:xfrm>
              <a:off x="3471267" y="3500136"/>
              <a:ext cx="6420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cxnSp>
        <p:nvCxnSpPr>
          <p:cNvPr id="158" name="Google Shape;158;p27"/>
          <p:cNvCxnSpPr/>
          <p:nvPr/>
        </p:nvCxnSpPr>
        <p:spPr>
          <a:xfrm>
            <a:off x="2432967" y="2027174"/>
            <a:ext cx="550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75" y="1352975"/>
            <a:ext cx="8398025" cy="34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50"/>
            <a:ext cx="8839203" cy="3546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50"/>
            <a:ext cx="8839200" cy="350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75" y="1245425"/>
            <a:ext cx="8839198" cy="3399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oogle Shape;56;p14"/>
          <p:cNvGraphicFramePr/>
          <p:nvPr/>
        </p:nvGraphicFramePr>
        <p:xfrm>
          <a:off x="1104900" y="180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{C602D3A2-5717-4F0A-B411-0B9EBA012533}</a:tableStyleId>
              </a:tblPr>
              <a:tblGrid>
                <a:gridCol w="3732975"/>
                <a:gridCol w="3732975"/>
              </a:tblGrid>
              <a:tr h="54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33B7"/>
                          </a:solidFill>
                        </a:rPr>
                        <a:t>NITHIN SYLESH</a:t>
                      </a:r>
                      <a:endParaRPr b="1" sz="1600">
                        <a:solidFill>
                          <a:srgbClr val="FF33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33B7"/>
                          </a:solidFill>
                        </a:rPr>
                        <a:t>AM.EN.U4AIE19044</a:t>
                      </a:r>
                      <a:endParaRPr>
                        <a:solidFill>
                          <a:srgbClr val="FF33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33B7"/>
                          </a:solidFill>
                        </a:rPr>
                        <a:t>RITIKA R PRASAD</a:t>
                      </a:r>
                      <a:endParaRPr b="1" sz="1600">
                        <a:solidFill>
                          <a:srgbClr val="FF33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33B7"/>
                          </a:solidFill>
                        </a:rPr>
                        <a:t>AM.EN.U4AIE19053</a:t>
                      </a:r>
                      <a:endParaRPr>
                        <a:solidFill>
                          <a:srgbClr val="FF33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33B7"/>
                          </a:solidFill>
                        </a:rPr>
                        <a:t>VYSAKH S NAIR</a:t>
                      </a:r>
                      <a:endParaRPr b="1" sz="1600">
                        <a:solidFill>
                          <a:srgbClr val="FF33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33B7"/>
                          </a:solidFill>
                        </a:rPr>
                        <a:t>AM.EN.U4AIE19072</a:t>
                      </a:r>
                      <a:endParaRPr>
                        <a:solidFill>
                          <a:srgbClr val="FF33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33B7"/>
                          </a:solidFill>
                        </a:rPr>
                        <a:t>LAKSHMI G PILLAI</a:t>
                      </a:r>
                      <a:endParaRPr b="1" sz="1600">
                        <a:solidFill>
                          <a:srgbClr val="FF33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33B7"/>
                          </a:solidFill>
                        </a:rPr>
                        <a:t>AM.EN.U4AIE19074</a:t>
                      </a:r>
                      <a:endParaRPr>
                        <a:solidFill>
                          <a:srgbClr val="FF33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2D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" name="Google Shape;57;p14"/>
          <p:cNvSpPr txBox="1"/>
          <p:nvPr/>
        </p:nvSpPr>
        <p:spPr>
          <a:xfrm>
            <a:off x="2325950" y="1043350"/>
            <a:ext cx="40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TEAM-MEMBERS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50"/>
            <a:ext cx="8839202" cy="3653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50"/>
            <a:ext cx="8839199" cy="350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1050700" y="342075"/>
            <a:ext cx="5815500" cy="9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rgbClr val="FF33B7"/>
                </a:solidFill>
              </a:rPr>
              <a:t>CONTENTS</a:t>
            </a:r>
            <a:endParaRPr>
              <a:solidFill>
                <a:srgbClr val="FF33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549775" y="1600475"/>
            <a:ext cx="8161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33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1.INTRODUCTION                                         </a:t>
            </a:r>
            <a:r>
              <a:rPr b="1" lang="en" sz="1800">
                <a:solidFill>
                  <a:srgbClr val="FF33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2.LITERATURE REVIEW</a:t>
            </a:r>
            <a:r>
              <a:rPr b="1" lang="en" sz="1800">
                <a:solidFill>
                  <a:srgbClr val="FF33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</a:t>
            </a:r>
            <a:endParaRPr b="1" sz="1800">
              <a:solidFill>
                <a:srgbClr val="FF33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33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3.DATASET                                                       4. </a:t>
            </a:r>
            <a:r>
              <a:rPr b="1" lang="en" sz="1800">
                <a:solidFill>
                  <a:srgbClr val="FF33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b="1" sz="1800">
              <a:solidFill>
                <a:srgbClr val="FF33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33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5.METHODOLOGY                                         6.RESULTS</a:t>
            </a:r>
            <a:endParaRPr b="1" sz="1800">
              <a:solidFill>
                <a:srgbClr val="FF33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33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</a:t>
            </a:r>
            <a:endParaRPr b="1" sz="1800">
              <a:solidFill>
                <a:srgbClr val="FF33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182550" y="665750"/>
            <a:ext cx="71733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to Photo-realistic Image Synthesis with Stacked Generative Adversarial Networks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Synthesizing high-quality images from text descriptions is a challenging problem in computer vision and has many practical applications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Samples generated by existing text-to-image approaches can roughly reflect the meaning of the given descriptions, but they fail to contain necessary details and vivid object parts.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95200" y="1421475"/>
            <a:ext cx="7723500" cy="20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Literature</a:t>
            </a:r>
            <a:r>
              <a:rPr lang="en" sz="5000"/>
              <a:t> Review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461725" y="427600"/>
            <a:ext cx="729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StackGAN: Text to Photo-realistic Image Synthesis with Stacked               Generative Adversarial Networks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921900" y="1656575"/>
            <a:ext cx="6614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this paper, Han Zhang , Tao Xu2 proposed stacked Generative Adversarial Networks (StackGAN) to generate photo-realistic images conditioned on text descriptions. The Stage-I GAN sketches the primitive shape and basic colors of the object based on the given text description, yielding Stage-I low resolution images. The Stage-II GAN takes Stage-I results and text descriptions as inputs, and generates high resolution images with photo realistic details.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Text to Image Generation with Semantic-Spatial Aware GAN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710275" y="1507450"/>
            <a:ext cx="746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this paper,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they proposed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 novel framework of Semantic-Spatial Aware GAN  for T2I generation. It has one generator-discriminator pair and is trained end-to-end. The core module of SSA-GAN is a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Semantic Spatial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Aware Convolution Network (SSACN) block which operates Semantic-Spatial Condition Batch Normalization by predicting mask maps based on the current generated image features, and learning the affine parameters from the encoded text vector. The SSACN block deepens the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text image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fusion through the image generation process, and guarantees the text-image consistency.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987900" y="1524800"/>
            <a:ext cx="7271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work they developed a simple and effective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for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generating images based on detailed visual descriptions.They demonstrated that the model is capable of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synthesizing many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plausible visual interpretations of a given text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caption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Their manifold interpolation regularizer for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conditional GAN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achieved substantially improved text to image syn-thesis on CUB. They showed disentangling of style and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bird pose and background transfer from query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images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onto text descriptions. Finally they demonstrated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generalizability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their approach to generating images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multiple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objects and variable backgrounds with their `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results on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MS-COCO dataset.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1234450" y="505000"/>
            <a:ext cx="663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Generative Adversarial Text to Image Synthesis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710250" y="536648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Text to Image Generation with Segmentation Attention 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1084800" y="1702025"/>
            <a:ext cx="7163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this paper, they  propose SegAttnGAN for text-to-image synthesis tasks, which uses segmentation attention to constrain the GAN training and successfully generates better quality images compared to other state-of-art methods. With the segmentation masks from datasets as input, our SegAttnGAN achieves the highest Inception Scores on both CUB and Oxford-102 datasets. When the masks are generated via our self-attention generator, our self-attention SegAttnGAN also generates results with better visual realism compared to other state-of-art method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8A6B37CA1BA42B0D5EEF01E4733AE" ma:contentTypeVersion="7" ma:contentTypeDescription="Create a new document." ma:contentTypeScope="" ma:versionID="6ac647b0b64668fdff9fd5ed9514215e">
  <xsd:schema xmlns:xsd="http://www.w3.org/2001/XMLSchema" xmlns:xs="http://www.w3.org/2001/XMLSchema" xmlns:p="http://schemas.microsoft.com/office/2006/metadata/properties" xmlns:ns2="202a66f2-2ed7-4e02-aa74-85a7a81785cd" targetNamespace="http://schemas.microsoft.com/office/2006/metadata/properties" ma:root="true" ma:fieldsID="fa70a3039385e15f2eb02597863a74b7" ns2:_="">
    <xsd:import namespace="202a66f2-2ed7-4e02-aa74-85a7a81785c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a66f2-2ed7-4e02-aa74-85a7a81785c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02a66f2-2ed7-4e02-aa74-85a7a81785cd" xsi:nil="true"/>
  </documentManagement>
</p:properties>
</file>

<file path=customXml/itemProps1.xml><?xml version="1.0" encoding="utf-8"?>
<ds:datastoreItem xmlns:ds="http://schemas.openxmlformats.org/officeDocument/2006/customXml" ds:itemID="{8ADF912A-A84C-48D4-9780-BBF9C0889A6F}"/>
</file>

<file path=customXml/itemProps2.xml><?xml version="1.0" encoding="utf-8"?>
<ds:datastoreItem xmlns:ds="http://schemas.openxmlformats.org/officeDocument/2006/customXml" ds:itemID="{6FC6F71D-3FF3-4F35-871A-60EC464C6A0E}"/>
</file>

<file path=customXml/itemProps3.xml><?xml version="1.0" encoding="utf-8"?>
<ds:datastoreItem xmlns:ds="http://schemas.openxmlformats.org/officeDocument/2006/customXml" ds:itemID="{A8968478-ECF4-42C3-9706-6754840473A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0x010100CDA8A6B37CA1BA42B0D5EEF01E4733AE</vt:lpwstr>
  </property>
</Properties>
</file>