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3"/>
  </p:notesMasterIdLst>
  <p:sldIdLst>
    <p:sldId id="258" r:id="rId2"/>
    <p:sldId id="260" r:id="rId3"/>
    <p:sldId id="261" r:id="rId4"/>
    <p:sldId id="296" r:id="rId5"/>
    <p:sldId id="297" r:id="rId6"/>
    <p:sldId id="298" r:id="rId7"/>
    <p:sldId id="262" r:id="rId8"/>
    <p:sldId id="282" r:id="rId9"/>
    <p:sldId id="280" r:id="rId10"/>
    <p:sldId id="281" r:id="rId11"/>
    <p:sldId id="293" r:id="rId12"/>
    <p:sldId id="285" r:id="rId13"/>
    <p:sldId id="286" r:id="rId14"/>
    <p:sldId id="287" r:id="rId15"/>
    <p:sldId id="291" r:id="rId16"/>
    <p:sldId id="288" r:id="rId17"/>
    <p:sldId id="292" r:id="rId18"/>
    <p:sldId id="289" r:id="rId19"/>
    <p:sldId id="290" r:id="rId20"/>
    <p:sldId id="29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2B667F-DC90-4D77-B586-3F5C3D8BE1B4}">
          <p14:sldIdLst>
            <p14:sldId id="258"/>
            <p14:sldId id="260"/>
            <p14:sldId id="261"/>
            <p14:sldId id="296"/>
            <p14:sldId id="297"/>
            <p14:sldId id="298"/>
            <p14:sldId id="262"/>
            <p14:sldId id="282"/>
            <p14:sldId id="280"/>
            <p14:sldId id="281"/>
            <p14:sldId id="293"/>
            <p14:sldId id="285"/>
            <p14:sldId id="286"/>
            <p14:sldId id="287"/>
            <p14:sldId id="291"/>
            <p14:sldId id="288"/>
            <p14:sldId id="292"/>
            <p14:sldId id="289"/>
            <p14:sldId id="290"/>
            <p14:sldId id="29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A18E2-F4BF-4EF7-859F-04D88C73A762}" v="11" dt="2024-09-22T18:19:47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7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1T08:20:02.4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BE35F-53EA-41C2-AE0E-912FD407B4BB}" type="datetimeFigureOut">
              <a:rPr lang="en-IN" smtClean="0"/>
              <a:pPr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02457-DCFD-4143-9E73-94629FE5543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02457-DCFD-4143-9E73-94629FE5543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1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02457-DCFD-4143-9E73-94629FE5543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02457-DCFD-4143-9E73-94629FE55431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7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0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68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9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12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27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50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5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5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8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2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4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0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290433"/>
            <a:ext cx="8095423" cy="1011485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TEEGALA KRISHNA REDDY ENGINEERING COLLEGE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316" y="2924944"/>
            <a:ext cx="7370044" cy="65758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3818" y="188640"/>
            <a:ext cx="1200150" cy="9631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37322" y="44394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2316" y="4293096"/>
            <a:ext cx="814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 txBox="1"/>
          <p:nvPr/>
        </p:nvSpPr>
        <p:spPr>
          <a:xfrm>
            <a:off x="693684" y="4509120"/>
            <a:ext cx="7950282" cy="165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65A4"/>
              </a:buClr>
            </a:pPr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		</a:t>
            </a:r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CO-ORDINATOR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rgbClr val="0065A4"/>
              </a:buClr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CH. V. PHANI KRISHNA                               		  Mrs.   P. SWETHA </a:t>
            </a:r>
          </a:p>
          <a:p>
            <a:pPr algn="l">
              <a:buClr>
                <a:srgbClr val="0065A4"/>
              </a:buClr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Professor							         Assistant professor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8639"/>
            <a:ext cx="3846951" cy="1101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B04BCA-E3CF-6F14-D410-7B5CBE47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92696"/>
            <a:ext cx="6757848" cy="132080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Preparation Processing Module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EF860C0-EF94-C994-252C-B9C9C377E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04864"/>
            <a:ext cx="60377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 image loading, resizing, and normalization.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Prepares data for training by augmenting and standardizing image dimensions.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proper preprocessing for feeding into the U-Net model. </a:t>
            </a:r>
          </a:p>
        </p:txBody>
      </p:sp>
    </p:spTree>
    <p:extLst>
      <p:ext uri="{BB962C8B-B14F-4D97-AF65-F5344CB8AC3E}">
        <p14:creationId xmlns:p14="http://schemas.microsoft.com/office/powerpoint/2010/main" val="208983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AE60CD5C-C4C0-DBAE-CC09-61E1F1D9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041648"/>
            <a:ext cx="6347713" cy="947192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2.Model Architecture Module</a:t>
            </a:r>
          </a:p>
        </p:txBody>
      </p:sp>
      <p:sp>
        <p:nvSpPr>
          <p:cNvPr id="77" name="Rectangle 2">
            <a:extLst>
              <a:ext uri="{FF2B5EF4-FFF2-40B4-BE49-F238E27FC236}">
                <a16:creationId xmlns:a16="http://schemas.microsoft.com/office/drawing/2014/main" id="{F7ED3562-826A-71D0-0984-5D3EEB870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988840"/>
            <a:ext cx="625043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Constructs the U-Net architecture using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base for feature extraction.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up-sampling layers to reconstruct the segmentation mask at the original image size.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multi-scale feature extraction and mask prediction. </a:t>
            </a:r>
          </a:p>
        </p:txBody>
      </p:sp>
    </p:spTree>
    <p:extLst>
      <p:ext uri="{BB962C8B-B14F-4D97-AF65-F5344CB8AC3E}">
        <p14:creationId xmlns:p14="http://schemas.microsoft.com/office/powerpoint/2010/main" val="29775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C8F442-BE7E-654B-E9DB-7DB2F1DC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44" y="916771"/>
            <a:ext cx="6347713" cy="132080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Training Evaluation Module</a:t>
            </a: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23AB3AF-1730-554C-DF5A-CFF56568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1" y="1864509"/>
            <a:ext cx="605063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Trains the U-Net model using a predefined loss function, optimizer, and evaluation metrics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the trained model and uses it for generating segmentation masks on new images.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 predictions, applying post-processing to produce output masks. </a:t>
            </a:r>
          </a:p>
        </p:txBody>
      </p:sp>
    </p:spTree>
    <p:extLst>
      <p:ext uri="{BB962C8B-B14F-4D97-AF65-F5344CB8AC3E}">
        <p14:creationId xmlns:p14="http://schemas.microsoft.com/office/powerpoint/2010/main" val="315015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64F9320-1013-40EC-76A0-28ECB6F9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124744"/>
            <a:ext cx="6347713" cy="132080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4.User Interface Inference Module</a:t>
            </a:r>
            <a:b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C256848-BDA1-D37C-4A83-4919A334D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844824"/>
            <a:ext cx="65546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simple web interface using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upload images and display segmentation results.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interact with the trained model and visualize segmented images.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a seamless user experience for uploading and viewing results. </a:t>
            </a:r>
          </a:p>
        </p:txBody>
      </p:sp>
    </p:spTree>
    <p:extLst>
      <p:ext uri="{BB962C8B-B14F-4D97-AF65-F5344CB8AC3E}">
        <p14:creationId xmlns:p14="http://schemas.microsoft.com/office/powerpoint/2010/main" val="354327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B5AC42-A7A1-32B3-8A4A-B05C39DF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DIAGRAMS: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AF8865-CDEF-8E82-7C41-E7F71FBD297A}"/>
              </a:ext>
            </a:extLst>
          </p:cNvPr>
          <p:cNvSpPr txBox="1">
            <a:spLocks/>
          </p:cNvSpPr>
          <p:nvPr/>
        </p:nvSpPr>
        <p:spPr>
          <a:xfrm>
            <a:off x="585325" y="1556792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21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57C34-8276-F63C-7B98-089D739ABF2D}"/>
              </a:ext>
            </a:extLst>
          </p:cNvPr>
          <p:cNvSpPr txBox="1"/>
          <p:nvPr/>
        </p:nvSpPr>
        <p:spPr>
          <a:xfrm>
            <a:off x="539552" y="404664"/>
            <a:ext cx="351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diagram:</a:t>
            </a:r>
            <a:endParaRPr lang="en-IN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DAC29-955E-B250-8FEF-26BE55E2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09" r="10309"/>
          <a:stretch/>
        </p:blipFill>
        <p:spPr>
          <a:xfrm>
            <a:off x="1286472" y="1347497"/>
            <a:ext cx="5544616" cy="5510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1FC46D-A0B0-7F0F-0F09-1C10EDBD199B}"/>
                  </a:ext>
                </a:extLst>
              </p14:cNvPr>
              <p14:cNvContentPartPr/>
              <p14:nvPr/>
            </p14:nvContentPartPr>
            <p14:xfrm>
              <a:off x="5154689" y="537807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1FC46D-A0B0-7F0F-0F09-1C10EDBD19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6689" y="536007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54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D8733A-BE45-46D7-6970-61CA9E1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32656"/>
            <a:ext cx="3267263" cy="44313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0B9FC-FF13-0800-6ECD-B467802E1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17247"/>
            <a:ext cx="4945259" cy="52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6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F82D78-CE45-7F59-41AE-3C2522DC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7" y="-85395"/>
            <a:ext cx="4464496" cy="1030545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BEFBB4-B7AA-816B-87BD-7A174D8D7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67" y="852768"/>
            <a:ext cx="7423265" cy="5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C6B032-CAE9-5C02-2D51-9DC86369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60648"/>
            <a:ext cx="6347713" cy="371128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E8CC1D-A6A9-F412-0BEC-0D3F8AAC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5" y="1467532"/>
            <a:ext cx="8144236" cy="392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3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A5D6-5D25-FE73-0524-FC7E1D4B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5040560" cy="576064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diagram: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9FC73-FE32-3964-633B-CC8B25AA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2576" y="1052736"/>
            <a:ext cx="11161240" cy="52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2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1C989F0-F65A-220C-72C8-274518B45579}"/>
              </a:ext>
            </a:extLst>
          </p:cNvPr>
          <p:cNvCxnSpPr/>
          <p:nvPr/>
        </p:nvCxnSpPr>
        <p:spPr>
          <a:xfrm>
            <a:off x="323528" y="3717032"/>
            <a:ext cx="7741228" cy="3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CC8C0504-0081-5900-F9EE-9EBF52341B3D}"/>
              </a:ext>
            </a:extLst>
          </p:cNvPr>
          <p:cNvSpPr txBox="1"/>
          <p:nvPr/>
        </p:nvSpPr>
        <p:spPr>
          <a:xfrm>
            <a:off x="899592" y="3963242"/>
            <a:ext cx="3240360" cy="15057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65A4"/>
              </a:buClr>
            </a:pPr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</a:p>
          <a:p>
            <a:pPr algn="l">
              <a:buClr>
                <a:srgbClr val="0065A4"/>
              </a:buClr>
            </a:pP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Dr.A.PRANAYANATH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pPr algn="l">
              <a:buClr>
                <a:srgbClr val="0065A4"/>
              </a:buClr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D55EC6-E22C-683F-F290-09A7EE5BD24A}"/>
              </a:ext>
            </a:extLst>
          </p:cNvPr>
          <p:cNvSpPr txBox="1"/>
          <p:nvPr/>
        </p:nvSpPr>
        <p:spPr>
          <a:xfrm>
            <a:off x="4572000" y="3963242"/>
            <a:ext cx="3240360" cy="1768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65A4"/>
              </a:buClr>
            </a:pPr>
            <a:r>
              <a:rPr lang="en-IN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STUDENTS</a:t>
            </a:r>
          </a:p>
          <a:p>
            <a:pPr algn="l">
              <a:buClr>
                <a:srgbClr val="0065A4"/>
              </a:buClr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Nithin (21R91A0556) </a:t>
            </a:r>
          </a:p>
          <a:p>
            <a:pPr algn="l">
              <a:buClr>
                <a:srgbClr val="0065A4"/>
              </a:buClr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A.Manoj (21 R91A0507) </a:t>
            </a:r>
          </a:p>
          <a:p>
            <a:pPr algn="l">
              <a:buClr>
                <a:srgbClr val="0065A4"/>
              </a:buClr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Nitin kumar (21R91A0554)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CF1C3-E9A0-ABB7-5A3E-DF9C6B7E6CE9}"/>
              </a:ext>
            </a:extLst>
          </p:cNvPr>
          <p:cNvSpPr txBox="1"/>
          <p:nvPr/>
        </p:nvSpPr>
        <p:spPr>
          <a:xfrm>
            <a:off x="-522382" y="1184860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 using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 Architecture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B33145-E032-9553-7715-DA9F5F2E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32740"/>
            <a:ext cx="6347460" cy="66611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69458-45AC-A49B-9139-C7F888B4FD2E}"/>
              </a:ext>
            </a:extLst>
          </p:cNvPr>
          <p:cNvSpPr txBox="1"/>
          <p:nvPr/>
        </p:nvSpPr>
        <p:spPr>
          <a:xfrm>
            <a:off x="683568" y="1340768"/>
            <a:ext cx="73448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 M. Bishop. Pattern recognition and machine learning, page 229. Springer-Verlag New York, 2006. 6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D. C.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Ciresan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Giusti, L. M. Gambardella, and J.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Schmidhuber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Deep neural networks segment neuronal membranes in electron microscopy images. In NIPS, pages 2852–2860, 2012. 1, 2, 4, 7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J. Donahue, Y. Jia, O.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Vinyals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Hoffman, N. Zhang, E. Tzeng, and T. Darrell.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DeCAF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convolutional activation feature for generic visual recognition. In ICML, 2014. 1, 2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D. Eigen, D. Krishnan, and R. Fergus. Restoring an image taken through a window covered with dirt or rain. In Computer Vision (ICCV), 2013 IEEE International Conference on, pages 633–640. IEEE, 2013. 2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D. Eigen, C.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Puhrsch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Fergus. Depth map prediction from a single image using a multi-scale deep network.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arXiv:1406.2283, 2014. 2</a:t>
            </a:r>
          </a:p>
        </p:txBody>
      </p:sp>
    </p:spTree>
    <p:extLst>
      <p:ext uri="{BB962C8B-B14F-4D97-AF65-F5344CB8AC3E}">
        <p14:creationId xmlns:p14="http://schemas.microsoft.com/office/powerpoint/2010/main" val="63322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616" y="2204864"/>
            <a:ext cx="5841698" cy="2448272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7520382" cy="6169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1124744"/>
            <a:ext cx="7488832" cy="460851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E9A3D9-8A08-5EF4-2E60-2A4F9B3D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24744"/>
            <a:ext cx="6347714" cy="1523256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D3C7B7-AC4B-1395-10B3-E9E8E60D6CD6}"/>
              </a:ext>
            </a:extLst>
          </p:cNvPr>
          <p:cNvSpPr txBox="1">
            <a:spLocks/>
          </p:cNvSpPr>
          <p:nvPr/>
        </p:nvSpPr>
        <p:spPr>
          <a:xfrm>
            <a:off x="611560" y="2060848"/>
            <a:ext cx="6696744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 is crucial in computer vision for tasks like autonomous driving, medical imaging, and augmented reality, involving pixel-wise classification to determine the semantic meaning of each pixel. The U-Net architecture, with its encoder-decoder framework, symmetrical design, and skip connections, excels in capturing precise object localization and contextual information, making it ideal for high-resolution tasks like medical image analysis. This study applies U-Net to a diverse person dataset, tackling challenges such as occlusions and complex backgrounds to enhance human activity recognition, crowd analysis, and video surveillance.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3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83EEDD-618F-2B17-1301-BF208418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1" y="548680"/>
            <a:ext cx="6347714" cy="1091208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9B75D-6F29-1815-1B79-03A7BCF282DE}"/>
              </a:ext>
            </a:extLst>
          </p:cNvPr>
          <p:cNvSpPr txBox="1">
            <a:spLocks/>
          </p:cNvSpPr>
          <p:nvPr/>
        </p:nvSpPr>
        <p:spPr>
          <a:xfrm>
            <a:off x="399081" y="1268760"/>
            <a:ext cx="6768752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U-Net, traditional CNNs like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focused on image classification, while Fully Convolutional Networks (FCNs) adapted CNNs for pixel-wise predictions. Encoder-decoder frameworks like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DeconvNet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emerged for segmentation, while object detection advanced with RCNN, Fast RCNN, and Faster RCNN.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DeepLab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enhanced multi-scale contextual information with dilated convolutions, building on early feature extraction techniques like SIFT and SURF before deep learning's rise.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Drawback or Limitations:</a:t>
            </a:r>
            <a:endParaRPr lang="en-IN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 was developed to address the limitations of earlier technologies: traditional CNNs lacked pixel-wise segmentation accuracy, FCNs and encoder-decoder frameworks lost spatial information during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models like RCNN were too complex and slow for real-time use.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DeepLab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struggled with capturing fine details. U-Net’s symmetric encoder-decoder structure with skip connections preserved spatial information, enabling precise pixel-wise segmentation.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327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7DB0F7-B824-E611-8C99-7CC8053F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2656"/>
            <a:ext cx="6347714" cy="1296144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BB108C-1645-20C0-1363-6BBC1A7ABA4E}"/>
              </a:ext>
            </a:extLst>
          </p:cNvPr>
          <p:cNvSpPr txBox="1">
            <a:spLocks/>
          </p:cNvSpPr>
          <p:nvPr/>
        </p:nvSpPr>
        <p:spPr>
          <a:xfrm>
            <a:off x="599331" y="1268760"/>
            <a:ext cx="6204917" cy="3573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U-Net is a powerful architecture for image segmentation, featuring a symmetrical encoder-decoder structure with skip connections that preserve high-resolution spatial features and combine them with contextual information from deeper layers. This enables precise and detailed segmentation, making U-Net ideal for tasks requiring fine-grained object localization, such as medical imaging. Its efficiency and versatility have also made it popular for segmentation tasks in autonomous driving and satellite imagery analysis.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ADVANTAGES: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U-Net excels in image segmentation by combining high-resolution encoder features with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decoder features through skip connections, enabling precise localization and efficient handling of high-resolution images. Its symmetrical architecture captures both local and global context, making it versatile and accurate across various applications.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D41658-6426-11C5-4F71-FAFF943A7AB9}"/>
              </a:ext>
            </a:extLst>
          </p:cNvPr>
          <p:cNvSpPr txBox="1"/>
          <p:nvPr/>
        </p:nvSpPr>
        <p:spPr>
          <a:xfrm>
            <a:off x="683568" y="404664"/>
            <a:ext cx="4588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810AB-2BBE-E9BB-617D-29D8B7E534C0}"/>
              </a:ext>
            </a:extLst>
          </p:cNvPr>
          <p:cNvSpPr txBox="1"/>
          <p:nvPr/>
        </p:nvSpPr>
        <p:spPr>
          <a:xfrm>
            <a:off x="755576" y="764704"/>
            <a:ext cx="6192688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8GB minimum, 16GB+ recommended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256GB+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Core i5 or higher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10/11, macOS, or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Framework: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Matplotlib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Utilities: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IDE/Tools: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Datasets: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&amp; Segmentation Masks: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 or Public datasets</a:t>
            </a:r>
          </a:p>
          <a:p>
            <a:endParaRPr lang="en-IN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25CB8E-472F-3D36-AD7E-878D519966AD}"/>
              </a:ext>
            </a:extLst>
          </p:cNvPr>
          <p:cNvSpPr txBox="1"/>
          <p:nvPr/>
        </p:nvSpPr>
        <p:spPr>
          <a:xfrm>
            <a:off x="323528" y="404664"/>
            <a:ext cx="4588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AFE0DD-D832-CE3B-0FD5-2B65A5DC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844824"/>
            <a:ext cx="865235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582E10-D42E-8841-D4A5-A5FC2A88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5871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5C0F4B-A496-8E74-9E98-4CACB458C6AE}"/>
              </a:ext>
            </a:extLst>
          </p:cNvPr>
          <p:cNvSpPr txBox="1">
            <a:spLocks/>
          </p:cNvSpPr>
          <p:nvPr/>
        </p:nvSpPr>
        <p:spPr>
          <a:xfrm>
            <a:off x="559321" y="162880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Processing Module</a:t>
            </a:r>
          </a:p>
          <a:p>
            <a:pPr>
              <a:buFont typeface="Wingdings 3" charset="2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Module</a:t>
            </a:r>
          </a:p>
          <a:p>
            <a:pPr>
              <a:buFont typeface="Wingdings 3" charset="2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Evaluation Module</a:t>
            </a:r>
          </a:p>
          <a:p>
            <a:pPr>
              <a:buFont typeface="Wingdings 3" charset="2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Inference Module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970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830</TotalTime>
  <Words>1010</Words>
  <Application>Microsoft Office PowerPoint</Application>
  <PresentationFormat>On-screen Show (4:3)</PresentationFormat>
  <Paragraphs>117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    TEEGALA KRISHNA REDDY ENGINEERING COLLEGE</vt:lpstr>
      <vt:lpstr>PowerPoint Presentation</vt:lpstr>
      <vt:lpstr>CONTENTS</vt:lpstr>
      <vt:lpstr>ABSTRACT:</vt:lpstr>
      <vt:lpstr>EXISTING SYSTEM:</vt:lpstr>
      <vt:lpstr>PROPOSED SYSTEM:</vt:lpstr>
      <vt:lpstr>PowerPoint Presentation</vt:lpstr>
      <vt:lpstr>PowerPoint Presentation</vt:lpstr>
      <vt:lpstr>MODULES:</vt:lpstr>
      <vt:lpstr>1.Data Preparation Processing Module</vt:lpstr>
      <vt:lpstr>2.Model Architecture Module</vt:lpstr>
      <vt:lpstr>3. Training Evaluation Module </vt:lpstr>
      <vt:lpstr>4.User Interface Inference Module </vt:lpstr>
      <vt:lpstr>UML DIAGRAMS:</vt:lpstr>
      <vt:lpstr>PowerPoint Presentation</vt:lpstr>
      <vt:lpstr>Class diagram:</vt:lpstr>
      <vt:lpstr>Activity diagram:</vt:lpstr>
      <vt:lpstr>Sequence diagram:</vt:lpstr>
      <vt:lpstr>Component diagram: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Dasari</dc:creator>
  <cp:lastModifiedBy>Nithin Dasari</cp:lastModifiedBy>
  <cp:revision>121</cp:revision>
  <dcterms:created xsi:type="dcterms:W3CDTF">2021-09-24T09:19:00Z</dcterms:created>
  <dcterms:modified xsi:type="dcterms:W3CDTF">2024-09-22T19:11:26Z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D3CFD6846F9D45C48EFD8A988F88C08B</vt:lpwstr>
  </property>
  <property fmtid="{D5CDD505-2E9C-101B-9397-08002B2CF9AE}" pid="3" name="KSOProductBuildVer">
    <vt:lpwstr>1033-11.2.0.11225</vt:lpwstr>
  </property>
</Properties>
</file>