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ontserrat"/>
      <p:regular r:id="rId23"/>
      <p:bold r:id="rId24"/>
      <p:italic r:id="rId25"/>
      <p:boldItalic r:id="rId26"/>
    </p:embeddedFon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6e603a2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6e603a2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6e603a2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6e603a2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6e603a2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6e603a2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6e603a2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6e603a2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6e603a2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6e603a2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6e603a2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6e603a2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6e603a2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6e603a2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6e603a2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6e603a2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6e603a2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6e603a2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6e603a2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6e603a2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6e603a2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6e603a2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6e603a2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6e603a2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800">
                <a:solidFill>
                  <a:srgbClr val="AF7B51"/>
                </a:solidFill>
                <a:latin typeface="Nunito"/>
                <a:ea typeface="Nunito"/>
                <a:cs typeface="Nunito"/>
                <a:sym typeface="Nunito"/>
              </a:rPr>
              <a:t>Agile Software</a:t>
            </a:r>
            <a:endParaRPr sz="380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600">
                <a:solidFill>
                  <a:srgbClr val="AF7B51"/>
                </a:solidFill>
                <a:latin typeface="Calibri"/>
                <a:ea typeface="Calibri"/>
                <a:cs typeface="Calibri"/>
                <a:sym typeface="Calibri"/>
              </a:rPr>
              <a:t>Project</a:t>
            </a:r>
            <a:endParaRPr sz="1600">
              <a:solidFill>
                <a:srgbClr val="AF7B5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64200"/>
            <a:ext cx="8520600" cy="440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 sz="1207">
                <a:solidFill>
                  <a:schemeClr val="accent5"/>
                </a:solidFill>
                <a:latin typeface="Montserrat"/>
                <a:ea typeface="Montserrat"/>
                <a:cs typeface="Montserrat"/>
                <a:sym typeface="Montserrat"/>
              </a:rPr>
              <a:t>Naive-Bayes: It is a technique for constructing classifiers which is based on Bayes theorem used even for highly sophisticated classification methods. It learns the probability of an object with certain features belonging to a particular group or class. In short, it is a probabilistic classifier. In this method occurrence of each feature is independent of occurrence another feature. It only needs small amount of training data for classification, and all terms can be precomputed thus classifying becomes easy, quick and efficient.</a:t>
            </a:r>
            <a:endParaRPr sz="1207">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852"/>
              <a:buFont typeface="Arial"/>
              <a:buNone/>
            </a:pPr>
            <a:r>
              <a:rPr lang="en" sz="1207">
                <a:solidFill>
                  <a:schemeClr val="accent5"/>
                </a:solidFill>
                <a:latin typeface="Montserrat"/>
                <a:ea typeface="Montserrat"/>
                <a:cs typeface="Montserrat"/>
                <a:sym typeface="Montserrat"/>
              </a:rPr>
              <a:t>KNN: This method is used for both classification and regression. It is among the simplest method of machine learning algorithms. It stores the cases and for new data it checks the majority of the k neighbours with which it resembles the most. KNN makes predictions using the training dataset directly.</a:t>
            </a:r>
            <a:endParaRPr sz="1207">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852"/>
              <a:buFont typeface="Arial"/>
              <a:buNone/>
            </a:pPr>
            <a:r>
              <a:rPr lang="en" sz="1207">
                <a:solidFill>
                  <a:schemeClr val="accent5"/>
                </a:solidFill>
                <a:latin typeface="Montserrat"/>
                <a:ea typeface="Montserrat"/>
                <a:cs typeface="Montserrat"/>
                <a:sym typeface="Montserrat"/>
              </a:rPr>
              <a:t>K-means Clustering: It is an unsupervised learning algorithm used to overcome the limitation of clustering. To group the datasets into clusters initial partition is done using Euclidean distance. Assume if we have k clusters, for each cluster a centre is defined. These centres should be far from each other, and then each point is examined thus added to the belonging nearest cluster in terms of Euclidean distance to nearest mean, until no point remains pending. A mean vector is re-calculated for each new entry. The iterative relocation is done until proper clustering is done. Thus for minimizing the objective squared error function process is repeated by generating a loop..</a:t>
            </a:r>
            <a:endParaRPr sz="1207">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852"/>
              <a:buFont typeface="Arial"/>
              <a:buNone/>
            </a:pPr>
            <a:r>
              <a:rPr lang="en" sz="1207">
                <a:solidFill>
                  <a:schemeClr val="accent5"/>
                </a:solidFill>
                <a:latin typeface="Montserrat"/>
                <a:ea typeface="Montserrat"/>
                <a:cs typeface="Montserrat"/>
                <a:sym typeface="Montserrat"/>
              </a:rPr>
              <a:t>Random Forest: It is a supervised classification algorithm. Multiple number of decision trees taken together forms a random forest algorithm i.e the collection of many classification tree. It can be used for classification as well as regression. Each decision tree includes some rule based system. For the given training dataset with targets and features, the decision tree algorithm will have set of rules. In random forest unlike decision trees there is no need to calculate information gain to find root node. It use the rules of each randomly created decision tree to predict the outcome and stores the predicted outcome. Further it calculates the vote for each predicted target. Thus high voted prediction is considered as the final prediction from the random forest algorithm.</a:t>
            </a:r>
            <a:endParaRPr sz="1207">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852"/>
              <a:buFont typeface="Arial"/>
              <a:buNone/>
            </a:pPr>
            <a:r>
              <a:t/>
            </a:r>
            <a:endParaRPr sz="1207">
              <a:solidFill>
                <a:schemeClr val="accent5"/>
              </a:solidFill>
              <a:latin typeface="Montserrat"/>
              <a:ea typeface="Montserrat"/>
              <a:cs typeface="Montserrat"/>
              <a:sym typeface="Montserrat"/>
            </a:endParaRPr>
          </a:p>
          <a:p>
            <a:pPr indent="0" lvl="0" marL="0" rtl="0" algn="l">
              <a:lnSpc>
                <a:spcPct val="95000"/>
              </a:lnSpc>
              <a:spcBef>
                <a:spcPts val="1200"/>
              </a:spcBef>
              <a:spcAft>
                <a:spcPts val="1200"/>
              </a:spcAft>
              <a:buClr>
                <a:schemeClr val="dk1"/>
              </a:buClr>
              <a:buSzPts val="852"/>
              <a:buFont typeface="Arial"/>
              <a:buNone/>
            </a:pPr>
            <a:r>
              <a:t/>
            </a:r>
            <a:endParaRPr sz="1207">
              <a:solidFill>
                <a:schemeClr val="accent5"/>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Libraries used for Machine Learning.</a:t>
            </a:r>
            <a:endParaRPr/>
          </a:p>
        </p:txBody>
      </p:sp>
      <p:sp>
        <p:nvSpPr>
          <p:cNvPr id="117" name="Google Shape;117;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accent5"/>
              </a:buClr>
              <a:buSzPts val="2300"/>
              <a:buFont typeface="Montserrat"/>
              <a:buAutoNum type="arabicPeriod"/>
            </a:pPr>
            <a:r>
              <a:rPr lang="en" sz="2300">
                <a:solidFill>
                  <a:schemeClr val="accent5"/>
                </a:solidFill>
                <a:latin typeface="Montserrat"/>
                <a:ea typeface="Montserrat"/>
                <a:cs typeface="Montserrat"/>
                <a:sym typeface="Montserrat"/>
              </a:rPr>
              <a:t>Numpy</a:t>
            </a:r>
            <a:endParaRPr sz="2300">
              <a:solidFill>
                <a:schemeClr val="accent5"/>
              </a:solidFill>
              <a:latin typeface="Montserrat"/>
              <a:ea typeface="Montserrat"/>
              <a:cs typeface="Montserrat"/>
              <a:sym typeface="Montserrat"/>
            </a:endParaRPr>
          </a:p>
          <a:p>
            <a:pPr indent="-374650" lvl="0" marL="457200" rtl="0" algn="l">
              <a:spcBef>
                <a:spcPts val="0"/>
              </a:spcBef>
              <a:spcAft>
                <a:spcPts val="0"/>
              </a:spcAft>
              <a:buClr>
                <a:schemeClr val="accent5"/>
              </a:buClr>
              <a:buSzPts val="2300"/>
              <a:buFont typeface="Montserrat"/>
              <a:buAutoNum type="arabicPeriod"/>
            </a:pPr>
            <a:r>
              <a:rPr lang="en" sz="2300">
                <a:solidFill>
                  <a:schemeClr val="accent5"/>
                </a:solidFill>
                <a:latin typeface="Montserrat"/>
                <a:ea typeface="Montserrat"/>
                <a:cs typeface="Montserrat"/>
                <a:sym typeface="Montserrat"/>
              </a:rPr>
              <a:t>Scipy</a:t>
            </a:r>
            <a:endParaRPr sz="2300">
              <a:solidFill>
                <a:schemeClr val="accent5"/>
              </a:solidFill>
              <a:latin typeface="Montserrat"/>
              <a:ea typeface="Montserrat"/>
              <a:cs typeface="Montserrat"/>
              <a:sym typeface="Montserrat"/>
            </a:endParaRPr>
          </a:p>
          <a:p>
            <a:pPr indent="-374650" lvl="0" marL="457200" rtl="0" algn="l">
              <a:spcBef>
                <a:spcPts val="0"/>
              </a:spcBef>
              <a:spcAft>
                <a:spcPts val="0"/>
              </a:spcAft>
              <a:buClr>
                <a:schemeClr val="accent5"/>
              </a:buClr>
              <a:buSzPts val="2300"/>
              <a:buFont typeface="Montserrat"/>
              <a:buAutoNum type="arabicPeriod"/>
            </a:pPr>
            <a:r>
              <a:rPr lang="en" sz="2300">
                <a:solidFill>
                  <a:schemeClr val="accent5"/>
                </a:solidFill>
                <a:latin typeface="Montserrat"/>
                <a:ea typeface="Montserrat"/>
                <a:cs typeface="Montserrat"/>
                <a:sym typeface="Montserrat"/>
              </a:rPr>
              <a:t>Matplotlib (For creating Graphs)</a:t>
            </a:r>
            <a:endParaRPr sz="2300">
              <a:solidFill>
                <a:schemeClr val="accent5"/>
              </a:solidFill>
              <a:latin typeface="Montserrat"/>
              <a:ea typeface="Montserrat"/>
              <a:cs typeface="Montserrat"/>
              <a:sym typeface="Montserrat"/>
            </a:endParaRPr>
          </a:p>
          <a:p>
            <a:pPr indent="-374650" lvl="0" marL="457200" rtl="0" algn="l">
              <a:spcBef>
                <a:spcPts val="0"/>
              </a:spcBef>
              <a:spcAft>
                <a:spcPts val="0"/>
              </a:spcAft>
              <a:buClr>
                <a:schemeClr val="accent5"/>
              </a:buClr>
              <a:buSzPts val="2300"/>
              <a:buFont typeface="Montserrat"/>
              <a:buAutoNum type="arabicPeriod"/>
            </a:pPr>
            <a:r>
              <a:rPr lang="en" sz="2300">
                <a:solidFill>
                  <a:schemeClr val="accent5"/>
                </a:solidFill>
                <a:latin typeface="Montserrat"/>
                <a:ea typeface="Montserrat"/>
                <a:cs typeface="Montserrat"/>
                <a:sym typeface="Montserrat"/>
              </a:rPr>
              <a:t>Pandas (For Data Analysis)</a:t>
            </a:r>
            <a:endParaRPr sz="2300">
              <a:solidFill>
                <a:schemeClr val="accent5"/>
              </a:solidFill>
              <a:latin typeface="Montserrat"/>
              <a:ea typeface="Montserrat"/>
              <a:cs typeface="Montserrat"/>
              <a:sym typeface="Montserrat"/>
            </a:endParaRPr>
          </a:p>
          <a:p>
            <a:pPr indent="-374650" lvl="0" marL="457200" rtl="0" algn="l">
              <a:spcBef>
                <a:spcPts val="0"/>
              </a:spcBef>
              <a:spcAft>
                <a:spcPts val="0"/>
              </a:spcAft>
              <a:buClr>
                <a:schemeClr val="accent5"/>
              </a:buClr>
              <a:buSzPts val="2300"/>
              <a:buFont typeface="Montserrat"/>
              <a:buAutoNum type="arabicPeriod"/>
            </a:pPr>
            <a:r>
              <a:rPr lang="en" sz="2300">
                <a:solidFill>
                  <a:schemeClr val="accent5"/>
                </a:solidFill>
                <a:latin typeface="Montserrat"/>
                <a:ea typeface="Montserrat"/>
                <a:cs typeface="Montserrat"/>
                <a:sym typeface="Montserrat"/>
              </a:rPr>
              <a:t>Scikit Learn(From python to write machine learning program or Contains All ML Algorithms)</a:t>
            </a:r>
            <a:endParaRPr sz="23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2400">
              <a:solidFill>
                <a:schemeClr val="accent5"/>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What are the steps in Machine learning</a:t>
            </a:r>
            <a:endParaRPr/>
          </a:p>
        </p:txBody>
      </p:sp>
      <p:sp>
        <p:nvSpPr>
          <p:cNvPr id="123" name="Google Shape;12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500">
                <a:solidFill>
                  <a:schemeClr val="accent5"/>
                </a:solidFill>
                <a:latin typeface="Montserrat"/>
                <a:ea typeface="Montserrat"/>
                <a:cs typeface="Montserrat"/>
                <a:sym typeface="Montserrat"/>
              </a:rPr>
              <a:t>There are 5 basic steps used to perform a machine learning task:</a:t>
            </a:r>
            <a:endParaRPr sz="1500">
              <a:solidFill>
                <a:schemeClr val="accent5"/>
              </a:solidFill>
              <a:latin typeface="Montserrat"/>
              <a:ea typeface="Montserrat"/>
              <a:cs typeface="Montserrat"/>
              <a:sym typeface="Montserrat"/>
            </a:endParaRPr>
          </a:p>
          <a:p>
            <a:pPr indent="-323850" lvl="0" marL="457200" rtl="0" algn="l">
              <a:lnSpc>
                <a:spcPct val="95000"/>
              </a:lnSpc>
              <a:spcBef>
                <a:spcPts val="0"/>
              </a:spcBef>
              <a:spcAft>
                <a:spcPts val="0"/>
              </a:spcAft>
              <a:buClr>
                <a:schemeClr val="accent5"/>
              </a:buClr>
              <a:buSzPts val="1500"/>
              <a:buFont typeface="Calibri"/>
              <a:buAutoNum type="arabicPeriod"/>
            </a:pPr>
            <a:r>
              <a:rPr b="1" lang="en" sz="1500">
                <a:solidFill>
                  <a:schemeClr val="accent5"/>
                </a:solidFill>
                <a:latin typeface="Montserrat"/>
                <a:ea typeface="Montserrat"/>
                <a:cs typeface="Montserrat"/>
                <a:sym typeface="Montserrat"/>
              </a:rPr>
              <a:t>Collecting data:</a:t>
            </a:r>
            <a:r>
              <a:rPr lang="en" sz="1500">
                <a:solidFill>
                  <a:schemeClr val="accent5"/>
                </a:solidFill>
                <a:latin typeface="Montserrat"/>
                <a:ea typeface="Montserrat"/>
                <a:cs typeface="Montserrat"/>
                <a:sym typeface="Montserrat"/>
              </a:rPr>
              <a:t> Be it the raw data from excel, access, text files etc., this step (gathering past data) forms the foundation of the future learning. The better the variety, density and volume of relevant data, better the learning prospects for the machine becomes.</a:t>
            </a:r>
            <a:endParaRPr sz="1500">
              <a:solidFill>
                <a:schemeClr val="accent5"/>
              </a:solidFill>
              <a:latin typeface="Montserrat"/>
              <a:ea typeface="Montserrat"/>
              <a:cs typeface="Montserrat"/>
              <a:sym typeface="Montserrat"/>
            </a:endParaRPr>
          </a:p>
          <a:p>
            <a:pPr indent="-323850" lvl="0" marL="457200" rtl="0" algn="l">
              <a:lnSpc>
                <a:spcPct val="95000"/>
              </a:lnSpc>
              <a:spcBef>
                <a:spcPts val="0"/>
              </a:spcBef>
              <a:spcAft>
                <a:spcPts val="0"/>
              </a:spcAft>
              <a:buClr>
                <a:schemeClr val="accent5"/>
              </a:buClr>
              <a:buSzPts val="1500"/>
              <a:buFont typeface="Calibri"/>
              <a:buAutoNum type="arabicPeriod"/>
            </a:pPr>
            <a:r>
              <a:rPr b="1" lang="en" sz="1500">
                <a:solidFill>
                  <a:schemeClr val="accent5"/>
                </a:solidFill>
                <a:latin typeface="Montserrat"/>
                <a:ea typeface="Montserrat"/>
                <a:cs typeface="Montserrat"/>
                <a:sym typeface="Montserrat"/>
              </a:rPr>
              <a:t>Preparing the data:</a:t>
            </a:r>
            <a:r>
              <a:rPr lang="en" sz="1500">
                <a:solidFill>
                  <a:schemeClr val="accent5"/>
                </a:solidFill>
                <a:latin typeface="Montserrat"/>
                <a:ea typeface="Montserrat"/>
                <a:cs typeface="Montserrat"/>
                <a:sym typeface="Montserrat"/>
              </a:rPr>
              <a:t> Any analytical process thrives on the quality of the data used. One needs to spend time determining the quality of data and then taking steps for fixing issues such as missing data and treatment of outliers. Exploratory analysis is perhaps one method to study the nuances of the data in details thereby burgeoning the nutritional content of the data.</a:t>
            </a:r>
            <a:endParaRPr sz="1500">
              <a:solidFill>
                <a:schemeClr val="accent5"/>
              </a:solidFill>
              <a:latin typeface="Montserrat"/>
              <a:ea typeface="Montserrat"/>
              <a:cs typeface="Montserrat"/>
              <a:sym typeface="Montserrat"/>
            </a:endParaRPr>
          </a:p>
          <a:p>
            <a:pPr indent="-323850" lvl="0" marL="457200" rtl="0" algn="l">
              <a:lnSpc>
                <a:spcPct val="95000"/>
              </a:lnSpc>
              <a:spcBef>
                <a:spcPts val="0"/>
              </a:spcBef>
              <a:spcAft>
                <a:spcPts val="0"/>
              </a:spcAft>
              <a:buClr>
                <a:schemeClr val="accent5"/>
              </a:buClr>
              <a:buSzPts val="1500"/>
              <a:buFont typeface="Calibri"/>
              <a:buAutoNum type="arabicPeriod"/>
            </a:pPr>
            <a:r>
              <a:rPr b="1" lang="en" sz="1500">
                <a:solidFill>
                  <a:schemeClr val="accent5"/>
                </a:solidFill>
                <a:latin typeface="Montserrat"/>
                <a:ea typeface="Montserrat"/>
                <a:cs typeface="Montserrat"/>
                <a:sym typeface="Montserrat"/>
              </a:rPr>
              <a:t>Training a model:</a:t>
            </a:r>
            <a:r>
              <a:rPr lang="en" sz="1500">
                <a:solidFill>
                  <a:schemeClr val="accent5"/>
                </a:solidFill>
                <a:latin typeface="Montserrat"/>
                <a:ea typeface="Montserrat"/>
                <a:cs typeface="Montserrat"/>
                <a:sym typeface="Montserrat"/>
              </a:rPr>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a:t>
            </a:r>
            <a:endParaRPr sz="1500">
              <a:solidFill>
                <a:schemeClr val="accent5"/>
              </a:solidFill>
              <a:latin typeface="Montserrat"/>
              <a:ea typeface="Montserrat"/>
              <a:cs typeface="Montserrat"/>
              <a:sym typeface="Montserrat"/>
            </a:endParaRPr>
          </a:p>
          <a:p>
            <a:pPr indent="0" lvl="0" marL="0" rtl="0" algn="l">
              <a:lnSpc>
                <a:spcPct val="95000"/>
              </a:lnSpc>
              <a:spcBef>
                <a:spcPts val="0"/>
              </a:spcBef>
              <a:spcAft>
                <a:spcPts val="0"/>
              </a:spcAft>
              <a:buClr>
                <a:schemeClr val="dk1"/>
              </a:buClr>
              <a:buSzPts val="1100"/>
              <a:buFont typeface="Arial"/>
              <a:buNone/>
            </a:pPr>
            <a:r>
              <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1100"/>
              <a:buFont typeface="Arial"/>
              <a:buNone/>
            </a:pPr>
            <a:r>
              <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1200"/>
              </a:spcAft>
              <a:buNone/>
            </a:pPr>
            <a:r>
              <a:t/>
            </a:r>
            <a:endParaRPr sz="2000">
              <a:solidFill>
                <a:schemeClr val="accent5"/>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What are the steps in Machine learning</a:t>
            </a:r>
            <a:endParaRPr/>
          </a:p>
        </p:txBody>
      </p:sp>
      <p:sp>
        <p:nvSpPr>
          <p:cNvPr id="129" name="Google Shape;129;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accent5"/>
                </a:solidFill>
                <a:latin typeface="Montserrat"/>
                <a:ea typeface="Montserrat"/>
                <a:cs typeface="Montserrat"/>
                <a:sym typeface="Montserrat"/>
              </a:rPr>
              <a:t>5.</a:t>
            </a:r>
            <a:r>
              <a:rPr b="1" lang="en">
                <a:solidFill>
                  <a:schemeClr val="accent5"/>
                </a:solidFill>
                <a:latin typeface="Montserrat"/>
                <a:ea typeface="Montserrat"/>
                <a:cs typeface="Montserrat"/>
                <a:sym typeface="Montserrat"/>
              </a:rPr>
              <a:t>	Evaluating the model:</a:t>
            </a:r>
            <a:r>
              <a:rPr lang="en">
                <a:solidFill>
                  <a:schemeClr val="accent5"/>
                </a:solidFill>
                <a:latin typeface="Montserrat"/>
                <a:ea typeface="Montserrat"/>
                <a:cs typeface="Montserrat"/>
                <a:sym typeface="Montserrat"/>
              </a:rPr>
              <a:t> 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a:t>
            </a:r>
            <a:endParaRPr>
              <a:solidFill>
                <a:schemeClr val="accent5"/>
              </a:solidFill>
              <a:latin typeface="Montserrat"/>
              <a:ea typeface="Montserrat"/>
              <a:cs typeface="Montserrat"/>
              <a:sym typeface="Montserrat"/>
            </a:endParaRPr>
          </a:p>
          <a:p>
            <a:pPr indent="0" lvl="0" marL="0" rtl="0" algn="l">
              <a:spcBef>
                <a:spcPts val="1200"/>
              </a:spcBef>
              <a:spcAft>
                <a:spcPts val="0"/>
              </a:spcAft>
              <a:buClr>
                <a:schemeClr val="dk1"/>
              </a:buClr>
              <a:buSzPct val="61111"/>
              <a:buFont typeface="Arial"/>
              <a:buNone/>
            </a:pPr>
            <a:r>
              <a:rPr lang="en">
                <a:solidFill>
                  <a:schemeClr val="accent5"/>
                </a:solidFill>
                <a:latin typeface="Montserrat"/>
                <a:ea typeface="Montserrat"/>
                <a:cs typeface="Montserrat"/>
                <a:sym typeface="Montserrat"/>
              </a:rPr>
              <a:t>6.	</a:t>
            </a:r>
            <a:r>
              <a:rPr b="1" lang="en">
                <a:solidFill>
                  <a:schemeClr val="accent5"/>
                </a:solidFill>
                <a:latin typeface="Montserrat"/>
                <a:ea typeface="Montserrat"/>
                <a:cs typeface="Montserrat"/>
                <a:sym typeface="Montserrat"/>
              </a:rPr>
              <a:t>Improving the performance</a:t>
            </a:r>
            <a:r>
              <a:rPr lang="en">
                <a:solidFill>
                  <a:schemeClr val="accent5"/>
                </a:solidFill>
                <a:latin typeface="Montserrat"/>
                <a:ea typeface="Montserrat"/>
                <a:cs typeface="Montserrat"/>
                <a:sym typeface="Montserrat"/>
              </a:rPr>
              <a:t>: This step might involve choosing a different model altogether or introducing more variables   to augment the efficiency. That’s why significant amount of time needs to be spent in data collection and preparation.</a:t>
            </a:r>
            <a:endParaRPr>
              <a:solidFill>
                <a:schemeClr val="accent5"/>
              </a:solidFill>
              <a:latin typeface="Montserrat"/>
              <a:ea typeface="Montserrat"/>
              <a:cs typeface="Montserrat"/>
              <a:sym typeface="Montserrat"/>
            </a:endParaRPr>
          </a:p>
          <a:p>
            <a:pPr indent="0" lvl="0" marL="0" rtl="0" algn="l">
              <a:spcBef>
                <a:spcPts val="1200"/>
              </a:spcBef>
              <a:spcAft>
                <a:spcPts val="1200"/>
              </a:spcAft>
              <a:buClr>
                <a:schemeClr val="dk1"/>
              </a:buClr>
              <a:buSzPct val="61111"/>
              <a:buFont typeface="Arial"/>
              <a:buNone/>
            </a:pPr>
            <a:r>
              <a:rPr lang="en">
                <a:solidFill>
                  <a:schemeClr val="accent5"/>
                </a:solidFill>
                <a:latin typeface="Montserrat"/>
                <a:ea typeface="Montserrat"/>
                <a:cs typeface="Montserrat"/>
                <a:sym typeface="Montserrat"/>
              </a:rPr>
              <a:t>Be it any model, these 5 steps can be used to structure the technique and when we discuss the algorithms, you shall then find how these five steps appear in every model!</a:t>
            </a:r>
            <a:endParaRPr>
              <a:solidFill>
                <a:schemeClr val="accent5"/>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What is Artificial Intelligence</a:t>
            </a:r>
            <a:endParaRPr sz="300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71600"/>
            <a:ext cx="8520600" cy="3397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accent5"/>
                </a:solidFill>
                <a:latin typeface="Calibri"/>
                <a:ea typeface="Calibri"/>
                <a:cs typeface="Calibri"/>
                <a:sym typeface="Calibri"/>
              </a:rPr>
              <a:t>The Human intelligence inside the Computer is called Artificial intelligence.</a:t>
            </a:r>
            <a:endParaRPr sz="1600">
              <a:solidFill>
                <a:schemeClr val="accent5"/>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600">
                <a:solidFill>
                  <a:schemeClr val="accent5"/>
                </a:solidFill>
                <a:latin typeface="Calibri"/>
                <a:ea typeface="Calibri"/>
                <a:cs typeface="Calibri"/>
                <a:sym typeface="Calibri"/>
              </a:rPr>
              <a:t>                                                                                     Or </a:t>
            </a:r>
            <a:endParaRPr sz="1600">
              <a:solidFill>
                <a:schemeClr val="accent5"/>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600">
                <a:solidFill>
                  <a:schemeClr val="accent5"/>
                </a:solidFill>
                <a:latin typeface="Calibri"/>
                <a:ea typeface="Calibri"/>
                <a:cs typeface="Calibri"/>
                <a:sym typeface="Calibri"/>
              </a:rPr>
              <a:t>Artificial intelligence (AI), sometimes called machine intelligence, is intelligence demonstrated by machines, in contrast to the natural intelligence displayed by humans and other animals</a:t>
            </a:r>
            <a:r>
              <a:rPr lang="en" sz="1600">
                <a:solidFill>
                  <a:srgbClr val="233A44"/>
                </a:solidFill>
                <a:latin typeface="Calibri"/>
                <a:ea typeface="Calibri"/>
                <a:cs typeface="Calibri"/>
                <a:sym typeface="Calibri"/>
              </a:rPr>
              <a:t>.</a:t>
            </a:r>
            <a:endParaRPr sz="1600">
              <a:solidFill>
                <a:srgbClr val="233A44"/>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Machine Learning …..</a:t>
            </a:r>
            <a:endParaRPr sz="300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900">
                <a:solidFill>
                  <a:srgbClr val="233A44"/>
                </a:solidFill>
                <a:latin typeface="Montserrat"/>
                <a:ea typeface="Montserrat"/>
                <a:cs typeface="Montserrat"/>
                <a:sym typeface="Montserrat"/>
              </a:rPr>
              <a:t>Making machines to learn like a human beings.</a:t>
            </a:r>
            <a:endParaRPr sz="1900">
              <a:solidFill>
                <a:srgbClr val="233A44"/>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1600">
                <a:solidFill>
                  <a:srgbClr val="233A44"/>
                </a:solidFill>
                <a:latin typeface="Montserrat"/>
                <a:ea typeface="Montserrat"/>
                <a:cs typeface="Montserrat"/>
                <a:sym typeface="Montserrat"/>
              </a:rPr>
              <a:t>A branch of artificial intelligence, concerned with the design and development of algorithms that allow computers to evolve behaviors based on empirical data.</a:t>
            </a:r>
            <a:endParaRPr sz="1600">
              <a:solidFill>
                <a:srgbClr val="233A4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rgbClr val="233A4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rgbClr val="233A44"/>
                </a:solidFill>
                <a:latin typeface="Montserrat"/>
                <a:ea typeface="Montserrat"/>
                <a:cs typeface="Montserrat"/>
                <a:sym typeface="Montserrat"/>
              </a:rPr>
              <a:t>As intelligence requires knowledge, it is necessary for the computers to acquire knowledge.</a:t>
            </a:r>
            <a:endParaRPr sz="1600">
              <a:solidFill>
                <a:srgbClr val="233A4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rgbClr val="233A44"/>
                </a:solidFill>
                <a:latin typeface="Montserrat"/>
                <a:ea typeface="Montserrat"/>
                <a:cs typeface="Montserrat"/>
                <a:sym typeface="Montserrat"/>
              </a:rPr>
              <a:t>Machine Learning is the field of computer science that uses statistical techniques to give computer systems the ability to learn with Data, without being explicitly programmed</a:t>
            </a:r>
            <a:endParaRPr sz="1600">
              <a:solidFill>
                <a:srgbClr val="233A4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solidFill>
                <a:srgbClr val="233A44"/>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Supervisor Learning</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rgbClr val="233A44"/>
                </a:solidFill>
                <a:latin typeface="Montserrat"/>
                <a:ea typeface="Montserrat"/>
                <a:cs typeface="Montserrat"/>
                <a:sym typeface="Montserrat"/>
              </a:rPr>
              <a:t>If someone teaches somethings and we learn called supervisor learning.</a:t>
            </a:r>
            <a:endParaRPr sz="2000">
              <a:solidFill>
                <a:srgbClr val="233A44"/>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2000">
                <a:solidFill>
                  <a:srgbClr val="233A44"/>
                </a:solidFill>
                <a:latin typeface="Montserrat"/>
                <a:ea typeface="Montserrat"/>
                <a:cs typeface="Montserrat"/>
                <a:sym typeface="Montserrat"/>
              </a:rPr>
              <a:t>or in simple words, Learning from from Someone in implementing it.</a:t>
            </a:r>
            <a:endParaRPr sz="2000">
              <a:solidFill>
                <a:srgbClr val="233A44"/>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1700">
                <a:solidFill>
                  <a:srgbClr val="233A44"/>
                </a:solidFill>
                <a:latin typeface="Montserrat"/>
                <a:ea typeface="Montserrat"/>
                <a:cs typeface="Montserrat"/>
                <a:sym typeface="Montserrat"/>
              </a:rPr>
              <a:t>Features:</a:t>
            </a:r>
            <a:endParaRPr sz="1700">
              <a:solidFill>
                <a:srgbClr val="233A44"/>
              </a:solidFill>
              <a:latin typeface="Montserrat"/>
              <a:ea typeface="Montserrat"/>
              <a:cs typeface="Montserrat"/>
              <a:sym typeface="Montserrat"/>
            </a:endParaRPr>
          </a:p>
          <a:p>
            <a:pPr indent="-336550" lvl="0" marL="457200" rtl="0" algn="l">
              <a:spcBef>
                <a:spcPts val="1200"/>
              </a:spcBef>
              <a:spcAft>
                <a:spcPts val="0"/>
              </a:spcAft>
              <a:buClr>
                <a:srgbClr val="233A44"/>
              </a:buClr>
              <a:buSzPts val="1700"/>
              <a:buFont typeface="Montserrat"/>
              <a:buChar char="●"/>
            </a:pPr>
            <a:r>
              <a:rPr lang="en" sz="1700">
                <a:solidFill>
                  <a:srgbClr val="233A44"/>
                </a:solidFill>
                <a:latin typeface="Montserrat"/>
                <a:ea typeface="Montserrat"/>
                <a:cs typeface="Montserrat"/>
                <a:sym typeface="Montserrat"/>
              </a:rPr>
              <a:t>Learn from someone</a:t>
            </a:r>
            <a:endParaRPr sz="1700">
              <a:solidFill>
                <a:srgbClr val="233A44"/>
              </a:solidFill>
              <a:latin typeface="Montserrat"/>
              <a:ea typeface="Montserrat"/>
              <a:cs typeface="Montserrat"/>
              <a:sym typeface="Montserrat"/>
            </a:endParaRPr>
          </a:p>
          <a:p>
            <a:pPr indent="-336550" lvl="0" marL="457200" rtl="0" algn="l">
              <a:spcBef>
                <a:spcPts val="0"/>
              </a:spcBef>
              <a:spcAft>
                <a:spcPts val="0"/>
              </a:spcAft>
              <a:buClr>
                <a:srgbClr val="233A44"/>
              </a:buClr>
              <a:buSzPts val="1700"/>
              <a:buFont typeface="Montserrat"/>
              <a:buChar char="●"/>
            </a:pPr>
            <a:r>
              <a:rPr lang="en" sz="1700">
                <a:solidFill>
                  <a:srgbClr val="233A44"/>
                </a:solidFill>
                <a:latin typeface="Montserrat"/>
                <a:ea typeface="Montserrat"/>
                <a:cs typeface="Montserrat"/>
                <a:sym typeface="Montserrat"/>
              </a:rPr>
              <a:t>Features and Labels</a:t>
            </a:r>
            <a:endParaRPr sz="1700">
              <a:solidFill>
                <a:srgbClr val="233A44"/>
              </a:solidFill>
              <a:latin typeface="Montserrat"/>
              <a:ea typeface="Montserrat"/>
              <a:cs typeface="Montserrat"/>
              <a:sym typeface="Montserrat"/>
            </a:endParaRPr>
          </a:p>
          <a:p>
            <a:pPr indent="-336550" lvl="0" marL="457200" rtl="0" algn="l">
              <a:spcBef>
                <a:spcPts val="0"/>
              </a:spcBef>
              <a:spcAft>
                <a:spcPts val="0"/>
              </a:spcAft>
              <a:buClr>
                <a:srgbClr val="233A44"/>
              </a:buClr>
              <a:buSzPts val="1700"/>
              <a:buFont typeface="Montserrat"/>
              <a:buChar char="●"/>
            </a:pPr>
            <a:r>
              <a:rPr lang="en" sz="1700">
                <a:solidFill>
                  <a:srgbClr val="233A44"/>
                </a:solidFill>
                <a:latin typeface="Montserrat"/>
                <a:ea typeface="Montserrat"/>
                <a:cs typeface="Montserrat"/>
                <a:sym typeface="Montserrat"/>
              </a:rPr>
              <a:t>Regression and classifications </a:t>
            </a:r>
            <a:endParaRPr sz="22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Un-supervisor Learning</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75"/>
              <a:buFont typeface="Arial"/>
              <a:buNone/>
            </a:pPr>
            <a:r>
              <a:rPr lang="en" sz="1500">
                <a:solidFill>
                  <a:schemeClr val="accent5"/>
                </a:solidFill>
                <a:highlight>
                  <a:schemeClr val="lt1"/>
                </a:highlight>
                <a:latin typeface="Montserrat"/>
                <a:ea typeface="Montserrat"/>
                <a:cs typeface="Montserrat"/>
                <a:sym typeface="Montserrat"/>
              </a:rPr>
              <a:t>Learning on our own and working on it is known  Un-supervisor Learning.</a:t>
            </a:r>
            <a:endParaRPr sz="1500">
              <a:solidFill>
                <a:schemeClr val="accent5"/>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275"/>
              <a:buFont typeface="Arial"/>
              <a:buNone/>
            </a:pPr>
            <a:r>
              <a:t/>
            </a:r>
            <a:endParaRPr sz="1500">
              <a:solidFill>
                <a:schemeClr val="accent5"/>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275"/>
              <a:buFont typeface="Arial"/>
              <a:buNone/>
            </a:pPr>
            <a:r>
              <a:t/>
            </a:r>
            <a:endParaRPr sz="1500">
              <a:solidFill>
                <a:schemeClr val="accent5"/>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275"/>
              <a:buFont typeface="Arial"/>
              <a:buNone/>
            </a:pPr>
            <a:r>
              <a:rPr lang="en" sz="1500">
                <a:solidFill>
                  <a:schemeClr val="accent5"/>
                </a:solidFill>
                <a:highlight>
                  <a:schemeClr val="lt1"/>
                </a:highlight>
                <a:latin typeface="Montserrat"/>
                <a:ea typeface="Montserrat"/>
                <a:cs typeface="Montserrat"/>
                <a:sym typeface="Montserrat"/>
              </a:rPr>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endParaRPr sz="1500">
              <a:solidFill>
                <a:schemeClr val="accent5"/>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275"/>
              <a:buFont typeface="Arial"/>
              <a:buNone/>
            </a:pPr>
            <a:r>
              <a:t/>
            </a:r>
            <a:endParaRPr sz="1500">
              <a:solidFill>
                <a:schemeClr val="accent5"/>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275"/>
              <a:buFont typeface="Arial"/>
              <a:buNone/>
            </a:pPr>
            <a:r>
              <a:rPr lang="en" sz="1500">
                <a:solidFill>
                  <a:schemeClr val="accent5"/>
                </a:solidFill>
                <a:highlight>
                  <a:schemeClr val="lt1"/>
                </a:highlight>
                <a:latin typeface="Montserrat"/>
                <a:ea typeface="Montserrat"/>
                <a:cs typeface="Montserrat"/>
                <a:sym typeface="Montserrat"/>
              </a:rPr>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endParaRPr sz="1500">
              <a:solidFill>
                <a:schemeClr val="accent5"/>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275"/>
              <a:buFont typeface="Arial"/>
              <a:buNone/>
            </a:pPr>
            <a:r>
              <a:t/>
            </a:r>
            <a:endParaRPr sz="425">
              <a:solidFill>
                <a:schemeClr val="accent5"/>
              </a:solidFill>
              <a:highlight>
                <a:schemeClr val="lt1"/>
              </a:highlight>
              <a:latin typeface="Montserrat"/>
              <a:ea typeface="Montserrat"/>
              <a:cs typeface="Montserrat"/>
              <a:sym typeface="Montserrat"/>
            </a:endParaRPr>
          </a:p>
          <a:p>
            <a:pPr indent="0" lvl="0" marL="0" rtl="0" algn="l">
              <a:spcBef>
                <a:spcPts val="1200"/>
              </a:spcBef>
              <a:spcAft>
                <a:spcPts val="1200"/>
              </a:spcAft>
              <a:buSzPts val="275"/>
              <a:buNone/>
            </a:pPr>
            <a:r>
              <a:t/>
            </a:r>
            <a:endParaRPr sz="550">
              <a:solidFill>
                <a:schemeClr val="accent5"/>
              </a:solidFill>
              <a:highlight>
                <a:schemeClr val="lt1"/>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Reinforcement Learning</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accent5"/>
                </a:solidFill>
                <a:latin typeface="Montserrat"/>
                <a:ea typeface="Montserrat"/>
                <a:cs typeface="Montserrat"/>
                <a:sym typeface="Montserrat"/>
              </a:rPr>
              <a:t>Involves in Rewards and penalties</a:t>
            </a:r>
            <a:endParaRPr sz="2200">
              <a:solidFill>
                <a:schemeClr val="accent5"/>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1900">
                <a:solidFill>
                  <a:schemeClr val="accent5"/>
                </a:solidFill>
                <a:latin typeface="Montserrat"/>
                <a:ea typeface="Montserrat"/>
                <a:cs typeface="Montserrat"/>
                <a:sym typeface="Montserrat"/>
              </a:rPr>
              <a:t>It is the ability of an agent to interact with the environment and find out what is the best outcome. It follows the concept of hit and trial method. </a:t>
            </a:r>
            <a:endParaRPr sz="1900">
              <a:solidFill>
                <a:schemeClr val="accent5"/>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1900">
                <a:solidFill>
                  <a:schemeClr val="accent5"/>
                </a:solidFill>
                <a:latin typeface="Montserrat"/>
                <a:ea typeface="Montserrat"/>
                <a:cs typeface="Montserrat"/>
                <a:sym typeface="Montserrat"/>
              </a:rPr>
              <a:t>The agent is rewarded or penalized with a point for a correct or a wrong answer, and on the basis of the positive reward points gained the model trains itself. And again once trained it gets ready to predict the new data presented to it.</a:t>
            </a:r>
            <a:endParaRPr sz="19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2400">
              <a:solidFill>
                <a:schemeClr val="accent5"/>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solidFill>
                  <a:srgbClr val="AF7B51"/>
                </a:solidFill>
                <a:latin typeface="Nunito"/>
                <a:ea typeface="Nunito"/>
                <a:cs typeface="Nunito"/>
                <a:sym typeface="Nunito"/>
              </a:rPr>
              <a:t>PPDD</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accent5"/>
              </a:buClr>
              <a:buSzPts val="2000"/>
              <a:buFont typeface="Montserrat"/>
              <a:buChar char="●"/>
            </a:pPr>
            <a:r>
              <a:rPr lang="en" sz="2000">
                <a:solidFill>
                  <a:schemeClr val="accent5"/>
                </a:solidFill>
                <a:latin typeface="Montserrat"/>
                <a:ea typeface="Montserrat"/>
                <a:cs typeface="Montserrat"/>
                <a:sym typeface="Montserrat"/>
              </a:rPr>
              <a:t>Prescriptive Analytics.</a:t>
            </a:r>
            <a:endParaRPr sz="2000">
              <a:solidFill>
                <a:schemeClr val="accent5"/>
              </a:solidFill>
              <a:latin typeface="Montserrat"/>
              <a:ea typeface="Montserrat"/>
              <a:cs typeface="Montserrat"/>
              <a:sym typeface="Montserrat"/>
            </a:endParaRPr>
          </a:p>
          <a:p>
            <a:pPr indent="-355600" lvl="0" marL="457200" rtl="0" algn="l">
              <a:spcBef>
                <a:spcPts val="0"/>
              </a:spcBef>
              <a:spcAft>
                <a:spcPts val="0"/>
              </a:spcAft>
              <a:buClr>
                <a:schemeClr val="accent5"/>
              </a:buClr>
              <a:buSzPts val="2000"/>
              <a:buFont typeface="Montserrat"/>
              <a:buChar char="●"/>
            </a:pPr>
            <a:r>
              <a:rPr lang="en" sz="2000">
                <a:solidFill>
                  <a:schemeClr val="accent5"/>
                </a:solidFill>
                <a:latin typeface="Montserrat"/>
                <a:ea typeface="Montserrat"/>
                <a:cs typeface="Montserrat"/>
                <a:sym typeface="Montserrat"/>
              </a:rPr>
              <a:t>Predictive Analytics.</a:t>
            </a:r>
            <a:endParaRPr sz="2000">
              <a:solidFill>
                <a:schemeClr val="accent5"/>
              </a:solidFill>
              <a:latin typeface="Montserrat"/>
              <a:ea typeface="Montserrat"/>
              <a:cs typeface="Montserrat"/>
              <a:sym typeface="Montserrat"/>
            </a:endParaRPr>
          </a:p>
          <a:p>
            <a:pPr indent="-355600" lvl="0" marL="457200" rtl="0" algn="l">
              <a:spcBef>
                <a:spcPts val="0"/>
              </a:spcBef>
              <a:spcAft>
                <a:spcPts val="0"/>
              </a:spcAft>
              <a:buClr>
                <a:schemeClr val="accent5"/>
              </a:buClr>
              <a:buSzPts val="2000"/>
              <a:buFont typeface="Montserrat"/>
              <a:buChar char="●"/>
            </a:pPr>
            <a:r>
              <a:rPr lang="en" sz="2000">
                <a:solidFill>
                  <a:schemeClr val="accent5"/>
                </a:solidFill>
                <a:latin typeface="Montserrat"/>
                <a:ea typeface="Montserrat"/>
                <a:cs typeface="Montserrat"/>
                <a:sym typeface="Montserrat"/>
              </a:rPr>
              <a:t>Descriptive Analytics.</a:t>
            </a:r>
            <a:endParaRPr sz="2000">
              <a:solidFill>
                <a:schemeClr val="accent5"/>
              </a:solidFill>
              <a:latin typeface="Montserrat"/>
              <a:ea typeface="Montserrat"/>
              <a:cs typeface="Montserrat"/>
              <a:sym typeface="Montserrat"/>
            </a:endParaRPr>
          </a:p>
          <a:p>
            <a:pPr indent="-355600" lvl="0" marL="457200" rtl="0" algn="l">
              <a:spcBef>
                <a:spcPts val="0"/>
              </a:spcBef>
              <a:spcAft>
                <a:spcPts val="0"/>
              </a:spcAft>
              <a:buClr>
                <a:schemeClr val="accent5"/>
              </a:buClr>
              <a:buSzPts val="2000"/>
              <a:buFont typeface="Montserrat"/>
              <a:buChar char="●"/>
            </a:pPr>
            <a:r>
              <a:rPr lang="en" sz="2000">
                <a:solidFill>
                  <a:schemeClr val="accent5"/>
                </a:solidFill>
                <a:latin typeface="Montserrat"/>
                <a:ea typeface="Montserrat"/>
                <a:cs typeface="Montserrat"/>
                <a:sym typeface="Montserrat"/>
              </a:rPr>
              <a:t>Diagnostic Analytics.</a:t>
            </a:r>
            <a:endParaRPr sz="2000">
              <a:solidFill>
                <a:schemeClr val="accent5"/>
              </a:solidFill>
              <a:latin typeface="Montserrat"/>
              <a:ea typeface="Montserrat"/>
              <a:cs typeface="Montserrat"/>
              <a:sym typeface="Montserrat"/>
            </a:endParaRPr>
          </a:p>
          <a:p>
            <a:pPr indent="0" lvl="0" marL="457200" rtl="0" algn="l">
              <a:spcBef>
                <a:spcPts val="1200"/>
              </a:spcBef>
              <a:spcAft>
                <a:spcPts val="0"/>
              </a:spcAft>
              <a:buClr>
                <a:schemeClr val="dk1"/>
              </a:buClr>
              <a:buSzPts val="1100"/>
              <a:buFont typeface="Arial"/>
              <a:buNone/>
            </a:pPr>
            <a:r>
              <a:t/>
            </a:r>
            <a:endParaRPr sz="2000">
              <a:solidFill>
                <a:schemeClr val="accent5"/>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2000">
                <a:solidFill>
                  <a:schemeClr val="accent5"/>
                </a:solidFill>
                <a:latin typeface="Montserrat"/>
                <a:ea typeface="Montserrat"/>
                <a:cs typeface="Montserrat"/>
                <a:sym typeface="Montserrat"/>
              </a:rPr>
              <a:t>ML(Machine Learning) is used for predictive Analysis(Using Past data, Predict the future).</a:t>
            </a:r>
            <a:endParaRPr sz="20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2100">
              <a:solidFill>
                <a:schemeClr val="accent5"/>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a:solidFill>
                  <a:schemeClr val="accent5"/>
                </a:solidFill>
                <a:latin typeface="Montserrat"/>
                <a:ea typeface="Montserrat"/>
                <a:cs typeface="Montserrat"/>
                <a:sym typeface="Montserrat"/>
              </a:rPr>
              <a:t>Regression Algorithm  : Continuous or used for continuous data prediction.</a:t>
            </a:r>
            <a:endParaRPr>
              <a:solidFill>
                <a:schemeClr val="accent5"/>
              </a:solidFill>
              <a:latin typeface="Montserrat"/>
              <a:ea typeface="Montserrat"/>
              <a:cs typeface="Montserrat"/>
              <a:sym typeface="Montserrat"/>
            </a:endParaRPr>
          </a:p>
          <a:p>
            <a:pPr indent="0" lvl="0" marL="0" rtl="0" algn="l">
              <a:lnSpc>
                <a:spcPct val="105000"/>
              </a:lnSpc>
              <a:spcBef>
                <a:spcPts val="1200"/>
              </a:spcBef>
              <a:spcAft>
                <a:spcPts val="0"/>
              </a:spcAft>
              <a:buClr>
                <a:schemeClr val="dk1"/>
              </a:buClr>
              <a:buSzPts val="1100"/>
              <a:buFont typeface="Arial"/>
              <a:buNone/>
            </a:pPr>
            <a:r>
              <a:rPr lang="en">
                <a:solidFill>
                  <a:schemeClr val="accent5"/>
                </a:solidFill>
                <a:latin typeface="Montserrat"/>
                <a:ea typeface="Montserrat"/>
                <a:cs typeface="Montserrat"/>
                <a:sym typeface="Montserrat"/>
              </a:rPr>
              <a:t>classifications Algorithm : to classify or use to take decisions  </a:t>
            </a:r>
            <a:endParaRPr>
              <a:solidFill>
                <a:schemeClr val="accent5"/>
              </a:solidFill>
              <a:latin typeface="Montserrat"/>
              <a:ea typeface="Montserrat"/>
              <a:cs typeface="Montserrat"/>
              <a:sym typeface="Montserrat"/>
            </a:endParaRPr>
          </a:p>
          <a:p>
            <a:pPr indent="-342900" lvl="0" marL="457200" rtl="0" algn="l">
              <a:lnSpc>
                <a:spcPct val="105000"/>
              </a:lnSpc>
              <a:spcBef>
                <a:spcPts val="120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Linear Regression - Regression Algorithm </a:t>
            </a:r>
            <a:endParaRPr>
              <a:solidFill>
                <a:schemeClr val="accent5"/>
              </a:solidFill>
              <a:latin typeface="Montserrat"/>
              <a:ea typeface="Montserrat"/>
              <a:cs typeface="Montserrat"/>
              <a:sym typeface="Montserrat"/>
            </a:endParaRPr>
          </a:p>
          <a:p>
            <a:pPr indent="-342900" lvl="0" marL="457200" rtl="0" algn="l">
              <a:lnSpc>
                <a:spcPct val="105000"/>
              </a:lnSpc>
              <a:spcBef>
                <a:spcPts val="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Logistic</a:t>
            </a:r>
            <a:endParaRPr>
              <a:solidFill>
                <a:schemeClr val="accent5"/>
              </a:solidFill>
              <a:latin typeface="Montserrat"/>
              <a:ea typeface="Montserrat"/>
              <a:cs typeface="Montserrat"/>
              <a:sym typeface="Montserrat"/>
            </a:endParaRPr>
          </a:p>
          <a:p>
            <a:pPr indent="-342900" lvl="0" marL="457200" rtl="0" algn="l">
              <a:lnSpc>
                <a:spcPct val="105000"/>
              </a:lnSpc>
              <a:spcBef>
                <a:spcPts val="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Decision </a:t>
            </a:r>
            <a:endParaRPr>
              <a:solidFill>
                <a:schemeClr val="accent5"/>
              </a:solidFill>
              <a:latin typeface="Montserrat"/>
              <a:ea typeface="Montserrat"/>
              <a:cs typeface="Montserrat"/>
              <a:sym typeface="Montserrat"/>
            </a:endParaRPr>
          </a:p>
          <a:p>
            <a:pPr indent="-342900" lvl="0" marL="457200" rtl="0" algn="l">
              <a:lnSpc>
                <a:spcPct val="105000"/>
              </a:lnSpc>
              <a:spcBef>
                <a:spcPts val="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random</a:t>
            </a:r>
            <a:endParaRPr>
              <a:solidFill>
                <a:schemeClr val="accent5"/>
              </a:solidFill>
              <a:latin typeface="Montserrat"/>
              <a:ea typeface="Montserrat"/>
              <a:cs typeface="Montserrat"/>
              <a:sym typeface="Montserrat"/>
            </a:endParaRPr>
          </a:p>
          <a:p>
            <a:pPr indent="-342900" lvl="0" marL="457200" rtl="0" algn="l">
              <a:lnSpc>
                <a:spcPct val="105000"/>
              </a:lnSpc>
              <a:spcBef>
                <a:spcPts val="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SVM(support vector system)                        Classification Algorithm</a:t>
            </a:r>
            <a:endParaRPr>
              <a:solidFill>
                <a:schemeClr val="accent5"/>
              </a:solidFill>
              <a:latin typeface="Montserrat"/>
              <a:ea typeface="Montserrat"/>
              <a:cs typeface="Montserrat"/>
              <a:sym typeface="Montserrat"/>
            </a:endParaRPr>
          </a:p>
          <a:p>
            <a:pPr indent="-342900" lvl="0" marL="457200" rtl="0" algn="l">
              <a:lnSpc>
                <a:spcPct val="105000"/>
              </a:lnSpc>
              <a:spcBef>
                <a:spcPts val="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K Nearest Neighbour</a:t>
            </a:r>
            <a:endParaRPr>
              <a:solidFill>
                <a:schemeClr val="accent5"/>
              </a:solidFill>
              <a:latin typeface="Montserrat"/>
              <a:ea typeface="Montserrat"/>
              <a:cs typeface="Montserrat"/>
              <a:sym typeface="Montserrat"/>
            </a:endParaRPr>
          </a:p>
          <a:p>
            <a:pPr indent="-342900" lvl="0" marL="457200" rtl="0" algn="l">
              <a:lnSpc>
                <a:spcPct val="105000"/>
              </a:lnSpc>
              <a:spcBef>
                <a:spcPts val="0"/>
              </a:spcBef>
              <a:spcAft>
                <a:spcPts val="0"/>
              </a:spcAft>
              <a:buClr>
                <a:schemeClr val="accent5"/>
              </a:buClr>
              <a:buSzPts val="1800"/>
              <a:buFont typeface="Montserrat"/>
              <a:buChar char="●"/>
            </a:pPr>
            <a:r>
              <a:rPr lang="en">
                <a:solidFill>
                  <a:schemeClr val="accent5"/>
                </a:solidFill>
                <a:latin typeface="Montserrat"/>
                <a:ea typeface="Montserrat"/>
                <a:cs typeface="Montserrat"/>
                <a:sym typeface="Montserrat"/>
              </a:rPr>
              <a:t> Naive Bayes</a:t>
            </a:r>
            <a:endParaRPr>
              <a:solidFill>
                <a:schemeClr val="accent5"/>
              </a:solidFill>
              <a:latin typeface="Montserrat"/>
              <a:ea typeface="Montserrat"/>
              <a:cs typeface="Montserrat"/>
              <a:sym typeface="Montserrat"/>
            </a:endParaRPr>
          </a:p>
          <a:p>
            <a:pPr indent="0" lvl="0" marL="0" rtl="0" algn="l">
              <a:lnSpc>
                <a:spcPct val="105000"/>
              </a:lnSpc>
              <a:spcBef>
                <a:spcPts val="0"/>
              </a:spcBef>
              <a:spcAft>
                <a:spcPts val="0"/>
              </a:spcAft>
              <a:buClr>
                <a:schemeClr val="dk1"/>
              </a:buClr>
              <a:buSzPts val="1100"/>
              <a:buFont typeface="Arial"/>
              <a:buNone/>
            </a:pPr>
            <a:r>
              <a:t/>
            </a:r>
            <a:endParaRPr>
              <a:solidFill>
                <a:schemeClr val="accent5"/>
              </a:solidFill>
              <a:latin typeface="Montserrat"/>
              <a:ea typeface="Montserrat"/>
              <a:cs typeface="Montserrat"/>
              <a:sym typeface="Montserrat"/>
            </a:endParaRPr>
          </a:p>
          <a:p>
            <a:pPr indent="0" lvl="0" marL="0" rtl="0" algn="l">
              <a:lnSpc>
                <a:spcPct val="105000"/>
              </a:lnSpc>
              <a:spcBef>
                <a:spcPts val="0"/>
              </a:spcBef>
              <a:spcAft>
                <a:spcPts val="1200"/>
              </a:spcAft>
              <a:buNone/>
            </a:pPr>
            <a:r>
              <a:t/>
            </a:r>
            <a:endParaRPr sz="2000">
              <a:solidFill>
                <a:schemeClr val="accent5"/>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268900"/>
            <a:ext cx="8520600" cy="42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05"/>
              <a:buFont typeface="Arial"/>
              <a:buNone/>
            </a:pPr>
            <a:r>
              <a:rPr lang="en" sz="1227">
                <a:solidFill>
                  <a:schemeClr val="accent5"/>
                </a:solidFill>
                <a:latin typeface="Montserrat"/>
                <a:ea typeface="Montserrat"/>
                <a:cs typeface="Montserrat"/>
                <a:sym typeface="Montserrat"/>
              </a:rPr>
              <a:t>Linear Regression: Linear regression is used in which value of dependent variable is predicted through independent variables. A relationship is formed by mapping the dependent and independent variable on a line and that line is called regression line which is represented by Y= a*X + b.</a:t>
            </a:r>
            <a:br>
              <a:rPr lang="en" sz="1227">
                <a:solidFill>
                  <a:schemeClr val="accent5"/>
                </a:solidFill>
                <a:latin typeface="Montserrat"/>
                <a:ea typeface="Montserrat"/>
                <a:cs typeface="Montserrat"/>
                <a:sym typeface="Montserrat"/>
              </a:rPr>
            </a:br>
            <a:r>
              <a:rPr lang="en" sz="1227">
                <a:solidFill>
                  <a:schemeClr val="accent5"/>
                </a:solidFill>
                <a:latin typeface="Montserrat"/>
                <a:ea typeface="Montserrat"/>
                <a:cs typeface="Montserrat"/>
                <a:sym typeface="Montserrat"/>
              </a:rPr>
              <a:t>Logistic Regression: In logistic regression we have lot of data whose classification is done by building an equation. This method is used to find the discrete dependent variable from the set of independent variables. Its goal is to find the best fit set of parameters. In this classifier, each feature is multiplied by a weight and then all are added. Then the result is passed to sigmoid function which produces the binary output. </a:t>
            </a:r>
            <a:endParaRPr sz="1227">
              <a:solidFill>
                <a:schemeClr val="accent5"/>
              </a:solidFill>
              <a:latin typeface="Montserrat"/>
              <a:ea typeface="Montserrat"/>
              <a:cs typeface="Montserrat"/>
              <a:sym typeface="Montserrat"/>
            </a:endParaRPr>
          </a:p>
          <a:p>
            <a:pPr indent="0" lvl="0" marL="0" rtl="0" algn="l">
              <a:lnSpc>
                <a:spcPct val="105000"/>
              </a:lnSpc>
              <a:spcBef>
                <a:spcPts val="1200"/>
              </a:spcBef>
              <a:spcAft>
                <a:spcPts val="0"/>
              </a:spcAft>
              <a:buClr>
                <a:schemeClr val="dk1"/>
              </a:buClr>
              <a:buSzPts val="605"/>
              <a:buFont typeface="Arial"/>
              <a:buNone/>
            </a:pPr>
            <a:r>
              <a:rPr lang="en" sz="1227">
                <a:solidFill>
                  <a:schemeClr val="accent5"/>
                </a:solidFill>
                <a:latin typeface="Montserrat"/>
                <a:ea typeface="Montserrat"/>
                <a:cs typeface="Montserrat"/>
                <a:sym typeface="Montserrat"/>
              </a:rPr>
              <a:t>Decision Tree: It belongs to supervised learning algorithm. Decision tree can be used to classification and regression both having a tree like structure. In a decision tree building algorithm first the best attribute of dataset is placed at the root, then training dataset is split into subsets. Splitting of data depends on the features of datasets. This process is done until the whole data is classified and we find leaf node at each branch. Information gain can be calculated to find which feature is giving us the highest information gain. Decision trees are built for making a training model which can be used to predict class or the value of target variable.</a:t>
            </a:r>
            <a:endParaRPr sz="1227">
              <a:solidFill>
                <a:schemeClr val="accent5"/>
              </a:solidFill>
              <a:latin typeface="Montserrat"/>
              <a:ea typeface="Montserrat"/>
              <a:cs typeface="Montserrat"/>
              <a:sym typeface="Montserrat"/>
            </a:endParaRPr>
          </a:p>
          <a:p>
            <a:pPr indent="0" lvl="0" marL="0" rtl="0" algn="l">
              <a:lnSpc>
                <a:spcPct val="105000"/>
              </a:lnSpc>
              <a:spcBef>
                <a:spcPts val="1200"/>
              </a:spcBef>
              <a:spcAft>
                <a:spcPts val="0"/>
              </a:spcAft>
              <a:buClr>
                <a:schemeClr val="dk1"/>
              </a:buClr>
              <a:buSzPts val="605"/>
              <a:buFont typeface="Arial"/>
              <a:buNone/>
            </a:pPr>
            <a:r>
              <a:rPr lang="en" sz="1227">
                <a:solidFill>
                  <a:schemeClr val="accent5"/>
                </a:solidFill>
                <a:latin typeface="Montserrat"/>
                <a:ea typeface="Montserrat"/>
                <a:cs typeface="Montserrat"/>
                <a:sym typeface="Montserrat"/>
              </a:rPr>
              <a:t>Support vector machine: Support vector machine is a binary classifier. Raw data is drawn on the n- dimensional plane. In this a separating hyperplane is drawn to differentiate the datasets. The line drawn from centre of the line separating the two closest data-points of different categories is taken as an optimal hyperplane. This optimised separating hyperplane maximizes the margin of training data. Through this hyperplane, new data can be categorised.</a:t>
            </a:r>
            <a:endParaRPr sz="1227">
              <a:solidFill>
                <a:schemeClr val="accent5"/>
              </a:solidFill>
              <a:latin typeface="Montserrat"/>
              <a:ea typeface="Montserrat"/>
              <a:cs typeface="Montserrat"/>
              <a:sym typeface="Montserrat"/>
            </a:endParaRPr>
          </a:p>
          <a:p>
            <a:pPr indent="0" lvl="0" marL="0" rtl="0" algn="l">
              <a:lnSpc>
                <a:spcPct val="105000"/>
              </a:lnSpc>
              <a:spcBef>
                <a:spcPts val="1200"/>
              </a:spcBef>
              <a:spcAft>
                <a:spcPts val="0"/>
              </a:spcAft>
              <a:buClr>
                <a:schemeClr val="dk1"/>
              </a:buClr>
              <a:buSzPts val="605"/>
              <a:buFont typeface="Arial"/>
              <a:buNone/>
            </a:pPr>
            <a:r>
              <a:t/>
            </a:r>
            <a:endParaRPr sz="814">
              <a:solidFill>
                <a:schemeClr val="accent5"/>
              </a:solidFill>
              <a:latin typeface="Montserrat"/>
              <a:ea typeface="Montserrat"/>
              <a:cs typeface="Montserrat"/>
              <a:sym typeface="Montserrat"/>
            </a:endParaRPr>
          </a:p>
          <a:p>
            <a:pPr indent="0" lvl="0" marL="0" rtl="0" algn="l">
              <a:lnSpc>
                <a:spcPct val="105000"/>
              </a:lnSpc>
              <a:spcBef>
                <a:spcPts val="1200"/>
              </a:spcBef>
              <a:spcAft>
                <a:spcPts val="1200"/>
              </a:spcAft>
              <a:buClr>
                <a:schemeClr val="dk1"/>
              </a:buClr>
              <a:buSzPts val="605"/>
              <a:buFont typeface="Arial"/>
              <a:buNone/>
            </a:pPr>
            <a:r>
              <a:t/>
            </a:r>
            <a:endParaRPr sz="814">
              <a:solidFill>
                <a:schemeClr val="accent5"/>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