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7430814" cy="1138773"/>
          </a:xfrm>
          <a:prstGeom prst="rect">
            <a:avLst/>
          </a:prstGeom>
          <a:noFill/>
        </p:spPr>
        <p:txBody>
          <a:bodyPr wrap="square" rtlCol="0">
            <a:spAutoFit/>
          </a:bodyPr>
          <a:lstStyle/>
          <a:p>
            <a:pPr algn="r"/>
            <a:r>
              <a:rPr lang="en-US" sz="3200" b="0" i="0" dirty="0">
                <a:solidFill>
                  <a:srgbClr val="00B050"/>
                </a:solidFill>
                <a:effectLst/>
                <a:latin typeface="Roboto" panose="020F0502020204030204" pitchFamily="2" charset="0"/>
              </a:rPr>
              <a:t>Plant Disease Detection System for Sustainable Agriculture</a:t>
            </a:r>
            <a:r>
              <a:rPr lang="en-US" sz="3600" b="1" dirty="0">
                <a:solidFill>
                  <a:srgbClr val="00B050"/>
                </a:solidFill>
                <a:latin typeface="Calibri" panose="020F0502020204030204" pitchFamily="34" charset="0"/>
                <a:cs typeface="Times New Roman" panose="02020603050405020304" pitchFamily="18" charset="0"/>
              </a:rPr>
              <a:t> </a:t>
            </a:r>
            <a:r>
              <a:rPr lang="en-IN" sz="3600" b="1" dirty="0">
                <a:solidFill>
                  <a:srgbClr val="00B050"/>
                </a:solidFill>
                <a:latin typeface="Calibri" panose="020F0502020204030204" pitchFamily="34" charset="0"/>
                <a:cs typeface="Times New Roman" panose="02020603050405020304" pitchFamily="18" charset="0"/>
              </a:rPr>
              <a:t> </a:t>
            </a:r>
            <a:endParaRPr lang="en-US" sz="3600" b="1" dirty="0">
              <a:solidFill>
                <a:srgbClr val="00B050"/>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B1BABE2E-A5AF-4922-2A4F-28CBEA9375C1}"/>
              </a:ext>
            </a:extLst>
          </p:cNvPr>
          <p:cNvSpPr txBox="1"/>
          <p:nvPr/>
        </p:nvSpPr>
        <p:spPr>
          <a:xfrm>
            <a:off x="199810" y="1471219"/>
            <a:ext cx="8074614" cy="8608382"/>
          </a:xfrm>
          <a:prstGeom prst="rect">
            <a:avLst/>
          </a:prstGeom>
          <a:noFill/>
        </p:spPr>
        <p:txBody>
          <a:bodyPr wrap="square">
            <a:spAutoFit/>
          </a:bodyPr>
          <a:lstStyle/>
          <a:p>
            <a:pPr>
              <a:buNone/>
            </a:pPr>
            <a:r>
              <a:rPr lang="en-US" dirty="0"/>
              <a:t> </a:t>
            </a:r>
            <a:r>
              <a:rPr lang="en-US" sz="1600" b="1" dirty="0"/>
              <a:t>1.Understand the Role of AI in Sustainable Agriculture:</a:t>
            </a:r>
          </a:p>
          <a:p>
            <a:pPr>
              <a:buNone/>
            </a:pPr>
            <a:r>
              <a:rPr lang="en-US" sz="1200" dirty="0"/>
              <a:t>     Recognize how early and accurate plant disease detection contributes to reducing pesticide use, improving                </a:t>
            </a:r>
          </a:p>
          <a:p>
            <a:pPr>
              <a:buNone/>
            </a:pPr>
            <a:r>
              <a:rPr lang="en-US" sz="1200" dirty="0"/>
              <a:t>     yield, and promoting sustainable farming practice</a:t>
            </a:r>
          </a:p>
          <a:p>
            <a:pPr>
              <a:buNone/>
            </a:pPr>
            <a:r>
              <a:rPr lang="en-US" sz="1600" b="1" dirty="0"/>
              <a:t>  2. Explore Image-Based Plant Disease Identification:</a:t>
            </a:r>
          </a:p>
          <a:p>
            <a:pPr>
              <a:buNone/>
            </a:pPr>
            <a:r>
              <a:rPr lang="en-US" sz="1400" dirty="0"/>
              <a:t>   Learn how visual symptoms of plant diseases can be used to identify affected crops using                 image classification techniques.</a:t>
            </a:r>
          </a:p>
          <a:p>
            <a:r>
              <a:rPr lang="en-US" sz="1600" b="1" dirty="0"/>
              <a:t>   3.Develop Competency in Deep Learning and CNNs:</a:t>
            </a:r>
            <a:endParaRPr lang="en-US" sz="1600" dirty="0"/>
          </a:p>
          <a:p>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Understand the working of Convolutional Neural Networks (CNNs) and their suitability for image classification problems.</a:t>
            </a:r>
          </a:p>
          <a:p>
            <a:r>
              <a:rPr kumimoji="0" lang="en-US" altLang="en-US" sz="1400" b="0" i="0" u="none" strike="noStrike" cap="none" normalizeH="0" baseline="0" dirty="0">
                <a:ln>
                  <a:noFill/>
                </a:ln>
                <a:solidFill>
                  <a:schemeClr val="tx1"/>
                </a:solidFill>
                <a:effectLst/>
                <a:latin typeface="Arial" panose="020B0604020202020204" pitchFamily="34" charset="0"/>
              </a:rPr>
              <a:t>Build and train deep learning models for detecting and classifying various plant diseases</a:t>
            </a:r>
            <a:r>
              <a:rPr kumimoji="0" lang="en-US" altLang="en-US" sz="1600" b="0" i="0" u="none" strike="noStrike" cap="none" normalizeH="0" baseline="0" dirty="0">
                <a:ln>
                  <a:noFill/>
                </a:ln>
                <a:solidFill>
                  <a:schemeClr val="tx1"/>
                </a:solidFill>
                <a:effectLst/>
                <a:latin typeface="Arial" panose="020B0604020202020204" pitchFamily="34" charset="0"/>
              </a:rPr>
              <a:t>.</a:t>
            </a:r>
          </a:p>
          <a:p>
            <a:r>
              <a:rPr lang="en-IN" sz="1600" b="1" dirty="0"/>
              <a:t>    4.Handle Agricultural Image Datasets:</a:t>
            </a:r>
            <a:endParaRPr lang="en-IN" sz="1600" dirty="0"/>
          </a:p>
          <a:p>
            <a:r>
              <a:rPr kumimoji="0" lang="en-US" altLang="en-US" sz="1400" b="0" i="0" u="none" strike="noStrike" cap="none" normalizeH="0" baseline="0" dirty="0">
                <a:ln>
                  <a:noFill/>
                </a:ln>
                <a:solidFill>
                  <a:schemeClr val="tx1"/>
                </a:solidFill>
                <a:effectLst/>
                <a:latin typeface="Arial" panose="020B0604020202020204" pitchFamily="34" charset="0"/>
              </a:rPr>
              <a:t>  Acquire skills in collecting, cleaning, and augmenting plant leaf image datasets.</a:t>
            </a:r>
          </a:p>
          <a:p>
            <a:r>
              <a:rPr kumimoji="0" lang="en-US" altLang="en-US" sz="1400" b="0" i="0" u="none" strike="noStrike" cap="none" normalizeH="0" baseline="0" dirty="0">
                <a:ln>
                  <a:noFill/>
                </a:ln>
                <a:solidFill>
                  <a:schemeClr val="tx1"/>
                </a:solidFill>
                <a:effectLst/>
                <a:latin typeface="Arial" panose="020B0604020202020204" pitchFamily="34" charset="0"/>
              </a:rPr>
              <a:t>  Learn preprocessing steps such as resizing, normalization, and augmentation to improve model       generalization.</a:t>
            </a:r>
          </a:p>
          <a:p>
            <a:r>
              <a:rPr lang="en-IN" sz="1600" b="1" dirty="0"/>
              <a:t>    5.Evaluate and Interpret Model Performance:</a:t>
            </a:r>
          </a:p>
          <a:p>
            <a:r>
              <a:rPr kumimoji="0" lang="en-IN" altLang="en-US" sz="1600" b="1"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Use accuracy, confusion matrix, precision, recall, and F1-score to evaluate classification results.</a:t>
            </a:r>
          </a:p>
          <a:p>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Understand overfitting and implement strategies to mitigate it (e.g., dropout, data augmentation, early stopping).</a:t>
            </a:r>
          </a:p>
          <a:p>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kumimoji="0" lang="en-US" altLang="en-US" sz="1600" b="1" i="0" u="none" strike="noStrike" cap="none" normalizeH="0" baseline="0" dirty="0">
              <a:ln>
                <a:noFill/>
              </a:ln>
              <a:solidFill>
                <a:schemeClr val="tx1"/>
              </a:solidFill>
              <a:effectLst/>
              <a:latin typeface="Arial" panose="020B0604020202020204" pitchFamily="34" charset="0"/>
            </a:endParaRPr>
          </a:p>
          <a:p>
            <a:pPr>
              <a:buNone/>
            </a:pPr>
            <a:endParaRPr lang="en-US" sz="1400"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11" name="TextBox 10">
            <a:extLst>
              <a:ext uri="{FF2B5EF4-FFF2-40B4-BE49-F238E27FC236}">
                <a16:creationId xmlns:a16="http://schemas.microsoft.com/office/drawing/2014/main" id="{5129693D-1678-E130-5993-9F312E1BB951}"/>
              </a:ext>
            </a:extLst>
          </p:cNvPr>
          <p:cNvSpPr txBox="1"/>
          <p:nvPr/>
        </p:nvSpPr>
        <p:spPr>
          <a:xfrm>
            <a:off x="2734236" y="994236"/>
            <a:ext cx="6104964" cy="379656"/>
          </a:xfrm>
          <a:prstGeom prst="rect">
            <a:avLst/>
          </a:prstGeom>
          <a:noFill/>
        </p:spPr>
        <p:txBody>
          <a:bodyPr wrap="square">
            <a:spAutoFit/>
          </a:bodyPr>
          <a:lstStyle/>
          <a:p>
            <a:r>
              <a:rPr lang="en-US" b="1" dirty="0"/>
              <a:t>Plant Disease Detection using Deep Learning</a:t>
            </a:r>
            <a:endParaRPr lang="en-IN" dirty="0"/>
          </a:p>
        </p:txBody>
      </p:sp>
      <p:sp>
        <p:nvSpPr>
          <p:cNvPr id="18" name="Rectangle 7">
            <a:extLst>
              <a:ext uri="{FF2B5EF4-FFF2-40B4-BE49-F238E27FC236}">
                <a16:creationId xmlns:a16="http://schemas.microsoft.com/office/drawing/2014/main" id="{810D3C86-DD0B-2A78-F462-8DAC7D479A16}"/>
              </a:ext>
            </a:extLst>
          </p:cNvPr>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TextBox 5">
            <a:extLst>
              <a:ext uri="{FF2B5EF4-FFF2-40B4-BE49-F238E27FC236}">
                <a16:creationId xmlns:a16="http://schemas.microsoft.com/office/drawing/2014/main" id="{07F29C4F-7E18-4375-2E98-C3A352DCF248}"/>
              </a:ext>
            </a:extLst>
          </p:cNvPr>
          <p:cNvSpPr txBox="1"/>
          <p:nvPr/>
        </p:nvSpPr>
        <p:spPr>
          <a:xfrm>
            <a:off x="262216" y="1467774"/>
            <a:ext cx="11929783" cy="7562711"/>
          </a:xfrm>
          <a:prstGeom prst="rect">
            <a:avLst/>
          </a:prstGeom>
          <a:noFill/>
        </p:spPr>
        <p:txBody>
          <a:bodyPr wrap="square">
            <a:spAutoFit/>
          </a:bodyPr>
          <a:lstStyle/>
          <a:p>
            <a:pPr>
              <a:buNone/>
            </a:pPr>
            <a:r>
              <a:rPr lang="en-IN" b="1" dirty="0"/>
              <a:t>Machine Learning &amp; Deep Learning</a:t>
            </a:r>
          </a:p>
          <a:p>
            <a:pPr>
              <a:buFont typeface="Arial" panose="020B0604020202020204" pitchFamily="34" charset="0"/>
              <a:buChar char="•"/>
            </a:pPr>
            <a:r>
              <a:rPr lang="en-IN" b="1" dirty="0"/>
              <a:t>TensorFlow / </a:t>
            </a:r>
            <a:r>
              <a:rPr lang="en-IN" b="1" dirty="0" err="1"/>
              <a:t>Keras</a:t>
            </a:r>
            <a:r>
              <a:rPr lang="en-IN" dirty="0"/>
              <a:t> – For building, training, and evaluating deep learning models (CNNs).</a:t>
            </a:r>
          </a:p>
          <a:p>
            <a:pPr>
              <a:buFont typeface="Arial" panose="020B0604020202020204" pitchFamily="34" charset="0"/>
              <a:buChar char="•"/>
            </a:pPr>
            <a:r>
              <a:rPr lang="en-IN" b="1" dirty="0"/>
              <a:t>OpenCV</a:t>
            </a:r>
            <a:r>
              <a:rPr lang="en-IN" dirty="0"/>
              <a:t> – For image processing and manipulation (if used).</a:t>
            </a:r>
          </a:p>
          <a:p>
            <a:pPr>
              <a:buFont typeface="Arial" panose="020B0604020202020204" pitchFamily="34" charset="0"/>
              <a:buChar char="•"/>
            </a:pPr>
            <a:r>
              <a:rPr lang="en-IN" b="1" dirty="0"/>
              <a:t>Scikit-learn</a:t>
            </a:r>
            <a:r>
              <a:rPr lang="en-IN" dirty="0"/>
              <a:t> – For performance metrics and model evaluation.</a:t>
            </a:r>
          </a:p>
          <a:p>
            <a:pPr>
              <a:buNone/>
            </a:pPr>
            <a:r>
              <a:rPr lang="en-IN" b="1" dirty="0"/>
              <a:t>Image Handling</a:t>
            </a:r>
          </a:p>
          <a:p>
            <a:pPr>
              <a:buFont typeface="Arial" panose="020B0604020202020204" pitchFamily="34" charset="0"/>
              <a:buChar char="•"/>
            </a:pPr>
            <a:r>
              <a:rPr lang="en-IN" b="1" dirty="0"/>
              <a:t>Pillow (PIL)</a:t>
            </a:r>
            <a:r>
              <a:rPr lang="en-IN" dirty="0"/>
              <a:t> – For loading and manipulating plant disease images.</a:t>
            </a:r>
          </a:p>
          <a:p>
            <a:pPr>
              <a:buFont typeface="Arial" panose="020B0604020202020204" pitchFamily="34" charset="0"/>
              <a:buChar char="•"/>
            </a:pPr>
            <a:r>
              <a:rPr lang="en-IN" b="1" dirty="0"/>
              <a:t>Matplotlib / Seaborn</a:t>
            </a:r>
            <a:r>
              <a:rPr lang="en-IN" dirty="0"/>
              <a:t> – For visualizing images, training performance, and results.</a:t>
            </a:r>
          </a:p>
          <a:p>
            <a:pPr>
              <a:buNone/>
            </a:pPr>
            <a:r>
              <a:rPr lang="en-IN" b="1" dirty="0"/>
              <a:t>Data &amp; Preprocessing</a:t>
            </a:r>
          </a:p>
          <a:p>
            <a:pPr>
              <a:buFont typeface="Arial" panose="020B0604020202020204" pitchFamily="34" charset="0"/>
              <a:buChar char="•"/>
            </a:pPr>
            <a:r>
              <a:rPr lang="en-IN" b="1" dirty="0"/>
              <a:t>NumPy / Pandas</a:t>
            </a:r>
            <a:r>
              <a:rPr lang="en-IN" dirty="0"/>
              <a:t> – For data manipulation, statistics, and array handling.</a:t>
            </a:r>
          </a:p>
          <a:p>
            <a:pPr>
              <a:buFont typeface="Arial" panose="020B0604020202020204" pitchFamily="34" charset="0"/>
              <a:buChar char="•"/>
            </a:pPr>
            <a:r>
              <a:rPr lang="en-IN" b="1" dirty="0" err="1"/>
              <a:t>ImageDataGenerator</a:t>
            </a:r>
            <a:r>
              <a:rPr lang="en-IN" b="1" dirty="0"/>
              <a:t> (</a:t>
            </a:r>
            <a:r>
              <a:rPr lang="en-IN" b="1" dirty="0" err="1"/>
              <a:t>Keras</a:t>
            </a:r>
            <a:r>
              <a:rPr lang="en-IN" b="1" dirty="0"/>
              <a:t>)</a:t>
            </a:r>
            <a:r>
              <a:rPr lang="en-IN" dirty="0"/>
              <a:t> – For real-time image augmentation to reduce overfitting.</a:t>
            </a:r>
          </a:p>
          <a:p>
            <a:pPr>
              <a:buNone/>
            </a:pPr>
            <a:r>
              <a:rPr lang="en-US" b="1" dirty="0"/>
              <a:t>Model Optimization</a:t>
            </a:r>
          </a:p>
          <a:p>
            <a:pPr>
              <a:buFont typeface="Arial" panose="020B0604020202020204" pitchFamily="34" charset="0"/>
              <a:buChar char="•"/>
            </a:pPr>
            <a:r>
              <a:rPr lang="en-US" b="1" dirty="0"/>
              <a:t>Callbacks (</a:t>
            </a:r>
            <a:r>
              <a:rPr lang="en-US" b="1" dirty="0" err="1"/>
              <a:t>EarlyStopping</a:t>
            </a:r>
            <a:r>
              <a:rPr lang="en-US" b="1" dirty="0"/>
              <a:t>, </a:t>
            </a:r>
            <a:r>
              <a:rPr lang="en-US" b="1" dirty="0" err="1"/>
              <a:t>ReduceLROnPlateau</a:t>
            </a:r>
            <a:r>
              <a:rPr lang="en-US" b="1" dirty="0"/>
              <a:t>)</a:t>
            </a:r>
            <a:r>
              <a:rPr lang="en-US" dirty="0"/>
              <a:t> – For improving training efficiency and preventing overfitting</a:t>
            </a:r>
          </a:p>
          <a:p>
            <a:pPr>
              <a:buNone/>
            </a:pPr>
            <a:r>
              <a:rPr lang="en-US" b="1" dirty="0"/>
              <a:t>Evaluation Tools</a:t>
            </a:r>
          </a:p>
          <a:p>
            <a:pPr>
              <a:buFont typeface="Arial" panose="020B0604020202020204" pitchFamily="34" charset="0"/>
              <a:buChar char="•"/>
            </a:pPr>
            <a:r>
              <a:rPr lang="en-US" b="1" dirty="0"/>
              <a:t>Confusion Matrix, Accuracy, Precision, Recall, F1-Score</a:t>
            </a:r>
            <a:r>
              <a:rPr lang="en-US" dirty="0"/>
              <a:t> – For assessing the model’s performance</a:t>
            </a:r>
          </a:p>
          <a:p>
            <a:pPr>
              <a:buNone/>
            </a:pPr>
            <a:r>
              <a:rPr lang="en-US" b="1" dirty="0"/>
              <a:t>Development Environment</a:t>
            </a:r>
          </a:p>
          <a:p>
            <a:pPr>
              <a:buFont typeface="Arial" panose="020B0604020202020204" pitchFamily="34" charset="0"/>
              <a:buChar char="•"/>
            </a:pPr>
            <a:r>
              <a:rPr lang="en-US" b="1" dirty="0" err="1"/>
              <a:t>Jupyter</a:t>
            </a:r>
            <a:r>
              <a:rPr lang="en-US" b="1" dirty="0"/>
              <a:t> Notebook / Google </a:t>
            </a:r>
            <a:r>
              <a:rPr lang="en-US" b="1" dirty="0" err="1"/>
              <a:t>Colab</a:t>
            </a:r>
            <a:r>
              <a:rPr lang="en-US" dirty="0"/>
              <a:t> – For interactive development, experimentation, and visualizing outputs.</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C16410FA-5D22-2B8E-33A4-C03FB76B1B01}"/>
              </a:ext>
            </a:extLst>
          </p:cNvPr>
          <p:cNvSpPr txBox="1"/>
          <p:nvPr/>
        </p:nvSpPr>
        <p:spPr>
          <a:xfrm>
            <a:off x="1" y="1414767"/>
            <a:ext cx="12192000" cy="10065448"/>
          </a:xfrm>
          <a:prstGeom prst="rect">
            <a:avLst/>
          </a:prstGeom>
          <a:noFill/>
        </p:spPr>
        <p:txBody>
          <a:bodyPr wrap="square">
            <a:spAutoFit/>
          </a:bodyPr>
          <a:lstStyle/>
          <a:p>
            <a:pPr>
              <a:buNone/>
            </a:pPr>
            <a:r>
              <a:rPr lang="en-US" b="1" dirty="0"/>
              <a:t> </a:t>
            </a:r>
            <a:r>
              <a:rPr lang="en-US" sz="1600" b="1" dirty="0"/>
              <a:t>Problem Definition</a:t>
            </a:r>
          </a:p>
          <a:p>
            <a:pPr>
              <a:buFont typeface="Arial" panose="020B0604020202020204" pitchFamily="34" charset="0"/>
              <a:buChar char="•"/>
            </a:pPr>
            <a:r>
              <a:rPr lang="en-US" sz="1600" dirty="0"/>
              <a:t>Identify the need for an automated system to detect plant diseases early to promote sustainable agriculture.</a:t>
            </a:r>
          </a:p>
          <a:p>
            <a:pPr>
              <a:buFont typeface="Arial" panose="020B0604020202020204" pitchFamily="34" charset="0"/>
              <a:buChar char="•"/>
            </a:pPr>
            <a:r>
              <a:rPr lang="en-US" sz="1600" dirty="0"/>
              <a:t>Define the objective: classify images of plant leaves into healthy or disease categories using deep learning</a:t>
            </a:r>
            <a:r>
              <a:rPr lang="en-US" dirty="0"/>
              <a:t>.</a:t>
            </a:r>
          </a:p>
          <a:p>
            <a:pPr>
              <a:buNone/>
            </a:pPr>
            <a:r>
              <a:rPr lang="en-US" sz="1600" b="1" dirty="0"/>
              <a:t>Data Collection</a:t>
            </a:r>
          </a:p>
          <a:p>
            <a:pPr>
              <a:buFont typeface="Arial" panose="020B0604020202020204" pitchFamily="34" charset="0"/>
              <a:buChar char="•"/>
            </a:pPr>
            <a:r>
              <a:rPr lang="en-US" sz="1600" dirty="0"/>
              <a:t>Use a publicly available dataset (e.g., </a:t>
            </a:r>
            <a:r>
              <a:rPr lang="en-US" sz="1600" dirty="0" err="1"/>
              <a:t>PlantVillage</a:t>
            </a:r>
            <a:r>
              <a:rPr lang="en-US" sz="1600" dirty="0"/>
              <a:t>) containing labeled images of healthy and diseased plant leaves.</a:t>
            </a:r>
          </a:p>
          <a:p>
            <a:pPr>
              <a:buFont typeface="Arial" panose="020B0604020202020204" pitchFamily="34" charset="0"/>
              <a:buChar char="•"/>
            </a:pPr>
            <a:r>
              <a:rPr lang="en-US" sz="1600" dirty="0"/>
              <a:t>Ensure the dataset includes diverse plant types and disease classes.</a:t>
            </a:r>
          </a:p>
          <a:p>
            <a:pPr>
              <a:buNone/>
            </a:pPr>
            <a:r>
              <a:rPr lang="en-IN" sz="1600" b="1" dirty="0"/>
              <a:t>Data Preprocessing</a:t>
            </a:r>
          </a:p>
          <a:p>
            <a:pPr>
              <a:buFont typeface="Arial" panose="020B0604020202020204" pitchFamily="34" charset="0"/>
              <a:buChar char="•"/>
            </a:pPr>
            <a:r>
              <a:rPr lang="en-IN" sz="1600" b="1" dirty="0"/>
              <a:t>Image Resizing:</a:t>
            </a:r>
            <a:r>
              <a:rPr lang="en-IN" sz="1600" dirty="0"/>
              <a:t> Standardize image dimensions to match model input requirements.</a:t>
            </a:r>
          </a:p>
          <a:p>
            <a:pPr>
              <a:buFont typeface="Arial" panose="020B0604020202020204" pitchFamily="34" charset="0"/>
              <a:buChar char="•"/>
            </a:pPr>
            <a:r>
              <a:rPr lang="en-IN" sz="1600" b="1" dirty="0"/>
              <a:t>Normalization:</a:t>
            </a:r>
            <a:r>
              <a:rPr lang="en-IN" sz="1600" dirty="0"/>
              <a:t> Scale pixel values to a range of [0, 1] for better training performance.</a:t>
            </a:r>
          </a:p>
          <a:p>
            <a:pPr>
              <a:buFont typeface="Arial" panose="020B0604020202020204" pitchFamily="34" charset="0"/>
              <a:buChar char="•"/>
            </a:pPr>
            <a:r>
              <a:rPr lang="en-IN" sz="1600" b="1" dirty="0"/>
              <a:t>Data Augmentation:</a:t>
            </a:r>
            <a:r>
              <a:rPr lang="en-IN" sz="1600" dirty="0"/>
              <a:t> Apply techniques like rotation, flipping, zooming, and shifting to increase dataset variability and reduce overfitting.</a:t>
            </a:r>
          </a:p>
          <a:p>
            <a:pPr>
              <a:buNone/>
            </a:pPr>
            <a:r>
              <a:rPr lang="en-US" sz="1600" b="1" dirty="0"/>
              <a:t>Model Building</a:t>
            </a:r>
          </a:p>
          <a:p>
            <a:pPr>
              <a:buFont typeface="Arial" panose="020B0604020202020204" pitchFamily="34" charset="0"/>
              <a:buChar char="•"/>
            </a:pPr>
            <a:r>
              <a:rPr lang="en-US" sz="1600" b="1" dirty="0"/>
              <a:t>Model Selection:</a:t>
            </a:r>
            <a:r>
              <a:rPr lang="en-US" sz="1600" dirty="0"/>
              <a:t> Use a Convolutional Neural Network (CNN) architecture, or apply transfer learning with pre-trained models like VGG16, ResNet50, or </a:t>
            </a:r>
            <a:r>
              <a:rPr lang="en-US" sz="1600" dirty="0" err="1"/>
              <a:t>MobileNet</a:t>
            </a:r>
            <a:r>
              <a:rPr lang="en-US" sz="1600" dirty="0"/>
              <a:t>.</a:t>
            </a:r>
          </a:p>
          <a:p>
            <a:pPr>
              <a:buFont typeface="Arial" panose="020B0604020202020204" pitchFamily="34" charset="0"/>
              <a:buChar char="•"/>
            </a:pPr>
            <a:r>
              <a:rPr lang="en-US" sz="1600" b="1" dirty="0"/>
              <a:t>Architecture Design:</a:t>
            </a:r>
            <a:r>
              <a:rPr lang="en-US" sz="1600" dirty="0"/>
              <a:t> Include convolutional layers, pooling layers, dropout layers, and dense layers.</a:t>
            </a:r>
          </a:p>
          <a:p>
            <a:pPr>
              <a:buFont typeface="Arial" panose="020B0604020202020204" pitchFamily="34" charset="0"/>
              <a:buChar char="•"/>
            </a:pPr>
            <a:r>
              <a:rPr lang="en-US" sz="1600" b="1" dirty="0"/>
              <a:t>Activation Functions:</a:t>
            </a:r>
            <a:r>
              <a:rPr lang="en-US" sz="1600" dirty="0"/>
              <a:t> Use ReLU in hidden layers and </a:t>
            </a:r>
            <a:r>
              <a:rPr lang="en-US" sz="1600" dirty="0" err="1"/>
              <a:t>softmax</a:t>
            </a:r>
            <a:r>
              <a:rPr lang="en-US" sz="1600" dirty="0"/>
              <a:t> in the output layer for multi-class classification.</a:t>
            </a:r>
          </a:p>
          <a:p>
            <a:pPr>
              <a:buNone/>
            </a:pPr>
            <a:r>
              <a:rPr lang="en-US" sz="1400" b="1" dirty="0"/>
              <a:t>Model Training</a:t>
            </a:r>
          </a:p>
          <a:p>
            <a:pPr>
              <a:buFont typeface="Arial" panose="020B0604020202020204" pitchFamily="34" charset="0"/>
              <a:buChar char="•"/>
            </a:pPr>
            <a:r>
              <a:rPr lang="en-US" sz="1400" dirty="0"/>
              <a:t>Split the dataset into training, validation, and test sets.</a:t>
            </a:r>
          </a:p>
          <a:p>
            <a:pPr>
              <a:buFont typeface="Arial" panose="020B0604020202020204" pitchFamily="34" charset="0"/>
              <a:buChar char="•"/>
            </a:pPr>
            <a:r>
              <a:rPr lang="en-US" sz="1400" dirty="0"/>
              <a:t>Use categorical cross-entropy loss and an optimizer like Adam or SGD.</a:t>
            </a:r>
          </a:p>
          <a:p>
            <a:pPr>
              <a:buFont typeface="Arial" panose="020B0604020202020204" pitchFamily="34" charset="0"/>
              <a:buChar char="•"/>
            </a:pPr>
            <a:r>
              <a:rPr lang="en-US" sz="1400" dirty="0"/>
              <a:t>Monitor training and validation accuracy and loss across epochs.</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5557D510-BDD8-737D-F083-D4460E0B21BC}"/>
              </a:ext>
            </a:extLst>
          </p:cNvPr>
          <p:cNvSpPr txBox="1"/>
          <p:nvPr/>
        </p:nvSpPr>
        <p:spPr>
          <a:xfrm>
            <a:off x="358588" y="1523999"/>
            <a:ext cx="8299076" cy="4114844"/>
          </a:xfrm>
          <a:prstGeom prst="rect">
            <a:avLst/>
          </a:prstGeom>
          <a:noFill/>
        </p:spPr>
        <p:txBody>
          <a:bodyPr wrap="square">
            <a:spAutoFit/>
          </a:bodyPr>
          <a:lstStyle/>
          <a:p>
            <a:pPr>
              <a:buNone/>
            </a:pPr>
            <a:r>
              <a:rPr lang="en-US" dirty="0"/>
              <a:t>In modern agriculture, early detection and treatment of plant diseases are critical to ensuring healthy crop yields and reducing economic losses. However, traditional methods of identifying plant diseases rely heavily on manual inspection by experts, which is time-consuming, subjective, and often inaccessible to farmers in rural areas.</a:t>
            </a:r>
          </a:p>
          <a:p>
            <a:pPr>
              <a:buNone/>
            </a:pPr>
            <a:r>
              <a:rPr lang="en-US" dirty="0"/>
              <a:t>With the increasing availability of image data and advances in artificial intelligence, there is a growing opportunity to develop an automated, efficient, and accurate system for plant disease diagnosis.</a:t>
            </a:r>
          </a:p>
          <a:p>
            <a:r>
              <a:rPr lang="en-US" b="1" dirty="0"/>
              <a:t>This project aims to design and implement a deep learning-based image classification system that can accurately detect and classify plant diseases from leaf images.</a:t>
            </a:r>
            <a:br>
              <a:rPr lang="en-US" dirty="0"/>
            </a:br>
            <a:r>
              <a:rPr lang="en-US" dirty="0"/>
              <a:t>The goal is to provide a scalable, affordable, and accessible solution that supports sustainable agriculture by enabling farmers to take timely action against diseases, thereby reducing crop loss and pesticide overuse.</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D39F8B31-6532-E263-47D1-E67B6A825277}"/>
              </a:ext>
            </a:extLst>
          </p:cNvPr>
          <p:cNvSpPr txBox="1"/>
          <p:nvPr/>
        </p:nvSpPr>
        <p:spPr>
          <a:xfrm>
            <a:off x="255104" y="1354066"/>
            <a:ext cx="11474823" cy="5509200"/>
          </a:xfrm>
          <a:prstGeom prst="rect">
            <a:avLst/>
          </a:prstGeom>
          <a:noFill/>
        </p:spPr>
        <p:txBody>
          <a:bodyPr wrap="square">
            <a:spAutoFit/>
          </a:bodyPr>
          <a:lstStyle/>
          <a:p>
            <a:pPr>
              <a:buNone/>
            </a:pPr>
            <a:r>
              <a:rPr lang="en-US" sz="1600" dirty="0"/>
              <a:t>To address the challenges of manual and delayed plant disease identification, this project proposes an </a:t>
            </a:r>
            <a:r>
              <a:rPr lang="en-US" sz="1600" b="1" dirty="0"/>
              <a:t>automated image-based plant disease detection system</a:t>
            </a:r>
            <a:r>
              <a:rPr lang="en-US" sz="1600" dirty="0"/>
              <a:t> using </a:t>
            </a:r>
            <a:r>
              <a:rPr lang="en-US" sz="1600" b="1" dirty="0"/>
              <a:t>deep learning techniques</a:t>
            </a:r>
            <a:r>
              <a:rPr lang="en-US" sz="1600" dirty="0"/>
              <a:t>, specifically </a:t>
            </a:r>
            <a:r>
              <a:rPr lang="en-US" sz="1600" b="1" dirty="0"/>
              <a:t>Convolutional Neural Networks (CNNs)</a:t>
            </a:r>
            <a:r>
              <a:rPr lang="en-US" sz="1600" dirty="0"/>
              <a:t>.</a:t>
            </a:r>
          </a:p>
          <a:p>
            <a:pPr>
              <a:buNone/>
            </a:pPr>
            <a:r>
              <a:rPr lang="en-US" sz="1600" b="1" dirty="0"/>
              <a:t>Key Aspects of the Solution:</a:t>
            </a:r>
          </a:p>
          <a:p>
            <a:pPr>
              <a:buFont typeface="+mj-lt"/>
              <a:buAutoNum type="arabicPeriod"/>
            </a:pPr>
            <a:r>
              <a:rPr lang="en-US" sz="1600" b="1" dirty="0"/>
              <a:t>Image Classification using Deep Learning:</a:t>
            </a:r>
            <a:endParaRPr lang="en-US" sz="1600" dirty="0"/>
          </a:p>
          <a:p>
            <a:pPr marL="742950" lvl="1" indent="-285750">
              <a:buFont typeface="+mj-lt"/>
              <a:buAutoNum type="arabicPeriod"/>
            </a:pPr>
            <a:r>
              <a:rPr lang="en-US" sz="1600" dirty="0"/>
              <a:t>Utilize CNNs to learn distinguishing features of plant leaves affected by various diseases.</a:t>
            </a:r>
          </a:p>
          <a:p>
            <a:pPr marL="742950" lvl="1" indent="-285750">
              <a:buFont typeface="+mj-lt"/>
              <a:buAutoNum type="arabicPeriod"/>
            </a:pPr>
            <a:r>
              <a:rPr lang="en-US" sz="1600" dirty="0"/>
              <a:t>The model is trained to classify leaf images into healthy or specific disease categories with high accuracy.</a:t>
            </a:r>
          </a:p>
          <a:p>
            <a:pPr>
              <a:buFont typeface="+mj-lt"/>
              <a:buAutoNum type="arabicPeriod"/>
            </a:pPr>
            <a:r>
              <a:rPr lang="en-US" sz="1600" b="1" dirty="0"/>
              <a:t>Data-Driven Approach:</a:t>
            </a:r>
            <a:endParaRPr lang="en-US" sz="1600" dirty="0"/>
          </a:p>
          <a:p>
            <a:pPr marL="742950" lvl="1" indent="-285750">
              <a:buFont typeface="+mj-lt"/>
              <a:buAutoNum type="arabicPeriod"/>
            </a:pPr>
            <a:r>
              <a:rPr lang="en-US" sz="1600" dirty="0"/>
              <a:t>Use a labeled dataset of plant leaf images (e.g., </a:t>
            </a:r>
            <a:r>
              <a:rPr lang="en-US" sz="1600" dirty="0" err="1"/>
              <a:t>PlantVillage</a:t>
            </a:r>
            <a:r>
              <a:rPr lang="en-US" sz="1600" dirty="0"/>
              <a:t> dataset) covering multiple crops and diseases.</a:t>
            </a:r>
          </a:p>
          <a:p>
            <a:pPr marL="742950" lvl="1" indent="-285750">
              <a:buFont typeface="+mj-lt"/>
              <a:buAutoNum type="arabicPeriod"/>
            </a:pPr>
            <a:r>
              <a:rPr lang="en-US" sz="1600" dirty="0"/>
              <a:t>Apply data augmentation to increase model robustness and handle variability in real-world images.</a:t>
            </a:r>
          </a:p>
          <a:p>
            <a:pPr>
              <a:buFont typeface="+mj-lt"/>
              <a:buAutoNum type="arabicPeriod"/>
            </a:pPr>
            <a:r>
              <a:rPr lang="en-US" sz="1600" b="1" dirty="0"/>
              <a:t>Model Architecture and Optimization:</a:t>
            </a:r>
            <a:endParaRPr lang="en-US" sz="1600" dirty="0"/>
          </a:p>
          <a:p>
            <a:pPr marL="742950" lvl="1" indent="-285750">
              <a:buFont typeface="+mj-lt"/>
              <a:buAutoNum type="arabicPeriod"/>
            </a:pPr>
            <a:r>
              <a:rPr lang="en-US" sz="1600" dirty="0"/>
              <a:t>Build a custom CNN or leverage transfer learning using pre-trained models like VGG16, ResNet50, or </a:t>
            </a:r>
            <a:r>
              <a:rPr lang="en-US" sz="1600" dirty="0" err="1"/>
              <a:t>MobileNet</a:t>
            </a:r>
            <a:r>
              <a:rPr lang="en-US" sz="1600" dirty="0"/>
              <a:t> for better accuracy and efficiency.</a:t>
            </a:r>
          </a:p>
          <a:p>
            <a:pPr marL="742950" lvl="1" indent="-285750">
              <a:buFont typeface="+mj-lt"/>
              <a:buAutoNum type="arabicPeriod"/>
            </a:pPr>
            <a:r>
              <a:rPr lang="en-US" sz="1600" dirty="0"/>
              <a:t>Apply dropout, early stopping, and learning rate scheduling to prevent overfitting and improve generalization.</a:t>
            </a:r>
          </a:p>
          <a:p>
            <a:pPr>
              <a:buFont typeface="+mj-lt"/>
              <a:buAutoNum type="arabicPeriod"/>
            </a:pPr>
            <a:r>
              <a:rPr lang="en-US" sz="1600" b="1" dirty="0"/>
              <a:t>Performance Evaluation:</a:t>
            </a:r>
            <a:endParaRPr lang="en-US" sz="1600" dirty="0"/>
          </a:p>
          <a:p>
            <a:pPr marL="742950" lvl="1" indent="-285750">
              <a:buFont typeface="+mj-lt"/>
              <a:buAutoNum type="arabicPeriod"/>
            </a:pPr>
            <a:r>
              <a:rPr lang="en-US" sz="1600" dirty="0"/>
              <a:t>Evaluate the model using metrics such as accuracy, precision, recall, F1-score, and confusion matrix.</a:t>
            </a:r>
          </a:p>
          <a:p>
            <a:pPr marL="742950" lvl="1" indent="-285750">
              <a:buFont typeface="+mj-lt"/>
              <a:buAutoNum type="arabicPeriod"/>
            </a:pPr>
            <a:r>
              <a:rPr lang="en-US" sz="1600" dirty="0"/>
              <a:t>Validate the system’s performance on unseen test data to ensure reliability.</a:t>
            </a:r>
          </a:p>
          <a:p>
            <a:pPr marL="742950" lvl="1" indent="-285750">
              <a:buFont typeface="+mj-lt"/>
              <a:buAutoNum type="arabicPeriod"/>
            </a:pPr>
            <a:endParaRPr lang="en-US" sz="1600" dirty="0"/>
          </a:p>
          <a:p>
            <a:pPr marL="742950" lvl="1" indent="-285750">
              <a:buFont typeface="+mj-lt"/>
              <a:buAutoNum type="arabicPeriod"/>
            </a:pPr>
            <a:endParaRPr lang="en-US" sz="1600" dirty="0"/>
          </a:p>
          <a:p>
            <a:pPr marL="742950" lvl="1" indent="-285750">
              <a:buFont typeface="+mj-lt"/>
              <a:buAutoNum type="arabicPeriod"/>
            </a:pPr>
            <a:endParaRPr lang="en-US" sz="1600" dirty="0"/>
          </a:p>
          <a:p>
            <a:pPr marL="742950" lvl="1" indent="-285750">
              <a:buFont typeface="+mj-lt"/>
              <a:buAutoNum type="arabicPeriod"/>
            </a:pPr>
            <a:endParaRPr lang="en-US" sz="1600" dirty="0"/>
          </a:p>
          <a:p>
            <a:pPr marL="742950" lvl="1" indent="-285750">
              <a:buFont typeface="+mj-lt"/>
              <a:buAutoNum type="arabicPeriod"/>
            </a:pPr>
            <a:endParaRPr lang="en-US" sz="16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B134B4E9-32C0-0A01-6E86-23BE5B74FAE9}"/>
              </a:ext>
            </a:extLst>
          </p:cNvPr>
          <p:cNvPicPr>
            <a:picLocks noChangeAspect="1"/>
          </p:cNvPicPr>
          <p:nvPr/>
        </p:nvPicPr>
        <p:blipFill>
          <a:blip r:embed="rId2"/>
          <a:stretch>
            <a:fillRect/>
          </a:stretch>
        </p:blipFill>
        <p:spPr>
          <a:xfrm>
            <a:off x="1" y="1454522"/>
            <a:ext cx="3989294" cy="3556750"/>
          </a:xfrm>
          <a:prstGeom prst="rect">
            <a:avLst/>
          </a:prstGeom>
        </p:spPr>
      </p:pic>
      <p:pic>
        <p:nvPicPr>
          <p:cNvPr id="6" name="Picture 5">
            <a:extLst>
              <a:ext uri="{FF2B5EF4-FFF2-40B4-BE49-F238E27FC236}">
                <a16:creationId xmlns:a16="http://schemas.microsoft.com/office/drawing/2014/main" id="{81F0E27D-492F-DEE6-B0A6-E28733E41020}"/>
              </a:ext>
            </a:extLst>
          </p:cNvPr>
          <p:cNvPicPr>
            <a:picLocks noChangeAspect="1"/>
          </p:cNvPicPr>
          <p:nvPr/>
        </p:nvPicPr>
        <p:blipFill>
          <a:blip r:embed="rId3"/>
          <a:stretch>
            <a:fillRect/>
          </a:stretch>
        </p:blipFill>
        <p:spPr>
          <a:xfrm>
            <a:off x="3989296" y="1454522"/>
            <a:ext cx="4509246" cy="1279713"/>
          </a:xfrm>
          <a:prstGeom prst="rect">
            <a:avLst/>
          </a:prstGeom>
        </p:spPr>
      </p:pic>
      <p:pic>
        <p:nvPicPr>
          <p:cNvPr id="8" name="Picture 7">
            <a:extLst>
              <a:ext uri="{FF2B5EF4-FFF2-40B4-BE49-F238E27FC236}">
                <a16:creationId xmlns:a16="http://schemas.microsoft.com/office/drawing/2014/main" id="{97C95871-DA11-2374-6561-6E0B81CEC283}"/>
              </a:ext>
            </a:extLst>
          </p:cNvPr>
          <p:cNvPicPr>
            <a:picLocks noChangeAspect="1"/>
          </p:cNvPicPr>
          <p:nvPr/>
        </p:nvPicPr>
        <p:blipFill>
          <a:blip r:embed="rId4"/>
          <a:stretch>
            <a:fillRect/>
          </a:stretch>
        </p:blipFill>
        <p:spPr>
          <a:xfrm>
            <a:off x="3990681" y="2734234"/>
            <a:ext cx="2445978" cy="2823899"/>
          </a:xfrm>
          <a:prstGeom prst="rect">
            <a:avLst/>
          </a:prstGeom>
        </p:spPr>
      </p:pic>
      <p:pic>
        <p:nvPicPr>
          <p:cNvPr id="10" name="Picture 9">
            <a:extLst>
              <a:ext uri="{FF2B5EF4-FFF2-40B4-BE49-F238E27FC236}">
                <a16:creationId xmlns:a16="http://schemas.microsoft.com/office/drawing/2014/main" id="{8F48C171-CAE1-B6DA-3983-3FA734B918C4}"/>
              </a:ext>
            </a:extLst>
          </p:cNvPr>
          <p:cNvPicPr>
            <a:picLocks noChangeAspect="1"/>
          </p:cNvPicPr>
          <p:nvPr/>
        </p:nvPicPr>
        <p:blipFill>
          <a:blip r:embed="rId5"/>
          <a:stretch>
            <a:fillRect/>
          </a:stretch>
        </p:blipFill>
        <p:spPr>
          <a:xfrm>
            <a:off x="6436659" y="2791397"/>
            <a:ext cx="4912868" cy="685896"/>
          </a:xfrm>
          <a:prstGeom prst="rect">
            <a:avLst/>
          </a:prstGeom>
        </p:spPr>
      </p:pic>
      <p:pic>
        <p:nvPicPr>
          <p:cNvPr id="12" name="Picture 11">
            <a:extLst>
              <a:ext uri="{FF2B5EF4-FFF2-40B4-BE49-F238E27FC236}">
                <a16:creationId xmlns:a16="http://schemas.microsoft.com/office/drawing/2014/main" id="{72AA56B2-9481-C6A9-C326-B7DD3130BA6A}"/>
              </a:ext>
            </a:extLst>
          </p:cNvPr>
          <p:cNvPicPr>
            <a:picLocks noChangeAspect="1"/>
          </p:cNvPicPr>
          <p:nvPr/>
        </p:nvPicPr>
        <p:blipFill>
          <a:blip r:embed="rId6"/>
          <a:stretch>
            <a:fillRect/>
          </a:stretch>
        </p:blipFill>
        <p:spPr>
          <a:xfrm>
            <a:off x="5880847" y="3477293"/>
            <a:ext cx="5710518" cy="2466307"/>
          </a:xfrm>
          <a:prstGeom prst="rect">
            <a:avLst/>
          </a:prstGeom>
        </p:spPr>
      </p:pic>
      <p:pic>
        <p:nvPicPr>
          <p:cNvPr id="14" name="Picture 13">
            <a:extLst>
              <a:ext uri="{FF2B5EF4-FFF2-40B4-BE49-F238E27FC236}">
                <a16:creationId xmlns:a16="http://schemas.microsoft.com/office/drawing/2014/main" id="{A25AE62E-781A-EB17-7E0C-417397713940}"/>
              </a:ext>
            </a:extLst>
          </p:cNvPr>
          <p:cNvPicPr>
            <a:picLocks noChangeAspect="1"/>
          </p:cNvPicPr>
          <p:nvPr/>
        </p:nvPicPr>
        <p:blipFill>
          <a:blip r:embed="rId7"/>
          <a:stretch>
            <a:fillRect/>
          </a:stretch>
        </p:blipFill>
        <p:spPr>
          <a:xfrm>
            <a:off x="130967" y="5156822"/>
            <a:ext cx="3727362" cy="157355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848CC42E-2D1F-EEA1-A5D6-694C4954D61A}"/>
              </a:ext>
            </a:extLst>
          </p:cNvPr>
          <p:cNvSpPr txBox="1"/>
          <p:nvPr/>
        </p:nvSpPr>
        <p:spPr>
          <a:xfrm>
            <a:off x="268942" y="1388261"/>
            <a:ext cx="8738346" cy="4402167"/>
          </a:xfrm>
          <a:prstGeom prst="rect">
            <a:avLst/>
          </a:prstGeom>
          <a:noFill/>
        </p:spPr>
        <p:txBody>
          <a:bodyPr wrap="square">
            <a:spAutoFit/>
          </a:bodyPr>
          <a:lstStyle/>
          <a:p>
            <a:pPr>
              <a:buNone/>
            </a:pPr>
            <a:r>
              <a:rPr lang="en-US" dirty="0"/>
              <a:t>The </a:t>
            </a:r>
            <a:r>
              <a:rPr lang="en-US" b="1" dirty="0"/>
              <a:t>Plant Disease Detection System</a:t>
            </a:r>
            <a:r>
              <a:rPr lang="en-US" dirty="0"/>
              <a:t> developed using deep learning techniques provides an effective and efficient solution for the early identification of plant diseases through leaf image classification. By leveraging Convolutional Neural Networks (CNNs), the system is capable of accurately classifying multiple plant diseases, which is essential for timely intervention and sustainable farming.</a:t>
            </a:r>
          </a:p>
          <a:p>
            <a:pPr>
              <a:buNone/>
            </a:pPr>
            <a:r>
              <a:rPr lang="en-US" dirty="0"/>
              <a:t>This project demonstrates the potential of artificial intelligence to:</a:t>
            </a:r>
          </a:p>
          <a:p>
            <a:pPr>
              <a:buFont typeface="Arial" panose="020B0604020202020204" pitchFamily="34" charset="0"/>
              <a:buChar char="•"/>
            </a:pPr>
            <a:r>
              <a:rPr lang="en-US" dirty="0"/>
              <a:t>Assist farmers in </a:t>
            </a:r>
            <a:r>
              <a:rPr lang="en-US" b="1" dirty="0"/>
              <a:t>identifying diseases quickly and accurately</a:t>
            </a:r>
            <a:r>
              <a:rPr lang="en-US" dirty="0"/>
              <a:t> without expert intervention.</a:t>
            </a:r>
          </a:p>
          <a:p>
            <a:pPr>
              <a:buFont typeface="Arial" panose="020B0604020202020204" pitchFamily="34" charset="0"/>
              <a:buChar char="•"/>
            </a:pPr>
            <a:r>
              <a:rPr lang="en-US" b="1" dirty="0"/>
              <a:t>Minimize crop losses</a:t>
            </a:r>
            <a:r>
              <a:rPr lang="en-US" dirty="0"/>
              <a:t> and </a:t>
            </a:r>
            <a:r>
              <a:rPr lang="en-US" b="1" dirty="0"/>
              <a:t>optimize pesticide usage</a:t>
            </a:r>
            <a:r>
              <a:rPr lang="en-US" dirty="0"/>
              <a:t>, contributing to </a:t>
            </a:r>
            <a:r>
              <a:rPr lang="en-US" b="1" dirty="0"/>
              <a:t>environmentally sustainable agriculture</a:t>
            </a:r>
            <a:r>
              <a:rPr lang="en-US" dirty="0"/>
              <a:t>.</a:t>
            </a:r>
          </a:p>
          <a:p>
            <a:pPr>
              <a:buFont typeface="Arial" panose="020B0604020202020204" pitchFamily="34" charset="0"/>
              <a:buChar char="•"/>
            </a:pPr>
            <a:r>
              <a:rPr lang="en-US" dirty="0"/>
              <a:t>Enable the development of </a:t>
            </a:r>
            <a:r>
              <a:rPr lang="en-US" b="1" dirty="0"/>
              <a:t>scalable and accessible tools</a:t>
            </a:r>
            <a:r>
              <a:rPr lang="en-US" dirty="0"/>
              <a:t> such as mobile apps or web-based platforms that can be used even in remote rural areas.</a:t>
            </a:r>
          </a:p>
          <a:p>
            <a:r>
              <a:rPr lang="en-US" dirty="0"/>
              <a:t>With further enhancements, such as real-time image capture, multilingual interfaces, and integration with agricultural advisory systems, this model can become a powerful tool for promoting smart and sustainable farming practices.</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164</TotalTime>
  <Words>1119</Words>
  <Application>Microsoft Office PowerPoint</Application>
  <PresentationFormat>Widescreen</PresentationFormat>
  <Paragraphs>123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saida banoth</cp:lastModifiedBy>
  <cp:revision>6</cp:revision>
  <dcterms:created xsi:type="dcterms:W3CDTF">2024-12-31T09:40:01Z</dcterms:created>
  <dcterms:modified xsi:type="dcterms:W3CDTF">2025-05-18T06:45:31Z</dcterms:modified>
</cp:coreProperties>
</file>