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7" r:id="rId2"/>
    <p:sldId id="259" r:id="rId3"/>
    <p:sldId id="270" r:id="rId4"/>
    <p:sldId id="272" r:id="rId5"/>
    <p:sldId id="286" r:id="rId6"/>
    <p:sldId id="284" r:id="rId7"/>
    <p:sldId id="282" r:id="rId8"/>
    <p:sldId id="273" r:id="rId9"/>
    <p:sldId id="274" r:id="rId10"/>
    <p:sldId id="264" r:id="rId11"/>
    <p:sldId id="287" r:id="rId12"/>
    <p:sldId id="283" r:id="rId13"/>
    <p:sldId id="269" r:id="rId14"/>
    <p:sldId id="280" r:id="rId15"/>
    <p:sldId id="285" r:id="rId16"/>
    <p:sldId id="281"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D39FA2-365E-4FF9-AC4E-47011C46820F}" v="21" dt="2024-05-21T05:31:26.738"/>
    <p1510:client id="{6314ED61-BBC8-4860-929B-54BFF75D57C6}" v="706" dt="2024-05-21T06:29:30.361"/>
    <p1510:client id="{BF08EEE6-4966-4B50-A0F3-310C915286CD}" v="105" dt="2024-05-21T05:41:18.907"/>
    <p1510:client id="{BF705A8C-AC16-49D5-BE64-294FCE06B712}" v="263" dt="2024-05-21T05:41:03.824"/>
    <p1510:client id="{CF800AFA-C929-4A9E-B12A-AF81757DD438}" v="3" dt="2024-05-21T06:16:38.492"/>
    <p1510:client id="{FEF47B5D-A4C3-4FDE-8BAB-31444FFC9C2F}" v="8" dt="2024-05-21T06:08:01.6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8FD4BA-E5B1-46E1-9FFC-345032937982}" type="datetimeFigureOut">
              <a:rPr lang="en-IN" smtClean="0"/>
              <a:t>20-05-2024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5C0C56-C2F2-47C9-88A7-C4D6B3B136A7}" type="slidenum">
              <a:rPr lang="en-IN" smtClean="0"/>
              <a:t>‹#›</a:t>
            </a:fld>
            <a:endParaRPr lang="en-IN"/>
          </a:p>
        </p:txBody>
      </p:sp>
    </p:spTree>
    <p:extLst>
      <p:ext uri="{BB962C8B-B14F-4D97-AF65-F5344CB8AC3E}">
        <p14:creationId xmlns:p14="http://schemas.microsoft.com/office/powerpoint/2010/main" val="2942861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AB0A3-9DCA-3CBE-844F-72708E1316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610FEDD-01ED-1DCB-E1AC-7845D862EA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7FDF2F1-F839-3D3E-F60B-321F714C32D7}"/>
              </a:ext>
            </a:extLst>
          </p:cNvPr>
          <p:cNvSpPr>
            <a:spLocks noGrp="1"/>
          </p:cNvSpPr>
          <p:nvPr>
            <p:ph type="dt" sz="half" idx="10"/>
          </p:nvPr>
        </p:nvSpPr>
        <p:spPr/>
        <p:txBody>
          <a:bodyPr/>
          <a:lstStyle/>
          <a:p>
            <a:fld id="{EC5804E3-47EB-4842-9005-8747FE4D08A8}" type="datetime1">
              <a:rPr lang="en-IN" smtClean="0"/>
              <a:t>20-05-2024</a:t>
            </a:fld>
            <a:endParaRPr lang="en-IN"/>
          </a:p>
        </p:txBody>
      </p:sp>
      <p:sp>
        <p:nvSpPr>
          <p:cNvPr id="5" name="Footer Placeholder 4">
            <a:extLst>
              <a:ext uri="{FF2B5EF4-FFF2-40B4-BE49-F238E27FC236}">
                <a16:creationId xmlns:a16="http://schemas.microsoft.com/office/drawing/2014/main" id="{8FE55EFF-EC21-EFC7-FECE-42DBEB570E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6C9A13-8601-6949-6E92-6E73F11F79AE}"/>
              </a:ext>
            </a:extLst>
          </p:cNvPr>
          <p:cNvSpPr>
            <a:spLocks noGrp="1"/>
          </p:cNvSpPr>
          <p:nvPr>
            <p:ph type="sldNum" sz="quarter" idx="12"/>
          </p:nvPr>
        </p:nvSpPr>
        <p:spPr/>
        <p:txBody>
          <a:bodyPr/>
          <a:lstStyle/>
          <a:p>
            <a:fld id="{782F095D-B6A8-4FA6-B4F7-F91D05E5DF38}" type="slidenum">
              <a:rPr lang="en-IN" smtClean="0"/>
              <a:t>‹#›</a:t>
            </a:fld>
            <a:endParaRPr lang="en-IN"/>
          </a:p>
        </p:txBody>
      </p:sp>
    </p:spTree>
    <p:extLst>
      <p:ext uri="{BB962C8B-B14F-4D97-AF65-F5344CB8AC3E}">
        <p14:creationId xmlns:p14="http://schemas.microsoft.com/office/powerpoint/2010/main" val="505746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AA77D-BFFB-26E8-EFEE-5910EA811DD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545491-9E7B-365E-6AE1-C187D7CA9A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08C5D0-FDA0-DA4B-471F-676AB394BDBA}"/>
              </a:ext>
            </a:extLst>
          </p:cNvPr>
          <p:cNvSpPr>
            <a:spLocks noGrp="1"/>
          </p:cNvSpPr>
          <p:nvPr>
            <p:ph type="dt" sz="half" idx="10"/>
          </p:nvPr>
        </p:nvSpPr>
        <p:spPr/>
        <p:txBody>
          <a:bodyPr/>
          <a:lstStyle/>
          <a:p>
            <a:fld id="{3B25BAAA-5D6A-45FB-9DE5-633F4B01516F}" type="datetime1">
              <a:rPr lang="en-IN" smtClean="0"/>
              <a:t>20-05-2024</a:t>
            </a:fld>
            <a:endParaRPr lang="en-IN"/>
          </a:p>
        </p:txBody>
      </p:sp>
      <p:sp>
        <p:nvSpPr>
          <p:cNvPr id="5" name="Footer Placeholder 4">
            <a:extLst>
              <a:ext uri="{FF2B5EF4-FFF2-40B4-BE49-F238E27FC236}">
                <a16:creationId xmlns:a16="http://schemas.microsoft.com/office/drawing/2014/main" id="{C5EB7FD6-1152-B5EB-7363-F71EE9ABEB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176576-24F0-96EC-821E-B92F3E50A08B}"/>
              </a:ext>
            </a:extLst>
          </p:cNvPr>
          <p:cNvSpPr>
            <a:spLocks noGrp="1"/>
          </p:cNvSpPr>
          <p:nvPr>
            <p:ph type="sldNum" sz="quarter" idx="12"/>
          </p:nvPr>
        </p:nvSpPr>
        <p:spPr/>
        <p:txBody>
          <a:bodyPr/>
          <a:lstStyle/>
          <a:p>
            <a:fld id="{782F095D-B6A8-4FA6-B4F7-F91D05E5DF38}" type="slidenum">
              <a:rPr lang="en-IN" smtClean="0"/>
              <a:t>‹#›</a:t>
            </a:fld>
            <a:endParaRPr lang="en-IN"/>
          </a:p>
        </p:txBody>
      </p:sp>
    </p:spTree>
    <p:extLst>
      <p:ext uri="{BB962C8B-B14F-4D97-AF65-F5344CB8AC3E}">
        <p14:creationId xmlns:p14="http://schemas.microsoft.com/office/powerpoint/2010/main" val="391593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800E63-DCBD-85FA-71D8-540F586BFE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8F19E7-E4D1-76E0-D454-3B6B356EFF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C783B5-8A7A-B1FC-A885-EF3BEBCB723B}"/>
              </a:ext>
            </a:extLst>
          </p:cNvPr>
          <p:cNvSpPr>
            <a:spLocks noGrp="1"/>
          </p:cNvSpPr>
          <p:nvPr>
            <p:ph type="dt" sz="half" idx="10"/>
          </p:nvPr>
        </p:nvSpPr>
        <p:spPr/>
        <p:txBody>
          <a:bodyPr/>
          <a:lstStyle/>
          <a:p>
            <a:fld id="{3514943E-39FA-4CA2-B94A-DDE5934EF3AD}" type="datetime1">
              <a:rPr lang="en-IN" smtClean="0"/>
              <a:t>20-05-2024</a:t>
            </a:fld>
            <a:endParaRPr lang="en-IN"/>
          </a:p>
        </p:txBody>
      </p:sp>
      <p:sp>
        <p:nvSpPr>
          <p:cNvPr id="5" name="Footer Placeholder 4">
            <a:extLst>
              <a:ext uri="{FF2B5EF4-FFF2-40B4-BE49-F238E27FC236}">
                <a16:creationId xmlns:a16="http://schemas.microsoft.com/office/drawing/2014/main" id="{0D5D3365-782F-6796-9F0C-7EEDE72ABC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81B250-C59E-6A6D-829F-6165BD69B7D6}"/>
              </a:ext>
            </a:extLst>
          </p:cNvPr>
          <p:cNvSpPr>
            <a:spLocks noGrp="1"/>
          </p:cNvSpPr>
          <p:nvPr>
            <p:ph type="sldNum" sz="quarter" idx="12"/>
          </p:nvPr>
        </p:nvSpPr>
        <p:spPr/>
        <p:txBody>
          <a:bodyPr/>
          <a:lstStyle/>
          <a:p>
            <a:fld id="{782F095D-B6A8-4FA6-B4F7-F91D05E5DF38}" type="slidenum">
              <a:rPr lang="en-IN" smtClean="0"/>
              <a:t>‹#›</a:t>
            </a:fld>
            <a:endParaRPr lang="en-IN"/>
          </a:p>
        </p:txBody>
      </p:sp>
    </p:spTree>
    <p:extLst>
      <p:ext uri="{BB962C8B-B14F-4D97-AF65-F5344CB8AC3E}">
        <p14:creationId xmlns:p14="http://schemas.microsoft.com/office/powerpoint/2010/main" val="3183757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A3C4C-C9FD-E6BA-E483-927DD2B36F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73B605-7B71-9ED6-88A0-9F00070E31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972652-8987-41A9-D188-08BB3B71C12F}"/>
              </a:ext>
            </a:extLst>
          </p:cNvPr>
          <p:cNvSpPr>
            <a:spLocks noGrp="1"/>
          </p:cNvSpPr>
          <p:nvPr>
            <p:ph type="dt" sz="half" idx="10"/>
          </p:nvPr>
        </p:nvSpPr>
        <p:spPr/>
        <p:txBody>
          <a:bodyPr/>
          <a:lstStyle/>
          <a:p>
            <a:fld id="{4A50A5EA-33E4-4FDC-8E36-D80538A1C9A0}" type="datetime1">
              <a:rPr lang="en-IN" smtClean="0"/>
              <a:t>20-05-2024</a:t>
            </a:fld>
            <a:endParaRPr lang="en-IN"/>
          </a:p>
        </p:txBody>
      </p:sp>
      <p:sp>
        <p:nvSpPr>
          <p:cNvPr id="5" name="Footer Placeholder 4">
            <a:extLst>
              <a:ext uri="{FF2B5EF4-FFF2-40B4-BE49-F238E27FC236}">
                <a16:creationId xmlns:a16="http://schemas.microsoft.com/office/drawing/2014/main" id="{40FD0A32-4859-8650-4A73-10A3DC3870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C9ECFF-F212-1CE6-137B-61FCC306D87E}"/>
              </a:ext>
            </a:extLst>
          </p:cNvPr>
          <p:cNvSpPr>
            <a:spLocks noGrp="1"/>
          </p:cNvSpPr>
          <p:nvPr>
            <p:ph type="sldNum" sz="quarter" idx="12"/>
          </p:nvPr>
        </p:nvSpPr>
        <p:spPr/>
        <p:txBody>
          <a:bodyPr/>
          <a:lstStyle/>
          <a:p>
            <a:fld id="{782F095D-B6A8-4FA6-B4F7-F91D05E5DF38}" type="slidenum">
              <a:rPr lang="en-IN" smtClean="0"/>
              <a:t>‹#›</a:t>
            </a:fld>
            <a:endParaRPr lang="en-IN"/>
          </a:p>
        </p:txBody>
      </p:sp>
    </p:spTree>
    <p:extLst>
      <p:ext uri="{BB962C8B-B14F-4D97-AF65-F5344CB8AC3E}">
        <p14:creationId xmlns:p14="http://schemas.microsoft.com/office/powerpoint/2010/main" val="1307263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C1A38-9E29-DE9E-2420-5FC17B3EDD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4FE912-DEF3-3A23-C881-11341E8E9C1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A67D9F-4231-CE3E-9248-2EA57369311D}"/>
              </a:ext>
            </a:extLst>
          </p:cNvPr>
          <p:cNvSpPr>
            <a:spLocks noGrp="1"/>
          </p:cNvSpPr>
          <p:nvPr>
            <p:ph type="dt" sz="half" idx="10"/>
          </p:nvPr>
        </p:nvSpPr>
        <p:spPr/>
        <p:txBody>
          <a:bodyPr/>
          <a:lstStyle/>
          <a:p>
            <a:fld id="{D88E9949-20DE-44ED-B59F-5AF65632771B}" type="datetime1">
              <a:rPr lang="en-IN" smtClean="0"/>
              <a:t>20-05-2024</a:t>
            </a:fld>
            <a:endParaRPr lang="en-IN"/>
          </a:p>
        </p:txBody>
      </p:sp>
      <p:sp>
        <p:nvSpPr>
          <p:cNvPr id="5" name="Footer Placeholder 4">
            <a:extLst>
              <a:ext uri="{FF2B5EF4-FFF2-40B4-BE49-F238E27FC236}">
                <a16:creationId xmlns:a16="http://schemas.microsoft.com/office/drawing/2014/main" id="{10CA2710-13FB-9BB2-9BF3-A0C36A55B6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1D6A72-8867-E71C-FEBB-E2E8B47FD7FC}"/>
              </a:ext>
            </a:extLst>
          </p:cNvPr>
          <p:cNvSpPr>
            <a:spLocks noGrp="1"/>
          </p:cNvSpPr>
          <p:nvPr>
            <p:ph type="sldNum" sz="quarter" idx="12"/>
          </p:nvPr>
        </p:nvSpPr>
        <p:spPr/>
        <p:txBody>
          <a:bodyPr/>
          <a:lstStyle/>
          <a:p>
            <a:fld id="{782F095D-B6A8-4FA6-B4F7-F91D05E5DF38}" type="slidenum">
              <a:rPr lang="en-IN" smtClean="0"/>
              <a:t>‹#›</a:t>
            </a:fld>
            <a:endParaRPr lang="en-IN"/>
          </a:p>
        </p:txBody>
      </p:sp>
    </p:spTree>
    <p:extLst>
      <p:ext uri="{BB962C8B-B14F-4D97-AF65-F5344CB8AC3E}">
        <p14:creationId xmlns:p14="http://schemas.microsoft.com/office/powerpoint/2010/main" val="266745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DDF6F-D250-88BA-B1A9-9C126196B2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216F15-FDC0-B4EB-0CFF-1229366EC1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DEB9F8C-C2BA-9E0B-1C53-472B742342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4A5485-CAAE-77B2-D73B-BAEAB59BED03}"/>
              </a:ext>
            </a:extLst>
          </p:cNvPr>
          <p:cNvSpPr>
            <a:spLocks noGrp="1"/>
          </p:cNvSpPr>
          <p:nvPr>
            <p:ph type="dt" sz="half" idx="10"/>
          </p:nvPr>
        </p:nvSpPr>
        <p:spPr/>
        <p:txBody>
          <a:bodyPr/>
          <a:lstStyle/>
          <a:p>
            <a:fld id="{6E070EAA-CA55-458D-B6EB-A65F4380C241}" type="datetime1">
              <a:rPr lang="en-IN" smtClean="0"/>
              <a:t>20-05-2024</a:t>
            </a:fld>
            <a:endParaRPr lang="en-IN"/>
          </a:p>
        </p:txBody>
      </p:sp>
      <p:sp>
        <p:nvSpPr>
          <p:cNvPr id="6" name="Footer Placeholder 5">
            <a:extLst>
              <a:ext uri="{FF2B5EF4-FFF2-40B4-BE49-F238E27FC236}">
                <a16:creationId xmlns:a16="http://schemas.microsoft.com/office/drawing/2014/main" id="{A87B13DA-3BCC-98F6-5AB3-9F6D8D76B0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5F6D58-DFD0-0217-88B1-426D900D62DE}"/>
              </a:ext>
            </a:extLst>
          </p:cNvPr>
          <p:cNvSpPr>
            <a:spLocks noGrp="1"/>
          </p:cNvSpPr>
          <p:nvPr>
            <p:ph type="sldNum" sz="quarter" idx="12"/>
          </p:nvPr>
        </p:nvSpPr>
        <p:spPr/>
        <p:txBody>
          <a:bodyPr/>
          <a:lstStyle/>
          <a:p>
            <a:fld id="{782F095D-B6A8-4FA6-B4F7-F91D05E5DF38}" type="slidenum">
              <a:rPr lang="en-IN" smtClean="0"/>
              <a:t>‹#›</a:t>
            </a:fld>
            <a:endParaRPr lang="en-IN"/>
          </a:p>
        </p:txBody>
      </p:sp>
    </p:spTree>
    <p:extLst>
      <p:ext uri="{BB962C8B-B14F-4D97-AF65-F5344CB8AC3E}">
        <p14:creationId xmlns:p14="http://schemas.microsoft.com/office/powerpoint/2010/main" val="392072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C2D6C-BF11-37B4-8D24-41BE9FF7D03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F20B30-4D19-8FB8-240B-3DA8D188F3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2155B4-B385-CB9B-D514-E4E9128B90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463D9AB-46F0-B415-DAE7-91E8ECF37F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CDE9D-9AFB-E272-5591-92EF474AC8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6C3D923-1DAE-C1DA-7CAB-D8AFC0CF8077}"/>
              </a:ext>
            </a:extLst>
          </p:cNvPr>
          <p:cNvSpPr>
            <a:spLocks noGrp="1"/>
          </p:cNvSpPr>
          <p:nvPr>
            <p:ph type="dt" sz="half" idx="10"/>
          </p:nvPr>
        </p:nvSpPr>
        <p:spPr/>
        <p:txBody>
          <a:bodyPr/>
          <a:lstStyle/>
          <a:p>
            <a:fld id="{ACA34C96-1A89-4DF4-A20E-77635357A0BB}" type="datetime1">
              <a:rPr lang="en-IN" smtClean="0"/>
              <a:t>20-05-2024</a:t>
            </a:fld>
            <a:endParaRPr lang="en-IN"/>
          </a:p>
        </p:txBody>
      </p:sp>
      <p:sp>
        <p:nvSpPr>
          <p:cNvPr id="8" name="Footer Placeholder 7">
            <a:extLst>
              <a:ext uri="{FF2B5EF4-FFF2-40B4-BE49-F238E27FC236}">
                <a16:creationId xmlns:a16="http://schemas.microsoft.com/office/drawing/2014/main" id="{8ABF0FD8-1187-C26F-CF3D-A85E43000A5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2AAAF64-8094-20E0-A474-226AC42C57F6}"/>
              </a:ext>
            </a:extLst>
          </p:cNvPr>
          <p:cNvSpPr>
            <a:spLocks noGrp="1"/>
          </p:cNvSpPr>
          <p:nvPr>
            <p:ph type="sldNum" sz="quarter" idx="12"/>
          </p:nvPr>
        </p:nvSpPr>
        <p:spPr/>
        <p:txBody>
          <a:bodyPr/>
          <a:lstStyle/>
          <a:p>
            <a:fld id="{782F095D-B6A8-4FA6-B4F7-F91D05E5DF38}" type="slidenum">
              <a:rPr lang="en-IN" smtClean="0"/>
              <a:t>‹#›</a:t>
            </a:fld>
            <a:endParaRPr lang="en-IN"/>
          </a:p>
        </p:txBody>
      </p:sp>
    </p:spTree>
    <p:extLst>
      <p:ext uri="{BB962C8B-B14F-4D97-AF65-F5344CB8AC3E}">
        <p14:creationId xmlns:p14="http://schemas.microsoft.com/office/powerpoint/2010/main" val="2793088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05F85-2757-5576-5A18-939DB284B3C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C51BDC9-9DB4-6702-6BAC-B95BFF2455F5}"/>
              </a:ext>
            </a:extLst>
          </p:cNvPr>
          <p:cNvSpPr>
            <a:spLocks noGrp="1"/>
          </p:cNvSpPr>
          <p:nvPr>
            <p:ph type="dt" sz="half" idx="10"/>
          </p:nvPr>
        </p:nvSpPr>
        <p:spPr/>
        <p:txBody>
          <a:bodyPr/>
          <a:lstStyle/>
          <a:p>
            <a:fld id="{1520D07A-9834-494C-B779-EB6C2A44ACEF}" type="datetime1">
              <a:rPr lang="en-IN" smtClean="0"/>
              <a:t>20-05-2024</a:t>
            </a:fld>
            <a:endParaRPr lang="en-IN"/>
          </a:p>
        </p:txBody>
      </p:sp>
      <p:sp>
        <p:nvSpPr>
          <p:cNvPr id="4" name="Footer Placeholder 3">
            <a:extLst>
              <a:ext uri="{FF2B5EF4-FFF2-40B4-BE49-F238E27FC236}">
                <a16:creationId xmlns:a16="http://schemas.microsoft.com/office/drawing/2014/main" id="{DF89EAFF-A71F-45E6-33BB-D830F3CA1D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E2DDAA3-4F92-3583-A0F0-9252FE79FC8A}"/>
              </a:ext>
            </a:extLst>
          </p:cNvPr>
          <p:cNvSpPr>
            <a:spLocks noGrp="1"/>
          </p:cNvSpPr>
          <p:nvPr>
            <p:ph type="sldNum" sz="quarter" idx="12"/>
          </p:nvPr>
        </p:nvSpPr>
        <p:spPr/>
        <p:txBody>
          <a:bodyPr/>
          <a:lstStyle/>
          <a:p>
            <a:fld id="{782F095D-B6A8-4FA6-B4F7-F91D05E5DF38}" type="slidenum">
              <a:rPr lang="en-IN" smtClean="0"/>
              <a:t>‹#›</a:t>
            </a:fld>
            <a:endParaRPr lang="en-IN"/>
          </a:p>
        </p:txBody>
      </p:sp>
    </p:spTree>
    <p:extLst>
      <p:ext uri="{BB962C8B-B14F-4D97-AF65-F5344CB8AC3E}">
        <p14:creationId xmlns:p14="http://schemas.microsoft.com/office/powerpoint/2010/main" val="2294013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C41E56-4597-D1AF-A7FF-C8F840C5CC6A}"/>
              </a:ext>
            </a:extLst>
          </p:cNvPr>
          <p:cNvSpPr>
            <a:spLocks noGrp="1"/>
          </p:cNvSpPr>
          <p:nvPr>
            <p:ph type="dt" sz="half" idx="10"/>
          </p:nvPr>
        </p:nvSpPr>
        <p:spPr/>
        <p:txBody>
          <a:bodyPr/>
          <a:lstStyle/>
          <a:p>
            <a:fld id="{8B8A48F2-DBF5-4876-8A48-F116D51309EF}" type="datetime1">
              <a:rPr lang="en-IN" smtClean="0"/>
              <a:t>20-05-2024</a:t>
            </a:fld>
            <a:endParaRPr lang="en-IN"/>
          </a:p>
        </p:txBody>
      </p:sp>
      <p:sp>
        <p:nvSpPr>
          <p:cNvPr id="3" name="Footer Placeholder 2">
            <a:extLst>
              <a:ext uri="{FF2B5EF4-FFF2-40B4-BE49-F238E27FC236}">
                <a16:creationId xmlns:a16="http://schemas.microsoft.com/office/drawing/2014/main" id="{5961FAD1-E1B5-4A1F-2ADB-F3C8A41024B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30E6C50-4050-938B-1DBE-264A270B8D6B}"/>
              </a:ext>
            </a:extLst>
          </p:cNvPr>
          <p:cNvSpPr>
            <a:spLocks noGrp="1"/>
          </p:cNvSpPr>
          <p:nvPr>
            <p:ph type="sldNum" sz="quarter" idx="12"/>
          </p:nvPr>
        </p:nvSpPr>
        <p:spPr/>
        <p:txBody>
          <a:bodyPr/>
          <a:lstStyle/>
          <a:p>
            <a:fld id="{782F095D-B6A8-4FA6-B4F7-F91D05E5DF38}" type="slidenum">
              <a:rPr lang="en-IN" smtClean="0"/>
              <a:t>‹#›</a:t>
            </a:fld>
            <a:endParaRPr lang="en-IN"/>
          </a:p>
        </p:txBody>
      </p:sp>
    </p:spTree>
    <p:extLst>
      <p:ext uri="{BB962C8B-B14F-4D97-AF65-F5344CB8AC3E}">
        <p14:creationId xmlns:p14="http://schemas.microsoft.com/office/powerpoint/2010/main" val="1069802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BCD21-64D2-00D3-2C4F-BF4D9ADEA3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13C68A-F450-9BEF-C30B-A1275837D8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E0A0B6-3E13-8FE2-CA64-55FB8F6DF3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E02A84-1B90-C843-FCF7-51ADA83AE7E1}"/>
              </a:ext>
            </a:extLst>
          </p:cNvPr>
          <p:cNvSpPr>
            <a:spLocks noGrp="1"/>
          </p:cNvSpPr>
          <p:nvPr>
            <p:ph type="dt" sz="half" idx="10"/>
          </p:nvPr>
        </p:nvSpPr>
        <p:spPr/>
        <p:txBody>
          <a:bodyPr/>
          <a:lstStyle/>
          <a:p>
            <a:fld id="{81C07D89-3C36-4E5E-A365-DF301BBB348B}" type="datetime1">
              <a:rPr lang="en-IN" smtClean="0"/>
              <a:t>20-05-2024</a:t>
            </a:fld>
            <a:endParaRPr lang="en-IN"/>
          </a:p>
        </p:txBody>
      </p:sp>
      <p:sp>
        <p:nvSpPr>
          <p:cNvPr id="6" name="Footer Placeholder 5">
            <a:extLst>
              <a:ext uri="{FF2B5EF4-FFF2-40B4-BE49-F238E27FC236}">
                <a16:creationId xmlns:a16="http://schemas.microsoft.com/office/drawing/2014/main" id="{44D11E38-726A-93B4-3B7A-4F8E193145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0869B9-32DC-331C-905D-86D71480E787}"/>
              </a:ext>
            </a:extLst>
          </p:cNvPr>
          <p:cNvSpPr>
            <a:spLocks noGrp="1"/>
          </p:cNvSpPr>
          <p:nvPr>
            <p:ph type="sldNum" sz="quarter" idx="12"/>
          </p:nvPr>
        </p:nvSpPr>
        <p:spPr/>
        <p:txBody>
          <a:bodyPr/>
          <a:lstStyle/>
          <a:p>
            <a:fld id="{782F095D-B6A8-4FA6-B4F7-F91D05E5DF38}" type="slidenum">
              <a:rPr lang="en-IN" smtClean="0"/>
              <a:t>‹#›</a:t>
            </a:fld>
            <a:endParaRPr lang="en-IN"/>
          </a:p>
        </p:txBody>
      </p:sp>
    </p:spTree>
    <p:extLst>
      <p:ext uri="{BB962C8B-B14F-4D97-AF65-F5344CB8AC3E}">
        <p14:creationId xmlns:p14="http://schemas.microsoft.com/office/powerpoint/2010/main" val="2978276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0AC27-66AC-F55E-A438-F38D2ED410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71E6EF-3446-FA2B-7162-64273FCD3E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74E0093-1685-3DC5-66AC-AB270093DC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9405F9-CF13-1305-07BA-497496A90079}"/>
              </a:ext>
            </a:extLst>
          </p:cNvPr>
          <p:cNvSpPr>
            <a:spLocks noGrp="1"/>
          </p:cNvSpPr>
          <p:nvPr>
            <p:ph type="dt" sz="half" idx="10"/>
          </p:nvPr>
        </p:nvSpPr>
        <p:spPr/>
        <p:txBody>
          <a:bodyPr/>
          <a:lstStyle/>
          <a:p>
            <a:fld id="{5A4EF440-C5E0-405D-8B03-35E25EAA2F34}" type="datetime1">
              <a:rPr lang="en-IN" smtClean="0"/>
              <a:t>20-05-2024</a:t>
            </a:fld>
            <a:endParaRPr lang="en-IN"/>
          </a:p>
        </p:txBody>
      </p:sp>
      <p:sp>
        <p:nvSpPr>
          <p:cNvPr id="6" name="Footer Placeholder 5">
            <a:extLst>
              <a:ext uri="{FF2B5EF4-FFF2-40B4-BE49-F238E27FC236}">
                <a16:creationId xmlns:a16="http://schemas.microsoft.com/office/drawing/2014/main" id="{8AADD7FD-A002-7A0C-55E1-F5EBAF4E5A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7F9F73-7F75-8F6D-2784-C665E8148989}"/>
              </a:ext>
            </a:extLst>
          </p:cNvPr>
          <p:cNvSpPr>
            <a:spLocks noGrp="1"/>
          </p:cNvSpPr>
          <p:nvPr>
            <p:ph type="sldNum" sz="quarter" idx="12"/>
          </p:nvPr>
        </p:nvSpPr>
        <p:spPr/>
        <p:txBody>
          <a:bodyPr/>
          <a:lstStyle/>
          <a:p>
            <a:fld id="{782F095D-B6A8-4FA6-B4F7-F91D05E5DF38}" type="slidenum">
              <a:rPr lang="en-IN" smtClean="0"/>
              <a:t>‹#›</a:t>
            </a:fld>
            <a:endParaRPr lang="en-IN"/>
          </a:p>
        </p:txBody>
      </p:sp>
    </p:spTree>
    <p:extLst>
      <p:ext uri="{BB962C8B-B14F-4D97-AF65-F5344CB8AC3E}">
        <p14:creationId xmlns:p14="http://schemas.microsoft.com/office/powerpoint/2010/main" val="4060902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AFF02B-F7CD-93BF-DA69-1A4323D7FC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E5F65E-DF7F-F316-00EB-2F8393B261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E74AF3-2E7D-1D13-FA94-452F97CFA8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3C5A3C4-2EB9-4D85-9DEC-92F38A76BA6A}" type="datetime1">
              <a:rPr lang="en-IN" smtClean="0"/>
              <a:t>20-05-2024</a:t>
            </a:fld>
            <a:endParaRPr lang="en-IN"/>
          </a:p>
        </p:txBody>
      </p:sp>
      <p:sp>
        <p:nvSpPr>
          <p:cNvPr id="5" name="Footer Placeholder 4">
            <a:extLst>
              <a:ext uri="{FF2B5EF4-FFF2-40B4-BE49-F238E27FC236}">
                <a16:creationId xmlns:a16="http://schemas.microsoft.com/office/drawing/2014/main" id="{EC0C04ED-318E-FB10-EAAF-4B7F5DBAF2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AB93D8AD-EE89-B2E2-48A1-05F6623D17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82F095D-B6A8-4FA6-B4F7-F91D05E5DF38}" type="slidenum">
              <a:rPr lang="en-IN" smtClean="0"/>
              <a:t>‹#›</a:t>
            </a:fld>
            <a:endParaRPr lang="en-IN"/>
          </a:p>
        </p:txBody>
      </p:sp>
    </p:spTree>
    <p:extLst>
      <p:ext uri="{BB962C8B-B14F-4D97-AF65-F5344CB8AC3E}">
        <p14:creationId xmlns:p14="http://schemas.microsoft.com/office/powerpoint/2010/main" val="3229367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colab.research.google.com/drive/1Zu-yrtzdV8nh0bCf85ojhE0OYoAg_LfW#scrollTo=m1v02pGMjpEF" TargetMode="External"/><Relationship Id="rId2" Type="http://schemas.openxmlformats.org/officeDocument/2006/relationships/hyperlink" Target="https://colab.research.google.com/drive/1tH3g2prdlpwuU9lMoM6jhe4SBOdFKaSS#scrollTo=FrNOqIuXu9Zp"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link.springer.com/chapter/10.1007/978-3-030-01418-6_39" TargetMode="External"/><Relationship Id="rId2" Type="http://schemas.openxmlformats.org/officeDocument/2006/relationships/hyperlink" Target="https://www.sciencedirect.com/science/article/abs/pii/S0927025621003529" TargetMode="External"/><Relationship Id="rId1" Type="http://schemas.openxmlformats.org/officeDocument/2006/relationships/slideLayout" Target="../slideLayouts/slideLayout7.xml"/><Relationship Id="rId6" Type="http://schemas.openxmlformats.org/officeDocument/2006/relationships/hyperlink" Target="https://github.com/Vaitesswar/Machine_Learning_for_Thermoelectric_Materials/tree/main/Models/CGNN" TargetMode="External"/><Relationship Id="rId5" Type="http://schemas.openxmlformats.org/officeDocument/2006/relationships/hyperlink" Target="https://pubs.acs.org/doi/full/10.1021/bk-2022-1416.ch001" TargetMode="External"/><Relationship Id="rId4" Type="http://schemas.openxmlformats.org/officeDocument/2006/relationships/hyperlink" Target="https://onlinelibrary.wiley.com/doi/full/10.1002/aelm.202300042"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12D00D-53D5-0354-B13A-2A92C0D4281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5368" y="164787"/>
            <a:ext cx="3855720" cy="869315"/>
          </a:xfrm>
          <a:prstGeom prst="rect">
            <a:avLst/>
          </a:prstGeom>
          <a:noFill/>
          <a:ln>
            <a:noFill/>
          </a:ln>
        </p:spPr>
      </p:pic>
      <p:sp>
        <p:nvSpPr>
          <p:cNvPr id="4" name="TextBox 3">
            <a:extLst>
              <a:ext uri="{FF2B5EF4-FFF2-40B4-BE49-F238E27FC236}">
                <a16:creationId xmlns:a16="http://schemas.microsoft.com/office/drawing/2014/main" id="{E67CE6D5-4483-3BEC-235B-9B8E7D344233}"/>
              </a:ext>
            </a:extLst>
          </p:cNvPr>
          <p:cNvSpPr txBox="1"/>
          <p:nvPr/>
        </p:nvSpPr>
        <p:spPr>
          <a:xfrm>
            <a:off x="349133" y="1034102"/>
            <a:ext cx="11488189" cy="465705"/>
          </a:xfrm>
          <a:prstGeom prst="rect">
            <a:avLst/>
          </a:prstGeom>
          <a:noFill/>
        </p:spPr>
        <p:txBody>
          <a:bodyPr wrap="square">
            <a:spAutoFit/>
          </a:bodyPr>
          <a:lstStyle/>
          <a:p>
            <a:pPr algn="ctr">
              <a:lnSpc>
                <a:spcPct val="150000"/>
              </a:lnSpc>
              <a:spcAft>
                <a:spcPts val="800"/>
              </a:spcAft>
            </a:pPr>
            <a:r>
              <a:rPr lang="en-IN" sz="1800" b="1" kern="100">
                <a:effectLst/>
                <a:latin typeface="Times New Roman" panose="02020603050405020304" pitchFamily="18" charset="0"/>
                <a:ea typeface="Aptos" panose="020B0004020202020204" pitchFamily="34" charset="0"/>
                <a:cs typeface="Times New Roman" panose="02020603050405020304" pitchFamily="18" charset="0"/>
              </a:rPr>
              <a:t>AMRITA SCHOOL OF ARTIFICIAL INTELLIGENCE, BENGALURU</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9464E551-CA51-8C1E-AD16-AAEA40237BE4}"/>
              </a:ext>
            </a:extLst>
          </p:cNvPr>
          <p:cNvSpPr txBox="1"/>
          <p:nvPr/>
        </p:nvSpPr>
        <p:spPr>
          <a:xfrm>
            <a:off x="1040767" y="2719149"/>
            <a:ext cx="10091651" cy="1446550"/>
          </a:xfrm>
          <a:prstGeom prst="rect">
            <a:avLst/>
          </a:prstGeom>
          <a:noFill/>
        </p:spPr>
        <p:txBody>
          <a:bodyPr wrap="square" lIns="91440" tIns="45720" rIns="91440" bIns="45720" anchor="t">
            <a:spAutoFit/>
          </a:bodyPr>
          <a:lstStyle/>
          <a:p>
            <a:pPr algn="ctr">
              <a:spcAft>
                <a:spcPts val="800"/>
              </a:spcAft>
            </a:pPr>
            <a:r>
              <a:rPr lang="en-IN" u="sng" kern="100">
                <a:latin typeface="New time"/>
                <a:ea typeface="Aptos" panose="020B0004020202020204" pitchFamily="34" charset="0"/>
                <a:cs typeface="Times New Roman"/>
              </a:rPr>
              <a:t>INTRODUCTION TO MATERIAL INFORMATICS</a:t>
            </a:r>
            <a:r>
              <a:rPr lang="en-IN" sz="1800" u="sng" kern="100">
                <a:effectLst/>
                <a:latin typeface="New time"/>
                <a:ea typeface="Aptos" panose="020B0004020202020204" pitchFamily="34" charset="0"/>
                <a:cs typeface="Times New Roman"/>
              </a:rPr>
              <a:t> (23CHY115)</a:t>
            </a:r>
            <a:endParaRPr lang="en-IN" sz="1600" kern="100">
              <a:effectLst/>
              <a:latin typeface="New time"/>
              <a:ea typeface="Aptos" panose="020B0004020202020204" pitchFamily="34" charset="0"/>
              <a:cs typeface="Times New Roman"/>
            </a:endParaRPr>
          </a:p>
          <a:p>
            <a:pPr algn="ctr">
              <a:spcAft>
                <a:spcPts val="800"/>
              </a:spcAft>
            </a:pPr>
            <a:r>
              <a:rPr lang="en-IN" sz="1600" kern="100">
                <a:effectLst/>
                <a:latin typeface="Times New Roman"/>
                <a:ea typeface="Aptos" panose="020B0004020202020204" pitchFamily="34" charset="0"/>
                <a:cs typeface="Times New Roman"/>
              </a:rPr>
              <a:t>END-TERM PROJECT REPORT</a:t>
            </a:r>
            <a:endParaRPr lang="en-IN" sz="1200" kern="100">
              <a:effectLst/>
              <a:latin typeface="Times New Roman"/>
              <a:ea typeface="Aptos" panose="020B0004020202020204" pitchFamily="34" charset="0"/>
              <a:cs typeface="Times New Roman"/>
            </a:endParaRPr>
          </a:p>
          <a:p>
            <a:pPr algn="ctr">
              <a:spcAft>
                <a:spcPts val="800"/>
              </a:spcAft>
            </a:pPr>
            <a:r>
              <a:rPr lang="en-IN" sz="1600" kern="100">
                <a:latin typeface="Times New Roman"/>
                <a:ea typeface="Aptos" panose="020B0004020202020204" pitchFamily="34" charset="0"/>
                <a:cs typeface="Times New Roman"/>
              </a:rPr>
              <a:t>ON</a:t>
            </a:r>
            <a:endParaRPr lang="en-IN" sz="1200" kern="100">
              <a:latin typeface="Aptos"/>
              <a:ea typeface="Aptos" panose="020B0004020202020204" pitchFamily="34" charset="0"/>
              <a:cs typeface="Times New Roman" panose="02020603050405020304" pitchFamily="18" charset="0"/>
            </a:endParaRPr>
          </a:p>
          <a:p>
            <a:pPr algn="ctr">
              <a:spcAft>
                <a:spcPts val="800"/>
              </a:spcAft>
            </a:pPr>
            <a:r>
              <a:rPr lang="en-IN" sz="1600" kern="100">
                <a:latin typeface="Times New Roman"/>
                <a:ea typeface="+mn-lt"/>
                <a:cs typeface="+mn-lt"/>
              </a:rPr>
              <a:t>MACHINE LEARNING FOR THERMO ELECTRIC MATERIALS </a:t>
            </a:r>
            <a:endParaRPr lang="en-IN">
              <a:latin typeface="Times New Roman"/>
              <a:ea typeface="+mn-lt"/>
              <a:cs typeface="+mn-lt"/>
            </a:endParaRPr>
          </a:p>
        </p:txBody>
      </p:sp>
      <p:sp>
        <p:nvSpPr>
          <p:cNvPr id="8" name="TextBox 7">
            <a:extLst>
              <a:ext uri="{FF2B5EF4-FFF2-40B4-BE49-F238E27FC236}">
                <a16:creationId xmlns:a16="http://schemas.microsoft.com/office/drawing/2014/main" id="{4F19F73A-E8D9-2E72-8A3E-558592DB21FA}"/>
              </a:ext>
            </a:extLst>
          </p:cNvPr>
          <p:cNvSpPr txBox="1"/>
          <p:nvPr/>
        </p:nvSpPr>
        <p:spPr>
          <a:xfrm>
            <a:off x="1047826" y="4457016"/>
            <a:ext cx="10091651" cy="2021066"/>
          </a:xfrm>
          <a:prstGeom prst="rect">
            <a:avLst/>
          </a:prstGeom>
          <a:noFill/>
        </p:spPr>
        <p:txBody>
          <a:bodyPr wrap="square" lIns="91440" tIns="45720" rIns="91440" bIns="45720" anchor="t">
            <a:spAutoFit/>
          </a:bodyPr>
          <a:lstStyle/>
          <a:p>
            <a:pPr algn="ctr">
              <a:spcAft>
                <a:spcPts val="800"/>
              </a:spcAft>
            </a:pPr>
            <a:r>
              <a:rPr lang="en-IN" sz="1400" kern="100">
                <a:effectLst/>
                <a:latin typeface="Times New Roman"/>
                <a:ea typeface="Aptos" panose="020B0004020202020204" pitchFamily="34" charset="0"/>
                <a:cs typeface="Times New Roman"/>
              </a:rPr>
              <a:t>Presented by Group No. </a:t>
            </a:r>
            <a:r>
              <a:rPr lang="en-IN" sz="1400" kern="100">
                <a:latin typeface="Times New Roman"/>
                <a:ea typeface="Aptos" panose="020B0004020202020204" pitchFamily="34" charset="0"/>
                <a:cs typeface="Times New Roman"/>
              </a:rPr>
              <a:t>06</a:t>
            </a:r>
            <a:endParaRPr lang="en-IN" sz="1400" kern="100">
              <a:effectLst/>
              <a:latin typeface="Times New Roman"/>
              <a:ea typeface="Aptos" panose="020B0004020202020204" pitchFamily="34" charset="0"/>
              <a:cs typeface="Times New Roman"/>
            </a:endParaRPr>
          </a:p>
          <a:p>
            <a:pPr algn="ctr">
              <a:spcAft>
                <a:spcPts val="800"/>
              </a:spcAft>
            </a:pPr>
            <a:r>
              <a:rPr lang="en-IN" sz="1600" kern="100">
                <a:latin typeface="Times New Roman"/>
                <a:ea typeface="+mn-lt"/>
                <a:cs typeface="+mn-lt"/>
              </a:rPr>
              <a:t>PADARTHI LEELA SABAREESH</a:t>
            </a:r>
            <a:r>
              <a:rPr lang="en-IN" sz="1600" kern="100">
                <a:latin typeface="Times New Roman"/>
                <a:ea typeface="Aptos" panose="020B0004020202020204" pitchFamily="34" charset="0"/>
                <a:cs typeface="Times New Roman"/>
              </a:rPr>
              <a:t>  </a:t>
            </a:r>
            <a:r>
              <a:rPr lang="en-IN" sz="1600" kern="100">
                <a:effectLst/>
                <a:latin typeface="Times New Roman"/>
                <a:ea typeface="Aptos" panose="020B0004020202020204" pitchFamily="34" charset="0"/>
                <a:cs typeface="Times New Roman"/>
              </a:rPr>
              <a:t>(BL.EN.U4AID23037)</a:t>
            </a:r>
          </a:p>
          <a:p>
            <a:pPr algn="ctr">
              <a:spcAft>
                <a:spcPts val="800"/>
              </a:spcAft>
            </a:pPr>
            <a:r>
              <a:rPr lang="en-IN" sz="1600" kern="100">
                <a:latin typeface="Times New Roman"/>
                <a:ea typeface="+mn-lt"/>
                <a:cs typeface="+mn-lt"/>
              </a:rPr>
              <a:t>KASTHURI NIKHILESH</a:t>
            </a:r>
            <a:r>
              <a:rPr lang="en-IN" sz="1600" kern="100">
                <a:latin typeface="Times New Roman"/>
                <a:ea typeface="Aptos" panose="020B0004020202020204" pitchFamily="34" charset="0"/>
                <a:cs typeface="Times New Roman"/>
              </a:rPr>
              <a:t> </a:t>
            </a:r>
            <a:r>
              <a:rPr lang="en-IN" sz="1600" kern="100">
                <a:effectLst/>
                <a:latin typeface="Times New Roman"/>
                <a:ea typeface="Aptos" panose="020B0004020202020204" pitchFamily="34" charset="0"/>
                <a:cs typeface="Times New Roman"/>
              </a:rPr>
              <a:t>(BL.EN.U4AID23023)</a:t>
            </a:r>
          </a:p>
          <a:p>
            <a:pPr algn="ctr">
              <a:spcAft>
                <a:spcPts val="800"/>
              </a:spcAft>
            </a:pPr>
            <a:r>
              <a:rPr lang="en-IN" sz="1600" kern="100">
                <a:latin typeface="Times New Roman"/>
                <a:ea typeface="+mn-lt"/>
                <a:cs typeface="+mn-lt"/>
              </a:rPr>
              <a:t>BANDARU NITHIN KUMAR</a:t>
            </a:r>
            <a:r>
              <a:rPr lang="en-IN" sz="1600" kern="100">
                <a:effectLst/>
                <a:latin typeface="Times New Roman"/>
                <a:ea typeface="Aptos" panose="020B0004020202020204" pitchFamily="34" charset="0"/>
                <a:cs typeface="Times New Roman"/>
              </a:rPr>
              <a:t>(BL.EN.U4AID23007)</a:t>
            </a:r>
          </a:p>
          <a:p>
            <a:pPr algn="ctr">
              <a:spcAft>
                <a:spcPts val="800"/>
              </a:spcAft>
            </a:pPr>
            <a:r>
              <a:rPr lang="en-IN" sz="1600" kern="100">
                <a:latin typeface="Times New Roman"/>
                <a:ea typeface="+mn-lt"/>
                <a:cs typeface="+mn-lt"/>
              </a:rPr>
              <a:t>MALIGI THANUJ KUMAR</a:t>
            </a:r>
            <a:r>
              <a:rPr lang="en-IN" sz="1600" kern="100">
                <a:latin typeface="Times New Roman"/>
                <a:ea typeface="Aptos" panose="020B0004020202020204" pitchFamily="34" charset="0"/>
                <a:cs typeface="Times New Roman"/>
              </a:rPr>
              <a:t> </a:t>
            </a:r>
            <a:r>
              <a:rPr lang="en-IN" sz="1600" kern="100">
                <a:effectLst/>
                <a:latin typeface="Times New Roman"/>
                <a:ea typeface="Aptos" panose="020B0004020202020204" pitchFamily="34" charset="0"/>
                <a:cs typeface="Times New Roman"/>
              </a:rPr>
              <a:t>(BL.EN.U4AID23030)</a:t>
            </a:r>
          </a:p>
          <a:p>
            <a:pPr algn="ctr">
              <a:spcAft>
                <a:spcPts val="800"/>
              </a:spcAft>
            </a:pPr>
            <a:endParaRPr lang="en-IN" sz="1400" kern="100">
              <a:effectLst/>
              <a:latin typeface="Aptos" panose="020B0004020202020204" pitchFamily="34" charset="0"/>
              <a:ea typeface="Aptos" panose="020B00040202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594F2279-56EB-6C69-69A7-75B460DD08DC}"/>
              </a:ext>
            </a:extLst>
          </p:cNvPr>
          <p:cNvSpPr txBox="1"/>
          <p:nvPr/>
        </p:nvSpPr>
        <p:spPr>
          <a:xfrm>
            <a:off x="977062" y="1694457"/>
            <a:ext cx="10091651" cy="748923"/>
          </a:xfrm>
          <a:prstGeom prst="rect">
            <a:avLst/>
          </a:prstGeom>
          <a:noFill/>
        </p:spPr>
        <p:txBody>
          <a:bodyPr wrap="square">
            <a:spAutoFit/>
          </a:bodyPr>
          <a:lstStyle/>
          <a:p>
            <a:pPr algn="ctr">
              <a:spcAft>
                <a:spcPts val="800"/>
              </a:spcAft>
            </a:pPr>
            <a:r>
              <a:rPr lang="en-IN" sz="1800" kern="100">
                <a:effectLst/>
                <a:latin typeface="Times New Roman" panose="02020603050405020304" pitchFamily="18" charset="0"/>
                <a:ea typeface="Aptos" panose="020B0004020202020204" pitchFamily="34" charset="0"/>
                <a:cs typeface="Times New Roman" panose="02020603050405020304" pitchFamily="18" charset="0"/>
              </a:rPr>
              <a:t>B. Tech in Artificial Intelligence and Data Science (AID)</a:t>
            </a:r>
            <a:endParaRPr lang="en-IN" sz="1400" kern="100">
              <a:effectLst/>
              <a:latin typeface="Aptos" panose="020B0004020202020204" pitchFamily="34" charset="0"/>
              <a:ea typeface="Aptos" panose="020B0004020202020204" pitchFamily="34" charset="0"/>
              <a:cs typeface="Times New Roman" panose="02020603050405020304" pitchFamily="18" charset="0"/>
            </a:endParaRPr>
          </a:p>
          <a:p>
            <a:pPr algn="ctr">
              <a:spcAft>
                <a:spcPts val="800"/>
              </a:spcAft>
            </a:pPr>
            <a:r>
              <a:rPr lang="en-IN" sz="1800" kern="100">
                <a:effectLst/>
                <a:latin typeface="Times New Roman" panose="02020603050405020304" pitchFamily="18" charset="0"/>
                <a:ea typeface="Aptos" panose="020B0004020202020204" pitchFamily="34" charset="0"/>
                <a:cs typeface="Times New Roman" panose="02020603050405020304" pitchFamily="18" charset="0"/>
              </a:rPr>
              <a:t>Second Semester, Section F, Academic Year: 2023-24</a:t>
            </a:r>
            <a:endParaRPr lang="en-IN" sz="1400" kern="10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598377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497C80B-3014-667D-0578-ED2C0D0EF7AB}"/>
              </a:ext>
            </a:extLst>
          </p:cNvPr>
          <p:cNvSpPr>
            <a:spLocks noGrp="1"/>
          </p:cNvSpPr>
          <p:nvPr>
            <p:ph type="dt" sz="half" idx="10"/>
          </p:nvPr>
        </p:nvSpPr>
        <p:spPr/>
        <p:txBody>
          <a:bodyPr/>
          <a:lstStyle/>
          <a:p>
            <a:fld id="{832E0513-35C6-4E8A-8397-0FEB106B2302}" type="datetime1">
              <a:rPr lang="en-IN" smtClean="0"/>
              <a:t>20-05-2024</a:t>
            </a:fld>
            <a:endParaRPr lang="en-IN"/>
          </a:p>
        </p:txBody>
      </p:sp>
      <p:sp>
        <p:nvSpPr>
          <p:cNvPr id="6" name="Slide Number Placeholder 5">
            <a:extLst>
              <a:ext uri="{FF2B5EF4-FFF2-40B4-BE49-F238E27FC236}">
                <a16:creationId xmlns:a16="http://schemas.microsoft.com/office/drawing/2014/main" id="{98D2E37F-FDBF-2EE8-E8CC-B652599C0CC4}"/>
              </a:ext>
            </a:extLst>
          </p:cNvPr>
          <p:cNvSpPr>
            <a:spLocks noGrp="1"/>
          </p:cNvSpPr>
          <p:nvPr>
            <p:ph type="sldNum" sz="quarter" idx="12"/>
          </p:nvPr>
        </p:nvSpPr>
        <p:spPr/>
        <p:txBody>
          <a:bodyPr/>
          <a:lstStyle/>
          <a:p>
            <a:fld id="{782F095D-B6A8-4FA6-B4F7-F91D05E5DF38}" type="slidenum">
              <a:rPr lang="en-IN" smtClean="0"/>
              <a:t>10</a:t>
            </a:fld>
            <a:endParaRPr lang="en-IN"/>
          </a:p>
        </p:txBody>
      </p:sp>
      <p:sp>
        <p:nvSpPr>
          <p:cNvPr id="7" name="TextBox 6">
            <a:extLst>
              <a:ext uri="{FF2B5EF4-FFF2-40B4-BE49-F238E27FC236}">
                <a16:creationId xmlns:a16="http://schemas.microsoft.com/office/drawing/2014/main" id="{4F7FC303-04E6-055A-97B3-2C2B202C72AA}"/>
              </a:ext>
            </a:extLst>
          </p:cNvPr>
          <p:cNvSpPr txBox="1"/>
          <p:nvPr/>
        </p:nvSpPr>
        <p:spPr>
          <a:xfrm>
            <a:off x="128764" y="286569"/>
            <a:ext cx="10046676" cy="6284862"/>
          </a:xfrm>
          <a:prstGeom prst="rect">
            <a:avLst/>
          </a:prstGeom>
          <a:noFill/>
        </p:spPr>
        <p:txBody>
          <a:bodyPr wrap="square" lIns="91440" tIns="45720" rIns="91440" bIns="45720" rtlCol="0" anchor="t">
            <a:spAutoFit/>
          </a:bodyPr>
          <a:lstStyle/>
          <a:p>
            <a:pPr marL="742950" lvl="1" indent="-285750" algn="just">
              <a:lnSpc>
                <a:spcPct val="150000"/>
              </a:lnSpc>
              <a:buFont typeface="Arial" panose="020B0604020202020204" pitchFamily="34" charset="0"/>
              <a:buChar char="•"/>
            </a:pPr>
            <a:r>
              <a:rPr lang="en-US">
                <a:solidFill>
                  <a:srgbClr val="000000"/>
                </a:solidFill>
              </a:rPr>
              <a:t>Random forest sampling:</a:t>
            </a:r>
          </a:p>
          <a:p>
            <a:pPr lvl="1" algn="just">
              <a:lnSpc>
                <a:spcPct val="150000"/>
              </a:lnSpc>
            </a:pPr>
            <a:r>
              <a:rPr lang="en-US">
                <a:solidFill>
                  <a:srgbClr val="000000"/>
                </a:solidFill>
              </a:rPr>
              <a:t>Application:</a:t>
            </a:r>
          </a:p>
          <a:p>
            <a:pPr lvl="1" algn="just">
              <a:lnSpc>
                <a:spcPct val="150000"/>
              </a:lnSpc>
            </a:pPr>
            <a:r>
              <a:rPr lang="en-US">
                <a:solidFill>
                  <a:srgbClr val="000000"/>
                </a:solidFill>
              </a:rPr>
              <a:t>Random Forest algorithm was used randomly sampling from 1000 data files.</a:t>
            </a:r>
          </a:p>
          <a:p>
            <a:pPr lvl="1" algn="just">
              <a:lnSpc>
                <a:spcPct val="150000"/>
              </a:lnSpc>
            </a:pPr>
            <a:r>
              <a:rPr lang="en-US">
                <a:solidFill>
                  <a:srgbClr val="000000"/>
                </a:solidFill>
              </a:rPr>
              <a:t>Training: The model was trained on the simulated data.</a:t>
            </a:r>
          </a:p>
          <a:p>
            <a:pPr lvl="1" algn="just">
              <a:lnSpc>
                <a:spcPct val="150000"/>
              </a:lnSpc>
            </a:pPr>
            <a:endParaRPr lang="en-US">
              <a:solidFill>
                <a:srgbClr val="000000"/>
              </a:solidFill>
            </a:endParaRPr>
          </a:p>
          <a:p>
            <a:pPr marL="742950" lvl="1" indent="-285750" algn="just">
              <a:lnSpc>
                <a:spcPct val="150000"/>
              </a:lnSpc>
              <a:buFont typeface="Arial" panose="020B0604020202020204" pitchFamily="34" charset="0"/>
              <a:buChar char="•"/>
            </a:pPr>
            <a:r>
              <a:rPr lang="en-US">
                <a:solidFill>
                  <a:srgbClr val="000000"/>
                </a:solidFill>
              </a:rPr>
              <a:t> Sample Analysis:</a:t>
            </a:r>
          </a:p>
          <a:p>
            <a:pPr lvl="1" algn="just">
              <a:lnSpc>
                <a:spcPct val="150000"/>
              </a:lnSpc>
            </a:pPr>
            <a:r>
              <a:rPr lang="en-US">
                <a:solidFill>
                  <a:srgbClr val="000000"/>
                </a:solidFill>
              </a:rPr>
              <a:t>Metrics: The performance of both models was evaluated using metrics such as accuracy, precision, recall, F1 score, and AUC-ROC.</a:t>
            </a:r>
          </a:p>
          <a:p>
            <a:pPr lvl="1" algn="just">
              <a:lnSpc>
                <a:spcPct val="150000"/>
              </a:lnSpc>
            </a:pPr>
            <a:r>
              <a:rPr lang="en-US">
                <a:solidFill>
                  <a:srgbClr val="000000"/>
                </a:solidFill>
              </a:rPr>
              <a:t>Comparison: The performance parameters of the XG Boost and Random Forest models were compared to demonstrate the efficiency of the inputs.</a:t>
            </a:r>
          </a:p>
          <a:p>
            <a:pPr lvl="1" algn="just">
              <a:lnSpc>
                <a:spcPct val="150000"/>
              </a:lnSpc>
            </a:pPr>
            <a:endParaRPr lang="en-US">
              <a:solidFill>
                <a:srgbClr val="000000"/>
              </a:solidFill>
            </a:endParaRPr>
          </a:p>
          <a:p>
            <a:pPr marL="742950" lvl="1" indent="-285750" algn="just">
              <a:lnSpc>
                <a:spcPct val="150000"/>
              </a:lnSpc>
              <a:buFont typeface="Arial" panose="020B0604020202020204" pitchFamily="34" charset="0"/>
              <a:buChar char="•"/>
            </a:pPr>
            <a:r>
              <a:rPr lang="en-US">
                <a:solidFill>
                  <a:srgbClr val="000000"/>
                </a:solidFill>
              </a:rPr>
              <a:t>Outcome Measures:</a:t>
            </a:r>
          </a:p>
          <a:p>
            <a:pPr lvl="1" algn="just">
              <a:lnSpc>
                <a:spcPct val="150000"/>
              </a:lnSpc>
            </a:pPr>
            <a:r>
              <a:rPr lang="en-US">
                <a:solidFill>
                  <a:srgbClr val="000000"/>
                </a:solidFill>
              </a:rPr>
              <a:t>Miscellaneous results: Differences in results generated by XG Boost and Random Forest models were examined for the given input data.</a:t>
            </a:r>
          </a:p>
          <a:p>
            <a:pPr algn="just">
              <a:lnSpc>
                <a:spcPct val="150000"/>
              </a:lnSpc>
            </a:pPr>
            <a:endParaRPr lang="en-US">
              <a:latin typeface="Aptos"/>
              <a:cs typeface="Times New Roman"/>
            </a:endParaRPr>
          </a:p>
        </p:txBody>
      </p:sp>
    </p:spTree>
    <p:extLst>
      <p:ext uri="{BB962C8B-B14F-4D97-AF65-F5344CB8AC3E}">
        <p14:creationId xmlns:p14="http://schemas.microsoft.com/office/powerpoint/2010/main" val="2571092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D08B9D-09D7-802F-A7EA-133C64A03243}"/>
              </a:ext>
            </a:extLst>
          </p:cNvPr>
          <p:cNvSpPr>
            <a:spLocks noGrp="1"/>
          </p:cNvSpPr>
          <p:nvPr>
            <p:ph type="dt" sz="half" idx="10"/>
          </p:nvPr>
        </p:nvSpPr>
        <p:spPr/>
        <p:txBody>
          <a:bodyPr/>
          <a:lstStyle/>
          <a:p>
            <a:fld id="{8B8A48F2-DBF5-4876-8A48-F116D51309EF}" type="datetime1">
              <a:rPr lang="en-IN" smtClean="0"/>
              <a:t>20-05-2024</a:t>
            </a:fld>
            <a:endParaRPr lang="en-IN"/>
          </a:p>
        </p:txBody>
      </p:sp>
      <p:sp>
        <p:nvSpPr>
          <p:cNvPr id="3" name="Slide Number Placeholder 2">
            <a:extLst>
              <a:ext uri="{FF2B5EF4-FFF2-40B4-BE49-F238E27FC236}">
                <a16:creationId xmlns:a16="http://schemas.microsoft.com/office/drawing/2014/main" id="{349E48B2-DDDC-2513-E3B6-C95F0F76E10B}"/>
              </a:ext>
            </a:extLst>
          </p:cNvPr>
          <p:cNvSpPr>
            <a:spLocks noGrp="1"/>
          </p:cNvSpPr>
          <p:nvPr>
            <p:ph type="sldNum" sz="quarter" idx="12"/>
          </p:nvPr>
        </p:nvSpPr>
        <p:spPr/>
        <p:txBody>
          <a:bodyPr/>
          <a:lstStyle/>
          <a:p>
            <a:fld id="{782F095D-B6A8-4FA6-B4F7-F91D05E5DF38}" type="slidenum">
              <a:rPr lang="en-IN" smtClean="0"/>
              <a:t>11</a:t>
            </a:fld>
            <a:endParaRPr lang="en-IN"/>
          </a:p>
        </p:txBody>
      </p:sp>
      <p:sp>
        <p:nvSpPr>
          <p:cNvPr id="4" name="TextBox 3">
            <a:extLst>
              <a:ext uri="{FF2B5EF4-FFF2-40B4-BE49-F238E27FC236}">
                <a16:creationId xmlns:a16="http://schemas.microsoft.com/office/drawing/2014/main" id="{8B032E8D-32CC-71AB-2F3A-7F7169BBEBBB}"/>
              </a:ext>
            </a:extLst>
          </p:cNvPr>
          <p:cNvSpPr txBox="1"/>
          <p:nvPr/>
        </p:nvSpPr>
        <p:spPr>
          <a:xfrm>
            <a:off x="409015" y="136525"/>
            <a:ext cx="11321590" cy="2400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a:t>Implementation Details:</a:t>
            </a:r>
          </a:p>
          <a:p>
            <a:endParaRPr lang="en-GB"/>
          </a:p>
          <a:p>
            <a:endParaRPr lang="en-GB">
              <a:ea typeface="+mn-lt"/>
              <a:cs typeface="+mn-lt"/>
            </a:endParaRPr>
          </a:p>
          <a:p>
            <a:endParaRPr lang="en-GB">
              <a:ea typeface="+mn-lt"/>
              <a:cs typeface="+mn-lt"/>
            </a:endParaRPr>
          </a:p>
          <a:p>
            <a:r>
              <a:rPr lang="en-GB">
                <a:ea typeface="+mn-lt"/>
                <a:cs typeface="+mn-lt"/>
                <a:hlinkClick r:id="rId2"/>
              </a:rPr>
              <a:t>https://colab.research.google.com/drive/1tH3g2prdlpwuU9lMoM6jhe4SBOdFKaSS#scrollTo=FrNOqIuXu9Zp</a:t>
            </a:r>
            <a:endParaRPr lang="en-GB"/>
          </a:p>
          <a:p>
            <a:endParaRPr lang="en-GB">
              <a:ea typeface="+mn-lt"/>
              <a:cs typeface="+mn-lt"/>
            </a:endParaRPr>
          </a:p>
          <a:p>
            <a:r>
              <a:rPr lang="en-GB">
                <a:ea typeface="+mn-lt"/>
                <a:cs typeface="+mn-lt"/>
                <a:hlinkClick r:id="rId3"/>
              </a:rPr>
              <a:t>https://colab.research.google.com/drive/1Zu-yrtzdV8nh0bCf85ojhE0OYoAg_LfW#scrollTo=m1v02pGMjpEF</a:t>
            </a:r>
            <a:r>
              <a:rPr lang="en-GB">
                <a:ea typeface="+mn-lt"/>
                <a:cs typeface="+mn-lt"/>
              </a:rPr>
              <a:t> </a:t>
            </a:r>
            <a:endParaRPr lang="en-GB"/>
          </a:p>
          <a:p>
            <a:endParaRPr lang="en-GB" u="sng">
              <a:solidFill>
                <a:schemeClr val="accent1">
                  <a:lumMod val="60000"/>
                  <a:lumOff val="40000"/>
                </a:schemeClr>
              </a:solidFill>
              <a:highlight>
                <a:srgbClr val="00FFFF"/>
              </a:highlight>
            </a:endParaRPr>
          </a:p>
        </p:txBody>
      </p:sp>
    </p:spTree>
    <p:extLst>
      <p:ext uri="{BB962C8B-B14F-4D97-AF65-F5344CB8AC3E}">
        <p14:creationId xmlns:p14="http://schemas.microsoft.com/office/powerpoint/2010/main" val="165047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68E97C6-E9C9-83C3-F70E-E96D1600DF6B}"/>
              </a:ext>
            </a:extLst>
          </p:cNvPr>
          <p:cNvSpPr>
            <a:spLocks noGrp="1"/>
          </p:cNvSpPr>
          <p:nvPr>
            <p:ph type="dt" sz="half" idx="10"/>
          </p:nvPr>
        </p:nvSpPr>
        <p:spPr/>
        <p:txBody>
          <a:bodyPr/>
          <a:lstStyle/>
          <a:p>
            <a:fld id="{3370F522-3491-4355-BA14-148CA5C6E09B}" type="datetime1">
              <a:rPr lang="en-IN" smtClean="0"/>
              <a:t>20-05-2024</a:t>
            </a:fld>
            <a:endParaRPr lang="en-IN"/>
          </a:p>
        </p:txBody>
      </p:sp>
      <p:sp>
        <p:nvSpPr>
          <p:cNvPr id="6" name="Slide Number Placeholder 5">
            <a:extLst>
              <a:ext uri="{FF2B5EF4-FFF2-40B4-BE49-F238E27FC236}">
                <a16:creationId xmlns:a16="http://schemas.microsoft.com/office/drawing/2014/main" id="{D8DEB824-5E37-DC1A-C6F4-B6C4D30F79F6}"/>
              </a:ext>
            </a:extLst>
          </p:cNvPr>
          <p:cNvSpPr>
            <a:spLocks noGrp="1"/>
          </p:cNvSpPr>
          <p:nvPr>
            <p:ph type="sldNum" sz="quarter" idx="12"/>
          </p:nvPr>
        </p:nvSpPr>
        <p:spPr/>
        <p:txBody>
          <a:bodyPr/>
          <a:lstStyle/>
          <a:p>
            <a:fld id="{782F095D-B6A8-4FA6-B4F7-F91D05E5DF38}" type="slidenum">
              <a:rPr lang="en-IN" smtClean="0"/>
              <a:t>12</a:t>
            </a:fld>
            <a:endParaRPr lang="en-IN"/>
          </a:p>
        </p:txBody>
      </p:sp>
      <p:pic>
        <p:nvPicPr>
          <p:cNvPr id="3078" name="Picture 6" descr="Random Forest. Random Forest is an ensemble machine… | by Deniz Gunay |  Medium">
            <a:extLst>
              <a:ext uri="{FF2B5EF4-FFF2-40B4-BE49-F238E27FC236}">
                <a16:creationId xmlns:a16="http://schemas.microsoft.com/office/drawing/2014/main" id="{26092398-4ECD-58FE-F375-CDC9AE7AFC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3734" y="1246567"/>
            <a:ext cx="6157144" cy="436486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827CB7D-F2E8-B654-C34E-8B946FA74C33}"/>
              </a:ext>
            </a:extLst>
          </p:cNvPr>
          <p:cNvSpPr txBox="1"/>
          <p:nvPr/>
        </p:nvSpPr>
        <p:spPr>
          <a:xfrm>
            <a:off x="253180" y="181611"/>
            <a:ext cx="3913239" cy="461665"/>
          </a:xfrm>
          <a:prstGeom prst="rect">
            <a:avLst/>
          </a:prstGeom>
          <a:noFill/>
        </p:spPr>
        <p:txBody>
          <a:bodyPr wrap="square" rtlCol="0">
            <a:spAutoFit/>
          </a:bodyPr>
          <a:lstStyle/>
          <a:p>
            <a:r>
              <a:rPr lang="en-IN" sz="2400" b="1"/>
              <a:t>2.Random Forest</a:t>
            </a:r>
          </a:p>
        </p:txBody>
      </p:sp>
    </p:spTree>
    <p:extLst>
      <p:ext uri="{BB962C8B-B14F-4D97-AF65-F5344CB8AC3E}">
        <p14:creationId xmlns:p14="http://schemas.microsoft.com/office/powerpoint/2010/main" val="1587629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68E97C6-E9C9-83C3-F70E-E96D1600DF6B}"/>
              </a:ext>
            </a:extLst>
          </p:cNvPr>
          <p:cNvSpPr>
            <a:spLocks noGrp="1"/>
          </p:cNvSpPr>
          <p:nvPr>
            <p:ph type="dt" sz="half" idx="10"/>
          </p:nvPr>
        </p:nvSpPr>
        <p:spPr/>
        <p:txBody>
          <a:bodyPr/>
          <a:lstStyle/>
          <a:p>
            <a:fld id="{3370F522-3491-4355-BA14-148CA5C6E09B}" type="datetime1">
              <a:rPr lang="en-IN" smtClean="0"/>
              <a:t>20-05-2024</a:t>
            </a:fld>
            <a:endParaRPr lang="en-IN"/>
          </a:p>
        </p:txBody>
      </p:sp>
      <p:sp>
        <p:nvSpPr>
          <p:cNvPr id="6" name="Slide Number Placeholder 5">
            <a:extLst>
              <a:ext uri="{FF2B5EF4-FFF2-40B4-BE49-F238E27FC236}">
                <a16:creationId xmlns:a16="http://schemas.microsoft.com/office/drawing/2014/main" id="{D8DEB824-5E37-DC1A-C6F4-B6C4D30F79F6}"/>
              </a:ext>
            </a:extLst>
          </p:cNvPr>
          <p:cNvSpPr>
            <a:spLocks noGrp="1"/>
          </p:cNvSpPr>
          <p:nvPr>
            <p:ph type="sldNum" sz="quarter" idx="12"/>
          </p:nvPr>
        </p:nvSpPr>
        <p:spPr/>
        <p:txBody>
          <a:bodyPr/>
          <a:lstStyle/>
          <a:p>
            <a:fld id="{782F095D-B6A8-4FA6-B4F7-F91D05E5DF38}" type="slidenum">
              <a:rPr lang="en-IN" smtClean="0"/>
              <a:t>13</a:t>
            </a:fld>
            <a:endParaRPr lang="en-IN"/>
          </a:p>
        </p:txBody>
      </p:sp>
      <p:sp>
        <p:nvSpPr>
          <p:cNvPr id="4" name="TextBox 3">
            <a:extLst>
              <a:ext uri="{FF2B5EF4-FFF2-40B4-BE49-F238E27FC236}">
                <a16:creationId xmlns:a16="http://schemas.microsoft.com/office/drawing/2014/main" id="{0D9D9828-614D-A421-A280-0A84397F6BCB}"/>
              </a:ext>
            </a:extLst>
          </p:cNvPr>
          <p:cNvSpPr txBox="1"/>
          <p:nvPr/>
        </p:nvSpPr>
        <p:spPr>
          <a:xfrm>
            <a:off x="533398" y="627567"/>
            <a:ext cx="11025649" cy="1477328"/>
          </a:xfrm>
          <a:prstGeom prst="rect">
            <a:avLst/>
          </a:prstGeom>
          <a:noFill/>
        </p:spPr>
        <p:txBody>
          <a:bodyPr wrap="square">
            <a:spAutoFit/>
          </a:bodyPr>
          <a:lstStyle/>
          <a:p>
            <a:pPr marL="285750" indent="-285750">
              <a:buFont typeface="Arial" panose="020B0604020202020204" pitchFamily="34" charset="0"/>
              <a:buChar char="•"/>
            </a:pPr>
            <a:r>
              <a:rPr lang="en-IN" b="1"/>
              <a:t>Random Forest:</a:t>
            </a:r>
          </a:p>
          <a:p>
            <a:pPr marL="285750" indent="-285750">
              <a:buFont typeface="Arial" panose="020B0604020202020204" pitchFamily="34" charset="0"/>
              <a:buChar char="•"/>
            </a:pPr>
            <a:endParaRPr lang="en-IN"/>
          </a:p>
          <a:p>
            <a:r>
              <a:rPr lang="en-IN"/>
              <a:t>It another famous system studying set of rules utilized in diverse domains, together with thermoelectric substances research. It belongs to the ensemble getting to know class, where a couple of decision timber are trained on exclusive subsets of the records and their predictions are blended to make a final prediction.</a:t>
            </a:r>
          </a:p>
        </p:txBody>
      </p:sp>
      <p:sp>
        <p:nvSpPr>
          <p:cNvPr id="10" name="TextBox 9">
            <a:extLst>
              <a:ext uri="{FF2B5EF4-FFF2-40B4-BE49-F238E27FC236}">
                <a16:creationId xmlns:a16="http://schemas.microsoft.com/office/drawing/2014/main" id="{39AA1069-3D1D-3010-96BB-34C15BF9158E}"/>
              </a:ext>
            </a:extLst>
          </p:cNvPr>
          <p:cNvSpPr txBox="1"/>
          <p:nvPr/>
        </p:nvSpPr>
        <p:spPr>
          <a:xfrm>
            <a:off x="533397" y="2383963"/>
            <a:ext cx="11025649" cy="3693319"/>
          </a:xfrm>
          <a:prstGeom prst="rect">
            <a:avLst/>
          </a:prstGeom>
          <a:noFill/>
        </p:spPr>
        <p:txBody>
          <a:bodyPr wrap="square">
            <a:spAutoFit/>
          </a:bodyPr>
          <a:lstStyle/>
          <a:p>
            <a:pPr marL="285750" indent="-285750">
              <a:buFont typeface="Arial" panose="020B0604020202020204" pitchFamily="34" charset="0"/>
              <a:buChar char="•"/>
            </a:pPr>
            <a:r>
              <a:rPr lang="en-IN" b="1"/>
              <a:t>Property Prediction:</a:t>
            </a:r>
          </a:p>
          <a:p>
            <a:endParaRPr lang="en-IN"/>
          </a:p>
          <a:p>
            <a:r>
              <a:rPr lang="en-IN"/>
              <a:t>Random Forest may be utilized to expect the thermoelectric homes of substances based on input features which includes composition, shape, and experimental situations. By education on existing information, Random Forest fashions can capture complex relationships between enter functions and cloth homes, permitting correct predictions.</a:t>
            </a:r>
          </a:p>
          <a:p>
            <a:endParaRPr lang="en-IN"/>
          </a:p>
          <a:p>
            <a:endParaRPr lang="en-IN"/>
          </a:p>
          <a:p>
            <a:pPr marL="285750" indent="-285750">
              <a:buFont typeface="Arial" panose="020B0604020202020204" pitchFamily="34" charset="0"/>
              <a:buChar char="•"/>
            </a:pPr>
            <a:r>
              <a:rPr lang="en-IN" b="1"/>
              <a:t>Feature Importance: </a:t>
            </a:r>
          </a:p>
          <a:p>
            <a:endParaRPr lang="en-IN"/>
          </a:p>
          <a:p>
            <a:r>
              <a:rPr lang="en-IN"/>
              <a:t>Random Forest presents a measure of feature importance, indicating which enter functions contribute the most to the version's predictions. This facts is treasured for researchers in thermoelectric substances to identify key elements influencing cloth performance.</a:t>
            </a:r>
          </a:p>
        </p:txBody>
      </p:sp>
    </p:spTree>
    <p:extLst>
      <p:ext uri="{BB962C8B-B14F-4D97-AF65-F5344CB8AC3E}">
        <p14:creationId xmlns:p14="http://schemas.microsoft.com/office/powerpoint/2010/main" val="2677731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68E97C6-E9C9-83C3-F70E-E96D1600DF6B}"/>
              </a:ext>
            </a:extLst>
          </p:cNvPr>
          <p:cNvSpPr>
            <a:spLocks noGrp="1"/>
          </p:cNvSpPr>
          <p:nvPr>
            <p:ph type="dt" sz="half" idx="10"/>
          </p:nvPr>
        </p:nvSpPr>
        <p:spPr/>
        <p:txBody>
          <a:bodyPr/>
          <a:lstStyle/>
          <a:p>
            <a:fld id="{3370F522-3491-4355-BA14-148CA5C6E09B}" type="datetime1">
              <a:rPr lang="en-IN" smtClean="0"/>
              <a:t>20-05-2024</a:t>
            </a:fld>
            <a:endParaRPr lang="en-IN"/>
          </a:p>
        </p:txBody>
      </p:sp>
      <p:sp>
        <p:nvSpPr>
          <p:cNvPr id="6" name="Slide Number Placeholder 5">
            <a:extLst>
              <a:ext uri="{FF2B5EF4-FFF2-40B4-BE49-F238E27FC236}">
                <a16:creationId xmlns:a16="http://schemas.microsoft.com/office/drawing/2014/main" id="{D8DEB824-5E37-DC1A-C6F4-B6C4D30F79F6}"/>
              </a:ext>
            </a:extLst>
          </p:cNvPr>
          <p:cNvSpPr>
            <a:spLocks noGrp="1"/>
          </p:cNvSpPr>
          <p:nvPr>
            <p:ph type="sldNum" sz="quarter" idx="12"/>
          </p:nvPr>
        </p:nvSpPr>
        <p:spPr/>
        <p:txBody>
          <a:bodyPr/>
          <a:lstStyle/>
          <a:p>
            <a:fld id="{782F095D-B6A8-4FA6-B4F7-F91D05E5DF38}" type="slidenum">
              <a:rPr lang="en-IN" smtClean="0"/>
              <a:t>14</a:t>
            </a:fld>
            <a:endParaRPr lang="en-IN"/>
          </a:p>
        </p:txBody>
      </p:sp>
      <p:sp>
        <p:nvSpPr>
          <p:cNvPr id="3" name="TextBox 2">
            <a:extLst>
              <a:ext uri="{FF2B5EF4-FFF2-40B4-BE49-F238E27FC236}">
                <a16:creationId xmlns:a16="http://schemas.microsoft.com/office/drawing/2014/main" id="{7708772F-758F-FD30-83A9-D8D974A25928}"/>
              </a:ext>
            </a:extLst>
          </p:cNvPr>
          <p:cNvSpPr txBox="1"/>
          <p:nvPr/>
        </p:nvSpPr>
        <p:spPr>
          <a:xfrm>
            <a:off x="393290" y="136525"/>
            <a:ext cx="7030065" cy="461665"/>
          </a:xfrm>
          <a:prstGeom prst="rect">
            <a:avLst/>
          </a:prstGeom>
          <a:noFill/>
        </p:spPr>
        <p:txBody>
          <a:bodyPr wrap="square" rtlCol="0">
            <a:spAutoFit/>
          </a:bodyPr>
          <a:lstStyle/>
          <a:p>
            <a:r>
              <a:rPr lang="en-IN" sz="2400" b="1"/>
              <a:t>Conclusion:</a:t>
            </a:r>
          </a:p>
        </p:txBody>
      </p:sp>
      <p:sp>
        <p:nvSpPr>
          <p:cNvPr id="4" name="TextBox 3">
            <a:extLst>
              <a:ext uri="{FF2B5EF4-FFF2-40B4-BE49-F238E27FC236}">
                <a16:creationId xmlns:a16="http://schemas.microsoft.com/office/drawing/2014/main" id="{A14BEBBD-9E71-2D98-7576-6FAF7740F444}"/>
              </a:ext>
            </a:extLst>
          </p:cNvPr>
          <p:cNvSpPr txBox="1"/>
          <p:nvPr/>
        </p:nvSpPr>
        <p:spPr>
          <a:xfrm>
            <a:off x="393289" y="919316"/>
            <a:ext cx="10960511" cy="1200329"/>
          </a:xfrm>
          <a:prstGeom prst="rect">
            <a:avLst/>
          </a:prstGeom>
          <a:noFill/>
        </p:spPr>
        <p:txBody>
          <a:bodyPr wrap="square" lIns="91440" tIns="45720" rIns="91440" bIns="45720" rtlCol="0" anchor="t">
            <a:spAutoFit/>
          </a:bodyPr>
          <a:lstStyle/>
          <a:p>
            <a:r>
              <a:rPr lang="en-US" b="1"/>
              <a:t>XG Boost </a:t>
            </a:r>
            <a:r>
              <a:rPr lang="en-US"/>
              <a:t>and </a:t>
            </a:r>
            <a:r>
              <a:rPr lang="en-US" b="1"/>
              <a:t>Random Forest,</a:t>
            </a:r>
            <a:r>
              <a:rPr lang="en-US"/>
              <a:t> Both fashions had been skilled and evaluated the usage of a comprehensive dataset containing one thousand files representing diverse crystallographic systems together with cubic, hexagonal, monoclinic, orthorhombic, tetragonal, triclinic, and trigonal structures</a:t>
            </a:r>
          </a:p>
          <a:p>
            <a:endParaRPr lang="en-IN"/>
          </a:p>
        </p:txBody>
      </p:sp>
      <p:sp>
        <p:nvSpPr>
          <p:cNvPr id="9" name="TextBox 8">
            <a:extLst>
              <a:ext uri="{FF2B5EF4-FFF2-40B4-BE49-F238E27FC236}">
                <a16:creationId xmlns:a16="http://schemas.microsoft.com/office/drawing/2014/main" id="{22ECBE8E-B97A-8765-1C0D-0BDE146E9C05}"/>
              </a:ext>
            </a:extLst>
          </p:cNvPr>
          <p:cNvSpPr txBox="1"/>
          <p:nvPr/>
        </p:nvSpPr>
        <p:spPr>
          <a:xfrm>
            <a:off x="393289" y="2119645"/>
            <a:ext cx="10960510" cy="3693319"/>
          </a:xfrm>
          <a:prstGeom prst="rect">
            <a:avLst/>
          </a:prstGeom>
          <a:noFill/>
        </p:spPr>
        <p:txBody>
          <a:bodyPr wrap="square" lIns="91440" tIns="45720" rIns="91440" bIns="45720" anchor="t">
            <a:spAutoFit/>
          </a:bodyPr>
          <a:lstStyle/>
          <a:p>
            <a:r>
              <a:rPr lang="en-IN" b="1"/>
              <a:t>Pre-processing data:</a:t>
            </a:r>
          </a:p>
          <a:p>
            <a:endParaRPr lang="en-IN"/>
          </a:p>
          <a:p>
            <a:pPr marL="285750" indent="-285750">
              <a:buFont typeface="Arial" panose="020B0604020202020204" pitchFamily="34" charset="0"/>
              <a:buChar char="•"/>
            </a:pPr>
            <a:r>
              <a:rPr lang="en-IN"/>
              <a:t>We loaded the data sets and processed them by extracting relevant features and target variables.</a:t>
            </a:r>
          </a:p>
          <a:p>
            <a:pPr marL="285750" indent="-285750">
              <a:buFont typeface="Arial" panose="020B0604020202020204" pitchFamily="34" charset="0"/>
              <a:buChar char="•"/>
            </a:pPr>
            <a:r>
              <a:rPr lang="en-IN"/>
              <a:t>Features were amplified in the identification column to distinguish between data sets.</a:t>
            </a:r>
          </a:p>
          <a:p>
            <a:pPr marL="285750" indent="-285750">
              <a:buFont typeface="Arial" panose="020B0604020202020204" pitchFamily="34" charset="0"/>
              <a:buChar char="•"/>
            </a:pPr>
            <a:r>
              <a:rPr lang="en-IN"/>
              <a:t>The data sets were filtered based on specific doping values ​​and temperature limits to highlight relevant data sets.</a:t>
            </a:r>
          </a:p>
          <a:p>
            <a:endParaRPr lang="en-IN"/>
          </a:p>
          <a:p>
            <a:r>
              <a:rPr lang="en-IN" b="1"/>
              <a:t>Random forest sampling:</a:t>
            </a:r>
          </a:p>
          <a:p>
            <a:endParaRPr lang="en-IN"/>
          </a:p>
          <a:p>
            <a:pPr marL="285750" indent="-285750">
              <a:buFont typeface="Arial" panose="020B0604020202020204" pitchFamily="34" charset="0"/>
              <a:buChar char="•"/>
            </a:pPr>
            <a:r>
              <a:rPr lang="en-IN"/>
              <a:t>It is trained on a pre-processed optimized data set.</a:t>
            </a:r>
          </a:p>
          <a:p>
            <a:pPr marL="285750" indent="-285750">
              <a:buFont typeface="Arial" panose="020B0604020202020204" pitchFamily="34" charset="0"/>
              <a:buChar char="•"/>
            </a:pPr>
            <a:r>
              <a:rPr lang="en-IN"/>
              <a:t>The hyperparameters were tuned for efficiency.</a:t>
            </a:r>
          </a:p>
          <a:p>
            <a:pPr marL="285750" indent="-285750">
              <a:buFont typeface="Arial" panose="020B0604020202020204" pitchFamily="34" charset="0"/>
              <a:buChar char="•"/>
            </a:pPr>
            <a:r>
              <a:rPr lang="en-IN"/>
              <a:t>The models were evaluated using the mean absolute error (MAPE) that reached sufficient accuracy to predict the thermoelectric performance.</a:t>
            </a:r>
          </a:p>
        </p:txBody>
      </p:sp>
    </p:spTree>
    <p:extLst>
      <p:ext uri="{BB962C8B-B14F-4D97-AF65-F5344CB8AC3E}">
        <p14:creationId xmlns:p14="http://schemas.microsoft.com/office/powerpoint/2010/main" val="1895569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68E97C6-E9C9-83C3-F70E-E96D1600DF6B}"/>
              </a:ext>
            </a:extLst>
          </p:cNvPr>
          <p:cNvSpPr>
            <a:spLocks noGrp="1"/>
          </p:cNvSpPr>
          <p:nvPr>
            <p:ph type="dt" sz="half" idx="10"/>
          </p:nvPr>
        </p:nvSpPr>
        <p:spPr/>
        <p:txBody>
          <a:bodyPr/>
          <a:lstStyle/>
          <a:p>
            <a:fld id="{3370F522-3491-4355-BA14-148CA5C6E09B}" type="datetime1">
              <a:rPr lang="en-IN" smtClean="0"/>
              <a:t>20-05-2024</a:t>
            </a:fld>
            <a:endParaRPr lang="en-IN"/>
          </a:p>
        </p:txBody>
      </p:sp>
      <p:sp>
        <p:nvSpPr>
          <p:cNvPr id="6" name="Slide Number Placeholder 5">
            <a:extLst>
              <a:ext uri="{FF2B5EF4-FFF2-40B4-BE49-F238E27FC236}">
                <a16:creationId xmlns:a16="http://schemas.microsoft.com/office/drawing/2014/main" id="{D8DEB824-5E37-DC1A-C6F4-B6C4D30F79F6}"/>
              </a:ext>
            </a:extLst>
          </p:cNvPr>
          <p:cNvSpPr>
            <a:spLocks noGrp="1"/>
          </p:cNvSpPr>
          <p:nvPr>
            <p:ph type="sldNum" sz="quarter" idx="12"/>
          </p:nvPr>
        </p:nvSpPr>
        <p:spPr/>
        <p:txBody>
          <a:bodyPr/>
          <a:lstStyle/>
          <a:p>
            <a:fld id="{782F095D-B6A8-4FA6-B4F7-F91D05E5DF38}" type="slidenum">
              <a:rPr lang="en-IN" smtClean="0"/>
              <a:t>15</a:t>
            </a:fld>
            <a:endParaRPr lang="en-IN"/>
          </a:p>
        </p:txBody>
      </p:sp>
      <p:sp>
        <p:nvSpPr>
          <p:cNvPr id="10" name="TextBox 9">
            <a:extLst>
              <a:ext uri="{FF2B5EF4-FFF2-40B4-BE49-F238E27FC236}">
                <a16:creationId xmlns:a16="http://schemas.microsoft.com/office/drawing/2014/main" id="{83913256-8424-8D57-478C-2FB602CC0E6B}"/>
              </a:ext>
            </a:extLst>
          </p:cNvPr>
          <p:cNvSpPr txBox="1"/>
          <p:nvPr/>
        </p:nvSpPr>
        <p:spPr>
          <a:xfrm>
            <a:off x="533400" y="389503"/>
            <a:ext cx="10820400" cy="2031325"/>
          </a:xfrm>
          <a:prstGeom prst="rect">
            <a:avLst/>
          </a:prstGeom>
          <a:noFill/>
        </p:spPr>
        <p:txBody>
          <a:bodyPr wrap="square" lIns="91440" tIns="45720" rIns="91440" bIns="45720" anchor="t">
            <a:spAutoFit/>
          </a:bodyPr>
          <a:lstStyle/>
          <a:p>
            <a:r>
              <a:rPr lang="en-IN" b="1" err="1"/>
              <a:t>XGBoost</a:t>
            </a:r>
            <a:r>
              <a:rPr lang="en-IN" b="1"/>
              <a:t> Model:</a:t>
            </a:r>
          </a:p>
          <a:p>
            <a:endParaRPr lang="en-IN"/>
          </a:p>
          <a:p>
            <a:r>
              <a:rPr lang="en-IN"/>
              <a:t>Though the unique implementation information are not provided within the precis, we assume comparable preprocessing and schooling methods were observed.</a:t>
            </a:r>
          </a:p>
          <a:p>
            <a:endParaRPr lang="en-IN"/>
          </a:p>
          <a:p>
            <a:r>
              <a:rPr lang="en-IN" err="1"/>
              <a:t>XGBoost</a:t>
            </a:r>
            <a:r>
              <a:rPr lang="en-IN"/>
              <a:t>, recognized for its sturdy dealing with of various datasets and pleasant-tuned hyperparameters, could additionally make a contribution to comparative evaluation.</a:t>
            </a:r>
          </a:p>
        </p:txBody>
      </p:sp>
      <p:sp>
        <p:nvSpPr>
          <p:cNvPr id="11" name="TextBox 10">
            <a:extLst>
              <a:ext uri="{FF2B5EF4-FFF2-40B4-BE49-F238E27FC236}">
                <a16:creationId xmlns:a16="http://schemas.microsoft.com/office/drawing/2014/main" id="{A941BD38-3716-3A09-75FA-BEA464A7A120}"/>
              </a:ext>
            </a:extLst>
          </p:cNvPr>
          <p:cNvSpPr txBox="1"/>
          <p:nvPr/>
        </p:nvSpPr>
        <p:spPr>
          <a:xfrm>
            <a:off x="533400" y="2782669"/>
            <a:ext cx="3104535" cy="646331"/>
          </a:xfrm>
          <a:prstGeom prst="rect">
            <a:avLst/>
          </a:prstGeom>
          <a:noFill/>
        </p:spPr>
        <p:txBody>
          <a:bodyPr wrap="square" lIns="91440" tIns="45720" rIns="91440" bIns="45720" rtlCol="0" anchor="t">
            <a:spAutoFit/>
          </a:bodyPr>
          <a:lstStyle/>
          <a:p>
            <a:r>
              <a:rPr lang="en-IN" b="1" err="1"/>
              <a:t>OutCome</a:t>
            </a:r>
            <a:r>
              <a:rPr lang="en-IN" b="1"/>
              <a:t> Comparison:</a:t>
            </a:r>
          </a:p>
          <a:p>
            <a:endParaRPr lang="en-IN"/>
          </a:p>
        </p:txBody>
      </p:sp>
      <p:sp>
        <p:nvSpPr>
          <p:cNvPr id="12" name="TextBox 11">
            <a:extLst>
              <a:ext uri="{FF2B5EF4-FFF2-40B4-BE49-F238E27FC236}">
                <a16:creationId xmlns:a16="http://schemas.microsoft.com/office/drawing/2014/main" id="{52C31EB1-6241-E956-1F4C-E0653BDBED5B}"/>
              </a:ext>
            </a:extLst>
          </p:cNvPr>
          <p:cNvSpPr txBox="1"/>
          <p:nvPr/>
        </p:nvSpPr>
        <p:spPr>
          <a:xfrm>
            <a:off x="533400" y="3317732"/>
            <a:ext cx="10820400" cy="2585323"/>
          </a:xfrm>
          <a:prstGeom prst="rect">
            <a:avLst/>
          </a:prstGeom>
          <a:noFill/>
        </p:spPr>
        <p:txBody>
          <a:bodyPr wrap="square" rtlCol="0">
            <a:spAutoFit/>
          </a:bodyPr>
          <a:lstStyle/>
          <a:p>
            <a:r>
              <a:rPr lang="en-US"/>
              <a:t>Prediction accuracy: Both models demonstrated good prediction ability of thermoelectric properties. However, differences in the algorithmic approach may lead to differences in prediction accuracy and robustness.</a:t>
            </a:r>
          </a:p>
          <a:p>
            <a:endParaRPr lang="en-US"/>
          </a:p>
          <a:p>
            <a:r>
              <a:rPr lang="en-US"/>
              <a:t>Model performance: The random forest provided reliable predictions with acceptable MAPE, demonstrating its utility in understanding and predicting the behavior of radioactive materials</a:t>
            </a:r>
          </a:p>
          <a:p>
            <a:endParaRPr lang="en-US"/>
          </a:p>
          <a:p>
            <a:r>
              <a:rPr lang="en-US"/>
              <a:t>Random forests are useful for simplicity and interpretability.</a:t>
            </a:r>
          </a:p>
          <a:p>
            <a:r>
              <a:rPr lang="en-US" err="1"/>
              <a:t>XGBoost</a:t>
            </a:r>
            <a:r>
              <a:rPr lang="en-US"/>
              <a:t> typically excels in dealing with large datasets with complex networks due to its boosting process.</a:t>
            </a:r>
            <a:endParaRPr lang="en-IN"/>
          </a:p>
        </p:txBody>
      </p:sp>
    </p:spTree>
    <p:extLst>
      <p:ext uri="{BB962C8B-B14F-4D97-AF65-F5344CB8AC3E}">
        <p14:creationId xmlns:p14="http://schemas.microsoft.com/office/powerpoint/2010/main" val="51698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68E97C6-E9C9-83C3-F70E-E96D1600DF6B}"/>
              </a:ext>
            </a:extLst>
          </p:cNvPr>
          <p:cNvSpPr>
            <a:spLocks noGrp="1"/>
          </p:cNvSpPr>
          <p:nvPr>
            <p:ph type="dt" sz="half" idx="10"/>
          </p:nvPr>
        </p:nvSpPr>
        <p:spPr/>
        <p:txBody>
          <a:bodyPr/>
          <a:lstStyle/>
          <a:p>
            <a:fld id="{3370F522-3491-4355-BA14-148CA5C6E09B}" type="datetime1">
              <a:rPr lang="en-IN" smtClean="0"/>
              <a:t>20-05-2024</a:t>
            </a:fld>
            <a:endParaRPr lang="en-IN"/>
          </a:p>
        </p:txBody>
      </p:sp>
      <p:sp>
        <p:nvSpPr>
          <p:cNvPr id="6" name="Slide Number Placeholder 5">
            <a:extLst>
              <a:ext uri="{FF2B5EF4-FFF2-40B4-BE49-F238E27FC236}">
                <a16:creationId xmlns:a16="http://schemas.microsoft.com/office/drawing/2014/main" id="{D8DEB824-5E37-DC1A-C6F4-B6C4D30F79F6}"/>
              </a:ext>
            </a:extLst>
          </p:cNvPr>
          <p:cNvSpPr>
            <a:spLocks noGrp="1"/>
          </p:cNvSpPr>
          <p:nvPr>
            <p:ph type="sldNum" sz="quarter" idx="12"/>
          </p:nvPr>
        </p:nvSpPr>
        <p:spPr/>
        <p:txBody>
          <a:bodyPr/>
          <a:lstStyle/>
          <a:p>
            <a:fld id="{782F095D-B6A8-4FA6-B4F7-F91D05E5DF38}" type="slidenum">
              <a:rPr lang="en-IN" smtClean="0"/>
              <a:t>16</a:t>
            </a:fld>
            <a:endParaRPr lang="en-IN"/>
          </a:p>
        </p:txBody>
      </p:sp>
      <p:sp>
        <p:nvSpPr>
          <p:cNvPr id="7" name="TextBox 6">
            <a:extLst>
              <a:ext uri="{FF2B5EF4-FFF2-40B4-BE49-F238E27FC236}">
                <a16:creationId xmlns:a16="http://schemas.microsoft.com/office/drawing/2014/main" id="{CE6881BE-CB03-EA8E-8586-8E8B721C6501}"/>
              </a:ext>
            </a:extLst>
          </p:cNvPr>
          <p:cNvSpPr txBox="1"/>
          <p:nvPr/>
        </p:nvSpPr>
        <p:spPr>
          <a:xfrm>
            <a:off x="304440" y="552660"/>
            <a:ext cx="1781770" cy="461665"/>
          </a:xfrm>
          <a:prstGeom prst="rect">
            <a:avLst/>
          </a:prstGeom>
          <a:noFill/>
        </p:spPr>
        <p:txBody>
          <a:bodyPr wrap="none" rtlCol="0">
            <a:spAutoFit/>
          </a:bodyPr>
          <a:lstStyle/>
          <a:p>
            <a:r>
              <a:rPr lang="en-US" sz="2400" b="1"/>
              <a:t>References</a:t>
            </a:r>
          </a:p>
        </p:txBody>
      </p:sp>
      <p:sp>
        <p:nvSpPr>
          <p:cNvPr id="8" name="TextBox 7">
            <a:extLst>
              <a:ext uri="{FF2B5EF4-FFF2-40B4-BE49-F238E27FC236}">
                <a16:creationId xmlns:a16="http://schemas.microsoft.com/office/drawing/2014/main" id="{CEC06681-4EBC-3D05-6F2D-5DDD11684FF8}"/>
              </a:ext>
            </a:extLst>
          </p:cNvPr>
          <p:cNvSpPr txBox="1"/>
          <p:nvPr/>
        </p:nvSpPr>
        <p:spPr>
          <a:xfrm>
            <a:off x="639098" y="1266973"/>
            <a:ext cx="10046676" cy="5038367"/>
          </a:xfrm>
          <a:prstGeom prst="rect">
            <a:avLst/>
          </a:prstGeom>
          <a:noFill/>
        </p:spPr>
        <p:txBody>
          <a:bodyPr wrap="square" lIns="91440" tIns="45720" rIns="91440" bIns="45720" rtlCol="0" anchor="t">
            <a:spAutoFit/>
          </a:bodyPr>
          <a:lstStyle/>
          <a:p>
            <a:pPr algn="just">
              <a:lnSpc>
                <a:spcPct val="150000"/>
              </a:lnSpc>
            </a:pPr>
            <a:r>
              <a:rPr lang="en-US"/>
              <a:t>[1] </a:t>
            </a:r>
            <a:r>
              <a:rPr lang="en-US">
                <a:hlinkClick r:id="rId2"/>
              </a:rPr>
              <a:t>https://www.sciencedirect.com/science/article/abs/pii/S0927025621003529</a:t>
            </a:r>
            <a:r>
              <a:rPr lang="en-US"/>
              <a:t> </a:t>
            </a:r>
          </a:p>
          <a:p>
            <a:pPr algn="just">
              <a:lnSpc>
                <a:spcPct val="150000"/>
              </a:lnSpc>
            </a:pPr>
            <a:endParaRPr lang="en-US"/>
          </a:p>
          <a:p>
            <a:pPr algn="just">
              <a:lnSpc>
                <a:spcPct val="150000"/>
              </a:lnSpc>
            </a:pPr>
            <a:r>
              <a:rPr lang="en-US"/>
              <a:t>[2] </a:t>
            </a:r>
            <a:r>
              <a:rPr lang="en-US">
                <a:ea typeface="+mn-lt"/>
                <a:cs typeface="+mn-lt"/>
                <a:hlinkClick r:id="rId3"/>
              </a:rPr>
              <a:t>https://link.springer.com/chapter/10.1007/978-3-030-01418-6_39</a:t>
            </a:r>
            <a:r>
              <a:rPr lang="en-US">
                <a:ea typeface="+mn-lt"/>
                <a:cs typeface="+mn-lt"/>
              </a:rPr>
              <a:t> </a:t>
            </a:r>
          </a:p>
          <a:p>
            <a:pPr algn="just">
              <a:lnSpc>
                <a:spcPct val="150000"/>
              </a:lnSpc>
            </a:pPr>
            <a:endParaRPr lang="en-US"/>
          </a:p>
          <a:p>
            <a:pPr algn="just">
              <a:lnSpc>
                <a:spcPct val="150000"/>
              </a:lnSpc>
            </a:pPr>
            <a:r>
              <a:rPr lang="en-US"/>
              <a:t>[3] </a:t>
            </a:r>
            <a:r>
              <a:rPr lang="en-US">
                <a:hlinkClick r:id="rId4"/>
              </a:rPr>
              <a:t>https://onlinelibrary.wiley.com/doi/full/10.1002/aelm.202300042</a:t>
            </a:r>
            <a:r>
              <a:rPr lang="en-US"/>
              <a:t> </a:t>
            </a:r>
            <a:endParaRPr lang="en-US">
              <a:ea typeface="+mn-lt"/>
              <a:cs typeface="+mn-lt"/>
            </a:endParaRPr>
          </a:p>
          <a:p>
            <a:pPr algn="just">
              <a:lnSpc>
                <a:spcPct val="150000"/>
              </a:lnSpc>
            </a:pPr>
            <a:endParaRPr lang="en-US"/>
          </a:p>
          <a:p>
            <a:pPr algn="just">
              <a:lnSpc>
                <a:spcPct val="150000"/>
              </a:lnSpc>
            </a:pPr>
            <a:r>
              <a:rPr lang="en-US"/>
              <a:t>[4] </a:t>
            </a:r>
            <a:r>
              <a:rPr lang="en-US">
                <a:hlinkClick r:id="rId5"/>
              </a:rPr>
              <a:t>https://pubs.acs.org/doi/full/10.1021/bk-2022-1416.ch001</a:t>
            </a:r>
            <a:r>
              <a:rPr lang="en-US"/>
              <a:t> </a:t>
            </a:r>
            <a:endParaRPr lang="en-US">
              <a:ea typeface="+mn-lt"/>
              <a:cs typeface="+mn-lt"/>
            </a:endParaRPr>
          </a:p>
          <a:p>
            <a:pPr algn="just">
              <a:lnSpc>
                <a:spcPct val="150000"/>
              </a:lnSpc>
            </a:pPr>
            <a:endParaRPr lang="en-US"/>
          </a:p>
          <a:p>
            <a:pPr algn="just">
              <a:lnSpc>
                <a:spcPct val="150000"/>
              </a:lnSpc>
            </a:pPr>
            <a:r>
              <a:rPr lang="en-US"/>
              <a:t>[5]</a:t>
            </a:r>
            <a:r>
              <a:rPr lang="en-US">
                <a:hlinkClick r:id="rId6"/>
              </a:rPr>
              <a:t>https://github.com/Vaitesswar/Machine_Learning_for_Thermoelectric_Materials/tree/main/Models/CGNN</a:t>
            </a:r>
            <a:r>
              <a:rPr lang="en-US"/>
              <a:t> </a:t>
            </a:r>
            <a:endParaRPr lang="en-US">
              <a:ea typeface="+mn-lt"/>
              <a:cs typeface="+mn-lt"/>
            </a:endParaRPr>
          </a:p>
          <a:p>
            <a:pPr algn="just">
              <a:lnSpc>
                <a:spcPct val="150000"/>
              </a:lnSpc>
            </a:pPr>
            <a:endParaRPr lang="en-US">
              <a:solidFill>
                <a:srgbClr val="FF0000"/>
              </a:solidFill>
            </a:endParaRPr>
          </a:p>
          <a:p>
            <a:pPr algn="just">
              <a:lnSpc>
                <a:spcPct val="150000"/>
              </a:lnSpc>
            </a:pPr>
            <a:endParaRPr lang="en-US"/>
          </a:p>
        </p:txBody>
      </p:sp>
    </p:spTree>
    <p:extLst>
      <p:ext uri="{BB962C8B-B14F-4D97-AF65-F5344CB8AC3E}">
        <p14:creationId xmlns:p14="http://schemas.microsoft.com/office/powerpoint/2010/main" val="2765462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D542982-8A30-A12F-11FC-625602D3A486}"/>
              </a:ext>
            </a:extLst>
          </p:cNvPr>
          <p:cNvSpPr>
            <a:spLocks noGrp="1"/>
          </p:cNvSpPr>
          <p:nvPr>
            <p:ph type="dt" sz="half" idx="10"/>
          </p:nvPr>
        </p:nvSpPr>
        <p:spPr/>
        <p:txBody>
          <a:bodyPr/>
          <a:lstStyle/>
          <a:p>
            <a:fld id="{83C26CD4-C1A9-4B08-93A2-AEB5669F3F0D}" type="datetime1">
              <a:rPr lang="en-IN" smtClean="0"/>
              <a:t>20-05-2024</a:t>
            </a:fld>
            <a:endParaRPr lang="en-IN"/>
          </a:p>
        </p:txBody>
      </p:sp>
      <p:sp>
        <p:nvSpPr>
          <p:cNvPr id="6" name="Slide Number Placeholder 5">
            <a:extLst>
              <a:ext uri="{FF2B5EF4-FFF2-40B4-BE49-F238E27FC236}">
                <a16:creationId xmlns:a16="http://schemas.microsoft.com/office/drawing/2014/main" id="{6B17B534-D99A-55AD-4FD4-945DDA3D85DC}"/>
              </a:ext>
            </a:extLst>
          </p:cNvPr>
          <p:cNvSpPr>
            <a:spLocks noGrp="1"/>
          </p:cNvSpPr>
          <p:nvPr>
            <p:ph type="sldNum" sz="quarter" idx="12"/>
          </p:nvPr>
        </p:nvSpPr>
        <p:spPr/>
        <p:txBody>
          <a:bodyPr/>
          <a:lstStyle/>
          <a:p>
            <a:fld id="{782F095D-B6A8-4FA6-B4F7-F91D05E5DF38}" type="slidenum">
              <a:rPr lang="en-IN" smtClean="0"/>
              <a:t>17</a:t>
            </a:fld>
            <a:endParaRPr lang="en-IN"/>
          </a:p>
        </p:txBody>
      </p:sp>
      <p:sp>
        <p:nvSpPr>
          <p:cNvPr id="7" name="TextBox 6">
            <a:extLst>
              <a:ext uri="{FF2B5EF4-FFF2-40B4-BE49-F238E27FC236}">
                <a16:creationId xmlns:a16="http://schemas.microsoft.com/office/drawing/2014/main" id="{20B67B8A-993F-CD3D-CF8D-1FC63FDE66FC}"/>
              </a:ext>
            </a:extLst>
          </p:cNvPr>
          <p:cNvSpPr txBox="1"/>
          <p:nvPr/>
        </p:nvSpPr>
        <p:spPr>
          <a:xfrm>
            <a:off x="3829673" y="2409776"/>
            <a:ext cx="4319742" cy="1015663"/>
          </a:xfrm>
          <a:prstGeom prst="rect">
            <a:avLst/>
          </a:prstGeom>
          <a:noFill/>
        </p:spPr>
        <p:txBody>
          <a:bodyPr wrap="square" lIns="91440" tIns="45720" rIns="91440" bIns="45720" rtlCol="0" anchor="t">
            <a:spAutoFit/>
          </a:bodyPr>
          <a:lstStyle/>
          <a:p>
            <a:r>
              <a:rPr lang="en-US" sz="6000" b="1"/>
              <a:t>Thank you</a:t>
            </a:r>
          </a:p>
        </p:txBody>
      </p:sp>
    </p:spTree>
    <p:extLst>
      <p:ext uri="{BB962C8B-B14F-4D97-AF65-F5344CB8AC3E}">
        <p14:creationId xmlns:p14="http://schemas.microsoft.com/office/powerpoint/2010/main" val="2792510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68E97C6-E9C9-83C3-F70E-E96D1600DF6B}"/>
              </a:ext>
            </a:extLst>
          </p:cNvPr>
          <p:cNvSpPr>
            <a:spLocks noGrp="1"/>
          </p:cNvSpPr>
          <p:nvPr>
            <p:ph type="dt" sz="half" idx="10"/>
          </p:nvPr>
        </p:nvSpPr>
        <p:spPr>
          <a:xfrm>
            <a:off x="838200" y="6366182"/>
            <a:ext cx="2743200" cy="365125"/>
          </a:xfrm>
        </p:spPr>
        <p:txBody>
          <a:bodyPr/>
          <a:lstStyle/>
          <a:p>
            <a:fld id="{3370F522-3491-4355-BA14-148CA5C6E09B}" type="datetime1">
              <a:rPr lang="en-IN" smtClean="0"/>
              <a:t>20-05-2024</a:t>
            </a:fld>
            <a:endParaRPr lang="en-IN"/>
          </a:p>
        </p:txBody>
      </p:sp>
      <p:sp>
        <p:nvSpPr>
          <p:cNvPr id="6" name="Slide Number Placeholder 5">
            <a:extLst>
              <a:ext uri="{FF2B5EF4-FFF2-40B4-BE49-F238E27FC236}">
                <a16:creationId xmlns:a16="http://schemas.microsoft.com/office/drawing/2014/main" id="{D8DEB824-5E37-DC1A-C6F4-B6C4D30F79F6}"/>
              </a:ext>
            </a:extLst>
          </p:cNvPr>
          <p:cNvSpPr>
            <a:spLocks noGrp="1"/>
          </p:cNvSpPr>
          <p:nvPr>
            <p:ph type="sldNum" sz="quarter" idx="12"/>
          </p:nvPr>
        </p:nvSpPr>
        <p:spPr/>
        <p:txBody>
          <a:bodyPr/>
          <a:lstStyle/>
          <a:p>
            <a:fld id="{782F095D-B6A8-4FA6-B4F7-F91D05E5DF38}" type="slidenum">
              <a:rPr lang="en-IN" smtClean="0"/>
              <a:t>2</a:t>
            </a:fld>
            <a:endParaRPr lang="en-IN"/>
          </a:p>
        </p:txBody>
      </p:sp>
      <p:sp>
        <p:nvSpPr>
          <p:cNvPr id="7" name="TextBox 6">
            <a:extLst>
              <a:ext uri="{FF2B5EF4-FFF2-40B4-BE49-F238E27FC236}">
                <a16:creationId xmlns:a16="http://schemas.microsoft.com/office/drawing/2014/main" id="{CE6881BE-CB03-EA8E-8586-8E8B721C6501}"/>
              </a:ext>
            </a:extLst>
          </p:cNvPr>
          <p:cNvSpPr txBox="1"/>
          <p:nvPr/>
        </p:nvSpPr>
        <p:spPr>
          <a:xfrm>
            <a:off x="385916" y="161834"/>
            <a:ext cx="1922065" cy="461665"/>
          </a:xfrm>
          <a:prstGeom prst="rect">
            <a:avLst/>
          </a:prstGeom>
          <a:noFill/>
        </p:spPr>
        <p:txBody>
          <a:bodyPr wrap="none" lIns="91440" tIns="45720" rIns="91440" bIns="45720" rtlCol="0" anchor="t">
            <a:spAutoFit/>
          </a:bodyPr>
          <a:lstStyle/>
          <a:p>
            <a:r>
              <a:rPr lang="en-US" sz="2400" b="1"/>
              <a:t>Introduction</a:t>
            </a:r>
          </a:p>
        </p:txBody>
      </p:sp>
      <p:sp>
        <p:nvSpPr>
          <p:cNvPr id="8" name="TextBox 7">
            <a:extLst>
              <a:ext uri="{FF2B5EF4-FFF2-40B4-BE49-F238E27FC236}">
                <a16:creationId xmlns:a16="http://schemas.microsoft.com/office/drawing/2014/main" id="{CEC06681-4EBC-3D05-6F2D-5DDD11684FF8}"/>
              </a:ext>
            </a:extLst>
          </p:cNvPr>
          <p:cNvSpPr txBox="1"/>
          <p:nvPr/>
        </p:nvSpPr>
        <p:spPr>
          <a:xfrm>
            <a:off x="838200" y="3945037"/>
            <a:ext cx="10116448" cy="1714380"/>
          </a:xfrm>
          <a:prstGeom prst="rect">
            <a:avLst/>
          </a:prstGeom>
          <a:noFill/>
        </p:spPr>
        <p:txBody>
          <a:bodyPr wrap="square" lIns="91440" tIns="45720" rIns="91440" bIns="45720" rtlCol="0" anchor="t">
            <a:spAutoFit/>
          </a:bodyPr>
          <a:lstStyle/>
          <a:p>
            <a:pPr algn="just">
              <a:lnSpc>
                <a:spcPct val="150000"/>
              </a:lnSpc>
            </a:pPr>
            <a:r>
              <a:rPr lang="en-US"/>
              <a:t>Machine learning involves learning how to convert thermal energy in conducting materials into electricity and vice versa. </a:t>
            </a:r>
          </a:p>
          <a:p>
            <a:pPr algn="just">
              <a:lnSpc>
                <a:spcPct val="150000"/>
              </a:lnSpc>
            </a:pPr>
            <a:r>
              <a:rPr lang="en-US"/>
              <a:t>We use Machine learning algorithms are used to predict and identify new thermoelectric materials with improved performance by analyzing the relationship between material structure.</a:t>
            </a:r>
          </a:p>
        </p:txBody>
      </p:sp>
      <p:sp>
        <p:nvSpPr>
          <p:cNvPr id="2" name="TextBox 1">
            <a:extLst>
              <a:ext uri="{FF2B5EF4-FFF2-40B4-BE49-F238E27FC236}">
                <a16:creationId xmlns:a16="http://schemas.microsoft.com/office/drawing/2014/main" id="{E4CCAF3D-3EED-D1E4-DEFC-6C50F0BB46DF}"/>
              </a:ext>
            </a:extLst>
          </p:cNvPr>
          <p:cNvSpPr txBox="1"/>
          <p:nvPr/>
        </p:nvSpPr>
        <p:spPr>
          <a:xfrm>
            <a:off x="4313904" y="3515317"/>
            <a:ext cx="4296696" cy="307777"/>
          </a:xfrm>
          <a:prstGeom prst="rect">
            <a:avLst/>
          </a:prstGeom>
          <a:noFill/>
        </p:spPr>
        <p:txBody>
          <a:bodyPr wrap="square" rtlCol="0">
            <a:spAutoFit/>
          </a:bodyPr>
          <a:lstStyle/>
          <a:p>
            <a:r>
              <a:rPr lang="en-IN" sz="1400"/>
              <a:t>Fig 1: ML in Thermoelectric Materials</a:t>
            </a:r>
          </a:p>
        </p:txBody>
      </p:sp>
      <p:pic>
        <p:nvPicPr>
          <p:cNvPr id="1026" name="Picture 2" descr="Machine learning in thermoelectric materials identification: Feature  selection and analysis - ScienceDirect">
            <a:extLst>
              <a:ext uri="{FF2B5EF4-FFF2-40B4-BE49-F238E27FC236}">
                <a16:creationId xmlns:a16="http://schemas.microsoft.com/office/drawing/2014/main" id="{BBCD5DD2-AF60-341D-B5E5-3C6D2165E6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5742" y="1376386"/>
            <a:ext cx="4089364" cy="212987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83E8701-C018-B899-CBF4-4E56D3FC2DB1}"/>
              </a:ext>
            </a:extLst>
          </p:cNvPr>
          <p:cNvSpPr txBox="1"/>
          <p:nvPr/>
        </p:nvSpPr>
        <p:spPr>
          <a:xfrm>
            <a:off x="838200" y="769133"/>
            <a:ext cx="4296696" cy="36933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IN" b="1"/>
              <a:t>Thermoelectric Materials:</a:t>
            </a:r>
          </a:p>
        </p:txBody>
      </p:sp>
    </p:spTree>
    <p:extLst>
      <p:ext uri="{BB962C8B-B14F-4D97-AF65-F5344CB8AC3E}">
        <p14:creationId xmlns:p14="http://schemas.microsoft.com/office/powerpoint/2010/main" val="1759154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4">
            <a:extLst>
              <a:ext uri="{FF2B5EF4-FFF2-40B4-BE49-F238E27FC236}">
                <a16:creationId xmlns:a16="http://schemas.microsoft.com/office/drawing/2014/main" id="{5A5AF4E3-8E2D-24EB-C119-6DA3C6249BA5}"/>
              </a:ext>
            </a:extLst>
          </p:cNvPr>
          <p:cNvSpPr>
            <a:spLocks noGrp="1"/>
          </p:cNvSpPr>
          <p:nvPr>
            <p:ph type="dt" sz="half" idx="10"/>
          </p:nvPr>
        </p:nvSpPr>
        <p:spPr>
          <a:xfrm>
            <a:off x="838200" y="6356350"/>
            <a:ext cx="2743200" cy="365125"/>
          </a:xfrm>
        </p:spPr>
        <p:txBody>
          <a:bodyPr/>
          <a:lstStyle/>
          <a:p>
            <a:fld id="{3370F522-3491-4355-BA14-148CA5C6E09B}" type="datetime1">
              <a:rPr lang="en-IN" smtClean="0"/>
              <a:t>20-05-2024</a:t>
            </a:fld>
            <a:endParaRPr lang="en-IN"/>
          </a:p>
        </p:txBody>
      </p:sp>
      <p:sp>
        <p:nvSpPr>
          <p:cNvPr id="9" name="TextBox 8">
            <a:extLst>
              <a:ext uri="{FF2B5EF4-FFF2-40B4-BE49-F238E27FC236}">
                <a16:creationId xmlns:a16="http://schemas.microsoft.com/office/drawing/2014/main" id="{FE7089D6-9E0B-1F26-7434-FFDB52FFE981}"/>
              </a:ext>
            </a:extLst>
          </p:cNvPr>
          <p:cNvSpPr txBox="1"/>
          <p:nvPr/>
        </p:nvSpPr>
        <p:spPr>
          <a:xfrm>
            <a:off x="452284" y="1775729"/>
            <a:ext cx="11592232" cy="3970318"/>
          </a:xfrm>
          <a:prstGeom prst="rect">
            <a:avLst/>
          </a:prstGeom>
          <a:noFill/>
        </p:spPr>
        <p:txBody>
          <a:bodyPr wrap="square" lIns="91440" tIns="45720" rIns="91440" bIns="45720" anchor="t">
            <a:spAutoFit/>
          </a:bodyPr>
          <a:lstStyle/>
          <a:p>
            <a:endParaRPr lang="en-IN"/>
          </a:p>
          <a:p>
            <a:pPr marL="285750" indent="-285750">
              <a:buFont typeface="Arial" panose="020B0604020202020204" pitchFamily="34" charset="0"/>
              <a:buChar char="•"/>
            </a:pPr>
            <a:r>
              <a:rPr lang="en-IN"/>
              <a:t>Predicting Thermoelectric Efficiency:</a:t>
            </a:r>
          </a:p>
          <a:p>
            <a:endParaRPr lang="en-IN"/>
          </a:p>
          <a:p>
            <a:r>
              <a:rPr lang="en-IN"/>
              <a:t>Utilize XG Boost to expand a predictive model for thermoelectric performance primarily based on fabric properties. The aim is to accurately forecast the overall performance of new thermoelectric materials by schooling the version on a dataset comprising known fabric traits and their corresponding performance metrics.</a:t>
            </a:r>
          </a:p>
          <a:p>
            <a:endParaRPr lang="en-IN"/>
          </a:p>
          <a:p>
            <a:endParaRPr lang="en-IN"/>
          </a:p>
          <a:p>
            <a:pPr marL="285750" indent="-285750">
              <a:buFont typeface="Arial" panose="020B0604020202020204" pitchFamily="34" charset="0"/>
              <a:buChar char="•"/>
            </a:pPr>
            <a:r>
              <a:rPr lang="en-IN"/>
              <a:t>Feature Importance Analysis:</a:t>
            </a:r>
          </a:p>
          <a:p>
            <a:endParaRPr lang="en-IN"/>
          </a:p>
          <a:p>
            <a:r>
              <a:rPr lang="en-IN"/>
              <a:t>Apply XG Boost to perceive the maximum vital capabilities influencing thermoelectric performance. By leveraging the version's capability to provide function importance rankings, researchers can gain insights into which fabric houses (e.g., electrical conductivity, thermal conductivity, See beck coefficient) are most impactful in figuring out performance.</a:t>
            </a:r>
          </a:p>
        </p:txBody>
      </p:sp>
      <p:sp>
        <p:nvSpPr>
          <p:cNvPr id="10" name="TextBox 9">
            <a:extLst>
              <a:ext uri="{FF2B5EF4-FFF2-40B4-BE49-F238E27FC236}">
                <a16:creationId xmlns:a16="http://schemas.microsoft.com/office/drawing/2014/main" id="{AC32930D-7DD6-2C08-4337-F98622E8A042}"/>
              </a:ext>
            </a:extLst>
          </p:cNvPr>
          <p:cNvSpPr txBox="1"/>
          <p:nvPr/>
        </p:nvSpPr>
        <p:spPr>
          <a:xfrm>
            <a:off x="452284" y="1406397"/>
            <a:ext cx="4670323" cy="369332"/>
          </a:xfrm>
          <a:prstGeom prst="rect">
            <a:avLst/>
          </a:prstGeom>
          <a:noFill/>
        </p:spPr>
        <p:txBody>
          <a:bodyPr wrap="square" rtlCol="0">
            <a:spAutoFit/>
          </a:bodyPr>
          <a:lstStyle/>
          <a:p>
            <a:pPr marL="285750" indent="-285750">
              <a:buFont typeface="Arial" panose="020B0604020202020204" pitchFamily="34" charset="0"/>
              <a:buChar char="•"/>
            </a:pPr>
            <a:r>
              <a:rPr lang="en-IN" b="1" err="1"/>
              <a:t>XGBoost</a:t>
            </a:r>
            <a:endParaRPr lang="en-IN" b="1"/>
          </a:p>
        </p:txBody>
      </p:sp>
      <p:sp>
        <p:nvSpPr>
          <p:cNvPr id="11" name="TextBox 10">
            <a:extLst>
              <a:ext uri="{FF2B5EF4-FFF2-40B4-BE49-F238E27FC236}">
                <a16:creationId xmlns:a16="http://schemas.microsoft.com/office/drawing/2014/main" id="{DD3120A7-051F-3563-7820-B66D061F9D3F}"/>
              </a:ext>
            </a:extLst>
          </p:cNvPr>
          <p:cNvSpPr txBox="1"/>
          <p:nvPr/>
        </p:nvSpPr>
        <p:spPr>
          <a:xfrm>
            <a:off x="344129" y="282676"/>
            <a:ext cx="4670323" cy="461665"/>
          </a:xfrm>
          <a:prstGeom prst="rect">
            <a:avLst/>
          </a:prstGeom>
          <a:noFill/>
        </p:spPr>
        <p:txBody>
          <a:bodyPr wrap="square" lIns="91440" tIns="45720" rIns="91440" bIns="45720" rtlCol="0" anchor="t">
            <a:spAutoFit/>
          </a:bodyPr>
          <a:lstStyle/>
          <a:p>
            <a:r>
              <a:rPr lang="en-IN" sz="2400" b="1"/>
              <a:t>Objective:</a:t>
            </a:r>
          </a:p>
        </p:txBody>
      </p:sp>
    </p:spTree>
    <p:extLst>
      <p:ext uri="{BB962C8B-B14F-4D97-AF65-F5344CB8AC3E}">
        <p14:creationId xmlns:p14="http://schemas.microsoft.com/office/powerpoint/2010/main" val="2709767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4">
            <a:extLst>
              <a:ext uri="{FF2B5EF4-FFF2-40B4-BE49-F238E27FC236}">
                <a16:creationId xmlns:a16="http://schemas.microsoft.com/office/drawing/2014/main" id="{63B8DD6E-B728-4F22-2DEE-546C24D39518}"/>
              </a:ext>
            </a:extLst>
          </p:cNvPr>
          <p:cNvSpPr>
            <a:spLocks noGrp="1"/>
          </p:cNvSpPr>
          <p:nvPr>
            <p:ph type="dt" sz="half" idx="10"/>
          </p:nvPr>
        </p:nvSpPr>
        <p:spPr>
          <a:xfrm>
            <a:off x="838200" y="6356350"/>
            <a:ext cx="2743200" cy="365125"/>
          </a:xfrm>
        </p:spPr>
        <p:txBody>
          <a:bodyPr/>
          <a:lstStyle/>
          <a:p>
            <a:fld id="{3370F522-3491-4355-BA14-148CA5C6E09B}" type="datetime1">
              <a:rPr lang="en-IN" smtClean="0"/>
              <a:t>20-05-2024</a:t>
            </a:fld>
            <a:endParaRPr lang="en-IN"/>
          </a:p>
        </p:txBody>
      </p:sp>
      <p:sp>
        <p:nvSpPr>
          <p:cNvPr id="10" name="TextBox 9">
            <a:extLst>
              <a:ext uri="{FF2B5EF4-FFF2-40B4-BE49-F238E27FC236}">
                <a16:creationId xmlns:a16="http://schemas.microsoft.com/office/drawing/2014/main" id="{88633BC9-1717-11DD-2862-3C21419C05BF}"/>
              </a:ext>
            </a:extLst>
          </p:cNvPr>
          <p:cNvSpPr txBox="1"/>
          <p:nvPr/>
        </p:nvSpPr>
        <p:spPr>
          <a:xfrm>
            <a:off x="384687" y="301517"/>
            <a:ext cx="11422626" cy="5355312"/>
          </a:xfrm>
          <a:prstGeom prst="rect">
            <a:avLst/>
          </a:prstGeom>
          <a:noFill/>
        </p:spPr>
        <p:txBody>
          <a:bodyPr wrap="square" lIns="91440" tIns="45720" rIns="91440" bIns="45720" anchor="t">
            <a:spAutoFit/>
          </a:bodyPr>
          <a:lstStyle/>
          <a:p>
            <a:r>
              <a:rPr lang="en-IN" b="1"/>
              <a:t>Objective:</a:t>
            </a:r>
          </a:p>
          <a:p>
            <a:endParaRPr lang="en-IN" b="1"/>
          </a:p>
          <a:p>
            <a:endParaRPr lang="en-IN" b="1"/>
          </a:p>
          <a:p>
            <a:endParaRPr lang="en-IN" b="1"/>
          </a:p>
          <a:p>
            <a:pPr marL="285750" indent="-285750">
              <a:buFont typeface="Arial" panose="020B0604020202020204" pitchFamily="34" charset="0"/>
              <a:buChar char="•"/>
            </a:pPr>
            <a:r>
              <a:rPr lang="en-IN" b="1"/>
              <a:t>Random Forest:</a:t>
            </a:r>
          </a:p>
          <a:p>
            <a:r>
              <a:rPr lang="en-IN"/>
              <a:t>  </a:t>
            </a:r>
          </a:p>
          <a:p>
            <a:r>
              <a:rPr lang="en-IN"/>
              <a:t>Classifying Material Types:</a:t>
            </a:r>
          </a:p>
          <a:p>
            <a:endParaRPr lang="en-IN"/>
          </a:p>
          <a:p>
            <a:r>
              <a:rPr lang="en-IN"/>
              <a:t>Using Random Forest to classify unique kinds of thermoelectric materials into categories (e.g., excessive, medium, low efficiency) based on their physical and chemical residences. The objective is to automate the categorization system to assist within the rapid screening of capacity thermoelectric substances.</a:t>
            </a:r>
          </a:p>
          <a:p>
            <a:endParaRPr lang="en-IN"/>
          </a:p>
          <a:p>
            <a:endParaRPr lang="en-IN"/>
          </a:p>
          <a:p>
            <a:pPr marL="285750" indent="-285750">
              <a:buFont typeface="Arial" panose="020B0604020202020204" pitchFamily="34" charset="0"/>
              <a:buChar char="•"/>
            </a:pPr>
            <a:r>
              <a:rPr lang="en-IN"/>
              <a:t> </a:t>
            </a:r>
            <a:r>
              <a:rPr lang="en-IN" b="1"/>
              <a:t>Predictions:</a:t>
            </a:r>
          </a:p>
          <a:p>
            <a:endParaRPr lang="en-IN"/>
          </a:p>
          <a:p>
            <a:r>
              <a:rPr lang="en-IN"/>
              <a:t>Develop an ensemble version with Random Forest to improve the robustness and accuracy of predictions concerning thermoelectric fabric houses. By aggregating the predictions from more than one selection bushes, the model ambitions to provide more reliable and strong predictions, mitigating the danger of overfitting and improving generalization to unseen records.</a:t>
            </a:r>
          </a:p>
        </p:txBody>
      </p:sp>
    </p:spTree>
    <p:extLst>
      <p:ext uri="{BB962C8B-B14F-4D97-AF65-F5344CB8AC3E}">
        <p14:creationId xmlns:p14="http://schemas.microsoft.com/office/powerpoint/2010/main" val="2037328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C07DD9-D593-0ADE-D316-0D627F041D23}"/>
              </a:ext>
            </a:extLst>
          </p:cNvPr>
          <p:cNvSpPr>
            <a:spLocks noGrp="1"/>
          </p:cNvSpPr>
          <p:nvPr>
            <p:ph type="dt" sz="half" idx="10"/>
          </p:nvPr>
        </p:nvSpPr>
        <p:spPr/>
        <p:txBody>
          <a:bodyPr/>
          <a:lstStyle/>
          <a:p>
            <a:fld id="{8B8A48F2-DBF5-4876-8A48-F116D51309EF}" type="datetime1">
              <a:rPr lang="en-IN" smtClean="0"/>
              <a:t>20-05-2024</a:t>
            </a:fld>
            <a:endParaRPr lang="en-IN"/>
          </a:p>
        </p:txBody>
      </p:sp>
      <p:sp>
        <p:nvSpPr>
          <p:cNvPr id="3" name="Slide Number Placeholder 2">
            <a:extLst>
              <a:ext uri="{FF2B5EF4-FFF2-40B4-BE49-F238E27FC236}">
                <a16:creationId xmlns:a16="http://schemas.microsoft.com/office/drawing/2014/main" id="{2AF0C8F8-6A73-C40C-7A19-A3CEA21868F3}"/>
              </a:ext>
            </a:extLst>
          </p:cNvPr>
          <p:cNvSpPr>
            <a:spLocks noGrp="1"/>
          </p:cNvSpPr>
          <p:nvPr>
            <p:ph type="sldNum" sz="quarter" idx="12"/>
          </p:nvPr>
        </p:nvSpPr>
        <p:spPr/>
        <p:txBody>
          <a:bodyPr/>
          <a:lstStyle/>
          <a:p>
            <a:fld id="{782F095D-B6A8-4FA6-B4F7-F91D05E5DF38}" type="slidenum">
              <a:rPr lang="en-IN" smtClean="0"/>
              <a:t>5</a:t>
            </a:fld>
            <a:endParaRPr lang="en-IN"/>
          </a:p>
        </p:txBody>
      </p:sp>
      <p:sp>
        <p:nvSpPr>
          <p:cNvPr id="4" name="TextBox 3">
            <a:extLst>
              <a:ext uri="{FF2B5EF4-FFF2-40B4-BE49-F238E27FC236}">
                <a16:creationId xmlns:a16="http://schemas.microsoft.com/office/drawing/2014/main" id="{CEE5C714-B253-6EF9-ACF6-EFF5CF692776}"/>
              </a:ext>
            </a:extLst>
          </p:cNvPr>
          <p:cNvSpPr txBox="1"/>
          <p:nvPr/>
        </p:nvSpPr>
        <p:spPr>
          <a:xfrm>
            <a:off x="411574" y="293981"/>
            <a:ext cx="538574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a:t>Data Details :</a:t>
            </a:r>
          </a:p>
          <a:p>
            <a:endParaRPr lang="en-GB" sz="2400" b="1"/>
          </a:p>
          <a:p>
            <a:endParaRPr lang="en-GB" sz="2400" b="1"/>
          </a:p>
        </p:txBody>
      </p:sp>
      <p:sp>
        <p:nvSpPr>
          <p:cNvPr id="9" name="TextBox 8">
            <a:extLst>
              <a:ext uri="{FF2B5EF4-FFF2-40B4-BE49-F238E27FC236}">
                <a16:creationId xmlns:a16="http://schemas.microsoft.com/office/drawing/2014/main" id="{DD2BE5D5-9297-A306-7B2F-AB8FF00DD733}"/>
              </a:ext>
            </a:extLst>
          </p:cNvPr>
          <p:cNvSpPr txBox="1"/>
          <p:nvPr/>
        </p:nvSpPr>
        <p:spPr>
          <a:xfrm>
            <a:off x="576204" y="1093610"/>
            <a:ext cx="9642592"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Data Collection and Structure:</a:t>
            </a:r>
            <a:endParaRPr lang="en-US"/>
          </a:p>
          <a:p>
            <a:r>
              <a:rPr lang="en-GB">
                <a:ea typeface="+mn-lt"/>
                <a:cs typeface="+mn-lt"/>
              </a:rPr>
              <a:t>The dataset consists of 1000 data files, each representing a different material structure. The structures include cubic, hexagonal, monoclinic, orthorhombic, tetragonal, triclinic, and trigonal materials. These files are:</a:t>
            </a:r>
            <a:endParaRPr lang="en-GB"/>
          </a:p>
          <a:p>
            <a:endParaRPr lang="en-GB"/>
          </a:p>
          <a:p>
            <a:r>
              <a:rPr lang="en-GB">
                <a:ea typeface="+mn-lt"/>
                <a:cs typeface="+mn-lt"/>
              </a:rPr>
              <a:t>cubic.xlsx</a:t>
            </a:r>
            <a:endParaRPr lang="en-GB"/>
          </a:p>
          <a:p>
            <a:r>
              <a:rPr lang="en-GB">
                <a:ea typeface="+mn-lt"/>
                <a:cs typeface="+mn-lt"/>
              </a:rPr>
              <a:t>hexagonal.xlsx</a:t>
            </a:r>
            <a:endParaRPr lang="en-GB"/>
          </a:p>
          <a:p>
            <a:r>
              <a:rPr lang="en-GB">
                <a:ea typeface="+mn-lt"/>
                <a:cs typeface="+mn-lt"/>
              </a:rPr>
              <a:t>monoclinic.xlsx</a:t>
            </a:r>
            <a:endParaRPr lang="en-GB"/>
          </a:p>
          <a:p>
            <a:r>
              <a:rPr lang="en-GB">
                <a:ea typeface="+mn-lt"/>
                <a:cs typeface="+mn-lt"/>
              </a:rPr>
              <a:t>orthorhombic.xlsx</a:t>
            </a:r>
            <a:endParaRPr lang="en-GB"/>
          </a:p>
          <a:p>
            <a:r>
              <a:rPr lang="en-GB">
                <a:ea typeface="+mn-lt"/>
                <a:cs typeface="+mn-lt"/>
              </a:rPr>
              <a:t>tetragonal.xlsx</a:t>
            </a:r>
            <a:endParaRPr lang="en-GB"/>
          </a:p>
          <a:p>
            <a:r>
              <a:rPr lang="en-GB">
                <a:ea typeface="+mn-lt"/>
                <a:cs typeface="+mn-lt"/>
              </a:rPr>
              <a:t>triclinic.xlsx</a:t>
            </a:r>
            <a:endParaRPr lang="en-GB"/>
          </a:p>
          <a:p>
            <a:r>
              <a:rPr lang="en-GB">
                <a:ea typeface="+mn-lt"/>
                <a:cs typeface="+mn-lt"/>
              </a:rPr>
              <a:t>trigonal.xlsx</a:t>
            </a:r>
            <a:endParaRPr lang="en-GB"/>
          </a:p>
          <a:p>
            <a:r>
              <a:rPr lang="en-GB">
                <a:ea typeface="+mn-lt"/>
                <a:cs typeface="+mn-lt"/>
              </a:rPr>
              <a:t>Each file contains rows of observations with the following features and target variables:</a:t>
            </a:r>
            <a:endParaRPr lang="en-GB"/>
          </a:p>
          <a:p>
            <a:endParaRPr lang="en-GB"/>
          </a:p>
          <a:p>
            <a:r>
              <a:rPr lang="en-GB">
                <a:ea typeface="+mn-lt"/>
                <a:cs typeface="+mn-lt"/>
              </a:rPr>
              <a:t>Features: Columns 1 to 26, which include various physical and chemical properties of the materials.</a:t>
            </a:r>
            <a:endParaRPr lang="en-GB"/>
          </a:p>
          <a:p>
            <a:r>
              <a:rPr lang="en-GB">
                <a:ea typeface="+mn-lt"/>
                <a:cs typeface="+mn-lt"/>
              </a:rPr>
              <a:t>Target: Column 27, which represents the thermoelectric property to be predicted.</a:t>
            </a:r>
            <a:endParaRPr lang="en-GB"/>
          </a:p>
          <a:p>
            <a:r>
              <a:rPr lang="en-GB">
                <a:ea typeface="+mn-lt"/>
                <a:cs typeface="+mn-lt"/>
              </a:rPr>
              <a:t>Identity Column: Added to differentiate between different material structures.</a:t>
            </a:r>
            <a:endParaRPr lang="en-GB"/>
          </a:p>
        </p:txBody>
      </p:sp>
    </p:spTree>
    <p:extLst>
      <p:ext uri="{BB962C8B-B14F-4D97-AF65-F5344CB8AC3E}">
        <p14:creationId xmlns:p14="http://schemas.microsoft.com/office/powerpoint/2010/main" val="3178791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4">
            <a:extLst>
              <a:ext uri="{FF2B5EF4-FFF2-40B4-BE49-F238E27FC236}">
                <a16:creationId xmlns:a16="http://schemas.microsoft.com/office/drawing/2014/main" id="{819DE55F-BE70-3834-7365-849FFE3B8F7D}"/>
              </a:ext>
            </a:extLst>
          </p:cNvPr>
          <p:cNvSpPr>
            <a:spLocks noGrp="1"/>
          </p:cNvSpPr>
          <p:nvPr>
            <p:ph type="dt" sz="half" idx="10"/>
          </p:nvPr>
        </p:nvSpPr>
        <p:spPr>
          <a:xfrm>
            <a:off x="838200" y="6366182"/>
            <a:ext cx="2743200" cy="365125"/>
          </a:xfrm>
        </p:spPr>
        <p:txBody>
          <a:bodyPr/>
          <a:lstStyle/>
          <a:p>
            <a:fld id="{3370F522-3491-4355-BA14-148CA5C6E09B}" type="datetime1">
              <a:rPr lang="en-IN" smtClean="0"/>
              <a:t>20-05-2024</a:t>
            </a:fld>
            <a:endParaRPr lang="en-IN"/>
          </a:p>
        </p:txBody>
      </p:sp>
      <p:pic>
        <p:nvPicPr>
          <p:cNvPr id="2050" name="Picture 2" descr="XGBOOST CLASSIFIER ALGORITHM IN MACHINE LEARNING">
            <a:extLst>
              <a:ext uri="{FF2B5EF4-FFF2-40B4-BE49-F238E27FC236}">
                <a16:creationId xmlns:a16="http://schemas.microsoft.com/office/drawing/2014/main" id="{F1D1B22F-9D12-017C-B8BD-367167BB63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5538" y="1504950"/>
            <a:ext cx="7400925" cy="38481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FE08437-DB60-72ED-A79F-CB65CCF2CAFF}"/>
              </a:ext>
            </a:extLst>
          </p:cNvPr>
          <p:cNvSpPr txBox="1"/>
          <p:nvPr/>
        </p:nvSpPr>
        <p:spPr>
          <a:xfrm>
            <a:off x="253180" y="231489"/>
            <a:ext cx="3913239" cy="461665"/>
          </a:xfrm>
          <a:prstGeom prst="rect">
            <a:avLst/>
          </a:prstGeom>
          <a:noFill/>
        </p:spPr>
        <p:txBody>
          <a:bodyPr wrap="square" rtlCol="0">
            <a:spAutoFit/>
          </a:bodyPr>
          <a:lstStyle/>
          <a:p>
            <a:r>
              <a:rPr lang="en-IN" sz="2400" b="1"/>
              <a:t>1.XGBoost:</a:t>
            </a:r>
          </a:p>
        </p:txBody>
      </p:sp>
    </p:spTree>
    <p:extLst>
      <p:ext uri="{BB962C8B-B14F-4D97-AF65-F5344CB8AC3E}">
        <p14:creationId xmlns:p14="http://schemas.microsoft.com/office/powerpoint/2010/main" val="969196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68E97C6-E9C9-83C3-F70E-E96D1600DF6B}"/>
              </a:ext>
            </a:extLst>
          </p:cNvPr>
          <p:cNvSpPr>
            <a:spLocks noGrp="1"/>
          </p:cNvSpPr>
          <p:nvPr>
            <p:ph type="dt" sz="half" idx="10"/>
          </p:nvPr>
        </p:nvSpPr>
        <p:spPr/>
        <p:txBody>
          <a:bodyPr/>
          <a:lstStyle/>
          <a:p>
            <a:fld id="{3370F522-3491-4355-BA14-148CA5C6E09B}" type="datetime1">
              <a:rPr lang="en-IN" smtClean="0"/>
              <a:t>20-05-2024</a:t>
            </a:fld>
            <a:endParaRPr lang="en-IN"/>
          </a:p>
        </p:txBody>
      </p:sp>
      <p:sp>
        <p:nvSpPr>
          <p:cNvPr id="6" name="Slide Number Placeholder 5">
            <a:extLst>
              <a:ext uri="{FF2B5EF4-FFF2-40B4-BE49-F238E27FC236}">
                <a16:creationId xmlns:a16="http://schemas.microsoft.com/office/drawing/2014/main" id="{D8DEB824-5E37-DC1A-C6F4-B6C4D30F79F6}"/>
              </a:ext>
            </a:extLst>
          </p:cNvPr>
          <p:cNvSpPr>
            <a:spLocks noGrp="1"/>
          </p:cNvSpPr>
          <p:nvPr>
            <p:ph type="sldNum" sz="quarter" idx="12"/>
          </p:nvPr>
        </p:nvSpPr>
        <p:spPr/>
        <p:txBody>
          <a:bodyPr/>
          <a:lstStyle/>
          <a:p>
            <a:fld id="{782F095D-B6A8-4FA6-B4F7-F91D05E5DF38}" type="slidenum">
              <a:rPr lang="en-IN" smtClean="0"/>
              <a:t>7</a:t>
            </a:fld>
            <a:endParaRPr lang="en-IN"/>
          </a:p>
        </p:txBody>
      </p:sp>
      <p:sp>
        <p:nvSpPr>
          <p:cNvPr id="4" name="TextBox 3">
            <a:extLst>
              <a:ext uri="{FF2B5EF4-FFF2-40B4-BE49-F238E27FC236}">
                <a16:creationId xmlns:a16="http://schemas.microsoft.com/office/drawing/2014/main" id="{DB6DBE94-83AC-BFCB-A545-150F548FCCA7}"/>
              </a:ext>
            </a:extLst>
          </p:cNvPr>
          <p:cNvSpPr txBox="1"/>
          <p:nvPr/>
        </p:nvSpPr>
        <p:spPr>
          <a:xfrm>
            <a:off x="661219" y="2185498"/>
            <a:ext cx="10225548" cy="3970318"/>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IN" b="1"/>
              <a:t>XG Boost (extreme Gradient Boosting):</a:t>
            </a:r>
          </a:p>
          <a:p>
            <a:endParaRPr lang="en-IN"/>
          </a:p>
          <a:p>
            <a:r>
              <a:rPr lang="en-IN"/>
              <a:t>The XG Boost is an effective machine mastering set of rules broadly used in diverse fields, which include substances technological know-how which include thermoelectric materials studies. XG Boost belongs to the ensemble gaining knowledge of class and is specifically effective for regression and class tasks.</a:t>
            </a:r>
          </a:p>
          <a:p>
            <a:endParaRPr lang="en-IN"/>
          </a:p>
          <a:p>
            <a:endParaRPr lang="en-IN"/>
          </a:p>
          <a:p>
            <a:pPr marL="285750" indent="-285750">
              <a:buFont typeface="Arial" panose="020B0604020202020204" pitchFamily="34" charset="0"/>
              <a:buChar char="•"/>
            </a:pPr>
            <a:r>
              <a:rPr lang="en-IN" b="1"/>
              <a:t>Feature Importance:</a:t>
            </a:r>
          </a:p>
          <a:p>
            <a:endParaRPr lang="en-IN"/>
          </a:p>
          <a:p>
            <a:r>
              <a:rPr lang="en-IN"/>
              <a:t> XG Boost affords a characteristic importance rating, indicating which enter capabilities contribute the maximum to the model's predictions. This perception is treasured in thermoelectric materials research for identifying the most influential factors affecting fabric overall performance.</a:t>
            </a:r>
          </a:p>
          <a:p>
            <a:endParaRPr lang="en-IN"/>
          </a:p>
        </p:txBody>
      </p:sp>
      <p:sp>
        <p:nvSpPr>
          <p:cNvPr id="8" name="TextBox 7">
            <a:extLst>
              <a:ext uri="{FF2B5EF4-FFF2-40B4-BE49-F238E27FC236}">
                <a16:creationId xmlns:a16="http://schemas.microsoft.com/office/drawing/2014/main" id="{3541C042-AF88-105A-8A81-C6AFB36B9AB6}"/>
              </a:ext>
            </a:extLst>
          </p:cNvPr>
          <p:cNvSpPr txBox="1"/>
          <p:nvPr/>
        </p:nvSpPr>
        <p:spPr>
          <a:xfrm>
            <a:off x="661219" y="521514"/>
            <a:ext cx="10225548" cy="1477328"/>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b="1"/>
              <a:t>XG Boost:</a:t>
            </a:r>
          </a:p>
          <a:p>
            <a:endParaRPr lang="en-US" b="1"/>
          </a:p>
          <a:p>
            <a:r>
              <a:rPr lang="en-US"/>
              <a:t>It is a powerful system gaining knowledge of algorithm widely used in numerous fields, inclusive of substances technology consisting of thermoelectric materials studies</a:t>
            </a:r>
          </a:p>
          <a:p>
            <a:endParaRPr lang="en-IN"/>
          </a:p>
        </p:txBody>
      </p:sp>
    </p:spTree>
    <p:extLst>
      <p:ext uri="{BB962C8B-B14F-4D97-AF65-F5344CB8AC3E}">
        <p14:creationId xmlns:p14="http://schemas.microsoft.com/office/powerpoint/2010/main" val="2264034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68E97C6-E9C9-83C3-F70E-E96D1600DF6B}"/>
              </a:ext>
            </a:extLst>
          </p:cNvPr>
          <p:cNvSpPr>
            <a:spLocks noGrp="1"/>
          </p:cNvSpPr>
          <p:nvPr>
            <p:ph type="dt" sz="half" idx="10"/>
          </p:nvPr>
        </p:nvSpPr>
        <p:spPr/>
        <p:txBody>
          <a:bodyPr/>
          <a:lstStyle/>
          <a:p>
            <a:fld id="{3370F522-3491-4355-BA14-148CA5C6E09B}" type="datetime1">
              <a:rPr lang="en-IN" smtClean="0"/>
              <a:t>20-05-2024</a:t>
            </a:fld>
            <a:endParaRPr lang="en-IN"/>
          </a:p>
        </p:txBody>
      </p:sp>
      <p:sp>
        <p:nvSpPr>
          <p:cNvPr id="6" name="Slide Number Placeholder 5">
            <a:extLst>
              <a:ext uri="{FF2B5EF4-FFF2-40B4-BE49-F238E27FC236}">
                <a16:creationId xmlns:a16="http://schemas.microsoft.com/office/drawing/2014/main" id="{D8DEB824-5E37-DC1A-C6F4-B6C4D30F79F6}"/>
              </a:ext>
            </a:extLst>
          </p:cNvPr>
          <p:cNvSpPr>
            <a:spLocks noGrp="1"/>
          </p:cNvSpPr>
          <p:nvPr>
            <p:ph type="sldNum" sz="quarter" idx="12"/>
          </p:nvPr>
        </p:nvSpPr>
        <p:spPr/>
        <p:txBody>
          <a:bodyPr/>
          <a:lstStyle/>
          <a:p>
            <a:fld id="{782F095D-B6A8-4FA6-B4F7-F91D05E5DF38}" type="slidenum">
              <a:rPr lang="en-IN" smtClean="0"/>
              <a:t>8</a:t>
            </a:fld>
            <a:endParaRPr lang="en-IN"/>
          </a:p>
        </p:txBody>
      </p:sp>
      <p:sp>
        <p:nvSpPr>
          <p:cNvPr id="7" name="TextBox 6">
            <a:extLst>
              <a:ext uri="{FF2B5EF4-FFF2-40B4-BE49-F238E27FC236}">
                <a16:creationId xmlns:a16="http://schemas.microsoft.com/office/drawing/2014/main" id="{CE6881BE-CB03-EA8E-8586-8E8B721C6501}"/>
              </a:ext>
            </a:extLst>
          </p:cNvPr>
          <p:cNvSpPr txBox="1"/>
          <p:nvPr/>
        </p:nvSpPr>
        <p:spPr>
          <a:xfrm>
            <a:off x="304440" y="552660"/>
            <a:ext cx="2010294" cy="461665"/>
          </a:xfrm>
          <a:prstGeom prst="rect">
            <a:avLst/>
          </a:prstGeom>
          <a:noFill/>
        </p:spPr>
        <p:txBody>
          <a:bodyPr wrap="none" rtlCol="0">
            <a:spAutoFit/>
          </a:bodyPr>
          <a:lstStyle/>
          <a:p>
            <a:r>
              <a:rPr lang="en-US" sz="2400" b="1"/>
              <a:t>Methodology</a:t>
            </a:r>
          </a:p>
        </p:txBody>
      </p:sp>
      <p:sp>
        <p:nvSpPr>
          <p:cNvPr id="3" name="TextBox 2">
            <a:extLst>
              <a:ext uri="{FF2B5EF4-FFF2-40B4-BE49-F238E27FC236}">
                <a16:creationId xmlns:a16="http://schemas.microsoft.com/office/drawing/2014/main" id="{CA0ED241-8E66-D8D3-3546-7E8ACF3DF679}"/>
              </a:ext>
            </a:extLst>
          </p:cNvPr>
          <p:cNvSpPr txBox="1"/>
          <p:nvPr/>
        </p:nvSpPr>
        <p:spPr>
          <a:xfrm>
            <a:off x="304440" y="1284680"/>
            <a:ext cx="11049360" cy="4524315"/>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IN"/>
              <a:t>The Collection of Data:</a:t>
            </a:r>
          </a:p>
          <a:p>
            <a:endParaRPr lang="en-IN"/>
          </a:p>
          <a:p>
            <a:r>
              <a:rPr lang="en-IN"/>
              <a:t> Data source: 1000 data files were collected from various sources related to the research topic. Data files come in a variety of formats and types (structured and unstructured).</a:t>
            </a:r>
          </a:p>
          <a:p>
            <a:endParaRPr lang="en-IN"/>
          </a:p>
          <a:p>
            <a:r>
              <a:rPr lang="en-IN"/>
              <a:t>Data preprocessing: Data has been cleaned and normalized. Fixed missing values, removed duplicates, and performed feature engineering to create suitable features for model training.</a:t>
            </a:r>
          </a:p>
          <a:p>
            <a:endParaRPr lang="en-IN"/>
          </a:p>
          <a:p>
            <a:pPr marL="285750" indent="-285750">
              <a:buFont typeface="Arial" panose="020B0604020202020204" pitchFamily="34" charset="0"/>
              <a:buChar char="•"/>
            </a:pPr>
            <a:r>
              <a:rPr lang="en-IN"/>
              <a:t>Exploratory Data Analysis(EDA):</a:t>
            </a:r>
          </a:p>
          <a:p>
            <a:endParaRPr lang="en-IN"/>
          </a:p>
          <a:p>
            <a:r>
              <a:rPr lang="en-IN"/>
              <a:t>Statistical Analysis :</a:t>
            </a:r>
          </a:p>
          <a:p>
            <a:r>
              <a:rPr lang="en-IN"/>
              <a:t>Conducted descriptive statistics to understand the distribution, central tendency, and variability of the data.</a:t>
            </a:r>
          </a:p>
          <a:p>
            <a:endParaRPr lang="en-IN"/>
          </a:p>
          <a:p>
            <a:r>
              <a:rPr lang="en-IN"/>
              <a:t>Visualization:</a:t>
            </a:r>
          </a:p>
          <a:p>
            <a:r>
              <a:rPr lang="en-IN"/>
              <a:t>Used Visualization tools(e.g. scatter plots, box plots) to identify patterns, correlations, and outliers in the data.</a:t>
            </a:r>
          </a:p>
          <a:p>
            <a:endParaRPr lang="en-IN"/>
          </a:p>
        </p:txBody>
      </p:sp>
    </p:spTree>
    <p:extLst>
      <p:ext uri="{BB962C8B-B14F-4D97-AF65-F5344CB8AC3E}">
        <p14:creationId xmlns:p14="http://schemas.microsoft.com/office/powerpoint/2010/main" val="4268851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68E97C6-E9C9-83C3-F70E-E96D1600DF6B}"/>
              </a:ext>
            </a:extLst>
          </p:cNvPr>
          <p:cNvSpPr>
            <a:spLocks noGrp="1"/>
          </p:cNvSpPr>
          <p:nvPr>
            <p:ph type="dt" sz="half" idx="10"/>
          </p:nvPr>
        </p:nvSpPr>
        <p:spPr/>
        <p:txBody>
          <a:bodyPr/>
          <a:lstStyle/>
          <a:p>
            <a:fld id="{3370F522-3491-4355-BA14-148CA5C6E09B}" type="datetime1">
              <a:rPr lang="en-IN" smtClean="0"/>
              <a:t>20-05-2024</a:t>
            </a:fld>
            <a:endParaRPr lang="en-IN"/>
          </a:p>
        </p:txBody>
      </p:sp>
      <p:sp>
        <p:nvSpPr>
          <p:cNvPr id="6" name="Slide Number Placeholder 5">
            <a:extLst>
              <a:ext uri="{FF2B5EF4-FFF2-40B4-BE49-F238E27FC236}">
                <a16:creationId xmlns:a16="http://schemas.microsoft.com/office/drawing/2014/main" id="{D8DEB824-5E37-DC1A-C6F4-B6C4D30F79F6}"/>
              </a:ext>
            </a:extLst>
          </p:cNvPr>
          <p:cNvSpPr>
            <a:spLocks noGrp="1"/>
          </p:cNvSpPr>
          <p:nvPr>
            <p:ph type="sldNum" sz="quarter" idx="12"/>
          </p:nvPr>
        </p:nvSpPr>
        <p:spPr/>
        <p:txBody>
          <a:bodyPr/>
          <a:lstStyle/>
          <a:p>
            <a:fld id="{782F095D-B6A8-4FA6-B4F7-F91D05E5DF38}" type="slidenum">
              <a:rPr lang="en-IN" smtClean="0"/>
              <a:t>9</a:t>
            </a:fld>
            <a:endParaRPr lang="en-IN"/>
          </a:p>
        </p:txBody>
      </p:sp>
      <p:sp>
        <p:nvSpPr>
          <p:cNvPr id="8" name="TextBox 7">
            <a:extLst>
              <a:ext uri="{FF2B5EF4-FFF2-40B4-BE49-F238E27FC236}">
                <a16:creationId xmlns:a16="http://schemas.microsoft.com/office/drawing/2014/main" id="{CEC06681-4EBC-3D05-6F2D-5DDD11684FF8}"/>
              </a:ext>
            </a:extLst>
          </p:cNvPr>
          <p:cNvSpPr txBox="1"/>
          <p:nvPr/>
        </p:nvSpPr>
        <p:spPr>
          <a:xfrm>
            <a:off x="343770" y="517797"/>
            <a:ext cx="10550013" cy="7531357"/>
          </a:xfrm>
          <a:prstGeom prst="rect">
            <a:avLst/>
          </a:prstGeom>
          <a:noFill/>
        </p:spPr>
        <p:txBody>
          <a:bodyPr wrap="square" lIns="91440" tIns="45720" rIns="91440" bIns="45720" rtlCol="0" anchor="t">
            <a:spAutoFit/>
          </a:bodyPr>
          <a:lstStyle/>
          <a:p>
            <a:pPr marL="742950" lvl="1" indent="-285750" algn="just">
              <a:lnSpc>
                <a:spcPct val="150000"/>
              </a:lnSpc>
              <a:buFont typeface="Arial" panose="020B0604020202020204" pitchFamily="34" charset="0"/>
              <a:buChar char="•"/>
            </a:pPr>
            <a:r>
              <a:rPr lang="en-US">
                <a:solidFill>
                  <a:srgbClr val="000000"/>
                </a:solidFill>
              </a:rPr>
              <a:t>Feature options:</a:t>
            </a:r>
          </a:p>
          <a:p>
            <a:pPr lvl="1" algn="just">
              <a:lnSpc>
                <a:spcPct val="150000"/>
              </a:lnSpc>
            </a:pPr>
            <a:r>
              <a:rPr lang="en-US">
                <a:solidFill>
                  <a:srgbClr val="000000"/>
                </a:solidFill>
              </a:rPr>
              <a:t>Priority identification based on domain knowledge and EDA.</a:t>
            </a:r>
          </a:p>
          <a:p>
            <a:pPr lvl="1" algn="just">
              <a:lnSpc>
                <a:spcPct val="150000"/>
              </a:lnSpc>
            </a:pPr>
            <a:r>
              <a:rPr lang="en-US">
                <a:solidFill>
                  <a:srgbClr val="000000"/>
                </a:solidFill>
              </a:rPr>
              <a:t>Importance: Techniques such as correlation matrices, mutual information, and importance features are used to select the most appropriate features from the samples (e.g. random forest).</a:t>
            </a:r>
          </a:p>
          <a:p>
            <a:pPr lvl="1" algn="just">
              <a:lnSpc>
                <a:spcPct val="150000"/>
              </a:lnSpc>
            </a:pPr>
            <a:endParaRPr lang="en-US">
              <a:solidFill>
                <a:srgbClr val="000000"/>
              </a:solidFill>
            </a:endParaRPr>
          </a:p>
          <a:p>
            <a:pPr marL="742950" lvl="1" indent="-285750" algn="just">
              <a:lnSpc>
                <a:spcPct val="150000"/>
              </a:lnSpc>
              <a:buFont typeface="Arial" panose="020B0604020202020204" pitchFamily="34" charset="0"/>
              <a:buChar char="•"/>
            </a:pPr>
            <a:r>
              <a:rPr lang="en-US">
                <a:solidFill>
                  <a:srgbClr val="000000"/>
                </a:solidFill>
              </a:rPr>
              <a:t> Model development:</a:t>
            </a:r>
          </a:p>
          <a:p>
            <a:pPr lvl="1" algn="just">
              <a:lnSpc>
                <a:spcPct val="150000"/>
              </a:lnSpc>
            </a:pPr>
            <a:r>
              <a:rPr lang="en-US">
                <a:solidFill>
                  <a:srgbClr val="000000"/>
                </a:solidFill>
              </a:rPr>
              <a:t>Reading Files: Reading each Excel file and process the data to extract relevant features and target variables.</a:t>
            </a:r>
          </a:p>
          <a:p>
            <a:pPr lvl="1" algn="just">
              <a:lnSpc>
                <a:spcPct val="150000"/>
              </a:lnSpc>
            </a:pPr>
            <a:endParaRPr lang="en-US">
              <a:solidFill>
                <a:srgbClr val="000000"/>
              </a:solidFill>
            </a:endParaRPr>
          </a:p>
          <a:p>
            <a:pPr marL="742950" lvl="1" indent="-285750" algn="just">
              <a:lnSpc>
                <a:spcPct val="150000"/>
              </a:lnSpc>
              <a:buFont typeface="Arial" panose="020B0604020202020204" pitchFamily="34" charset="0"/>
              <a:buChar char="•"/>
            </a:pPr>
            <a:r>
              <a:rPr lang="en-US">
                <a:solidFill>
                  <a:srgbClr val="000000"/>
                </a:solidFill>
              </a:rPr>
              <a:t>Future and Target Extraction:</a:t>
            </a:r>
          </a:p>
          <a:p>
            <a:pPr lvl="1" algn="just">
              <a:lnSpc>
                <a:spcPct val="150000"/>
              </a:lnSpc>
            </a:pPr>
            <a:r>
              <a:rPr lang="en-US">
                <a:solidFill>
                  <a:srgbClr val="000000"/>
                </a:solidFill>
              </a:rPr>
              <a:t>Extract Features from columns 1 to 26.</a:t>
            </a:r>
          </a:p>
          <a:p>
            <a:pPr lvl="1" algn="just">
              <a:lnSpc>
                <a:spcPct val="150000"/>
              </a:lnSpc>
            </a:pPr>
            <a:r>
              <a:rPr lang="en-US">
                <a:solidFill>
                  <a:srgbClr val="000000"/>
                </a:solidFill>
              </a:rPr>
              <a:t>Extract the Target from column 27.</a:t>
            </a:r>
          </a:p>
          <a:p>
            <a:pPr lvl="1" algn="just">
              <a:lnSpc>
                <a:spcPct val="150000"/>
              </a:lnSpc>
            </a:pPr>
            <a:r>
              <a:rPr lang="en-US">
                <a:solidFill>
                  <a:srgbClr val="000000"/>
                </a:solidFill>
              </a:rPr>
              <a:t>Add an identify column to identify the datasets each row belongs to.</a:t>
            </a:r>
          </a:p>
          <a:p>
            <a:pPr lvl="1" algn="l"/>
            <a:endParaRPr lang="en-US" b="0" i="0">
              <a:solidFill>
                <a:srgbClr val="ECECEC"/>
              </a:solidFill>
              <a:effectLst/>
              <a:highlight>
                <a:srgbClr val="212121"/>
              </a:highlight>
              <a:latin typeface="Söhne"/>
            </a:endParaRPr>
          </a:p>
          <a:p>
            <a:br>
              <a:rPr lang="en-US"/>
            </a:br>
            <a:endParaRPr lang="en-US">
              <a:solidFill>
                <a:srgbClr val="000000"/>
              </a:solidFill>
            </a:endParaRPr>
          </a:p>
          <a:p>
            <a:pPr marL="742950" lvl="1" indent="-285750" algn="just">
              <a:lnSpc>
                <a:spcPct val="150000"/>
              </a:lnSpc>
              <a:buFont typeface="Arial" panose="020B0604020202020204" pitchFamily="34" charset="0"/>
              <a:buChar char="•"/>
            </a:pPr>
            <a:r>
              <a:rPr lang="en-US">
                <a:solidFill>
                  <a:srgbClr val="000000"/>
                </a:solidFill>
              </a:rPr>
              <a:t> Model Training:</a:t>
            </a:r>
          </a:p>
          <a:p>
            <a:pPr lvl="1" algn="just">
              <a:lnSpc>
                <a:spcPct val="150000"/>
              </a:lnSpc>
            </a:pPr>
            <a:r>
              <a:rPr lang="en-US" err="1">
                <a:solidFill>
                  <a:srgbClr val="000000"/>
                </a:solidFill>
              </a:rPr>
              <a:t>XGBoost</a:t>
            </a:r>
            <a:r>
              <a:rPr lang="en-US">
                <a:solidFill>
                  <a:srgbClr val="000000"/>
                </a:solidFill>
              </a:rPr>
              <a:t> images:</a:t>
            </a:r>
          </a:p>
          <a:p>
            <a:pPr lvl="1" algn="just">
              <a:lnSpc>
                <a:spcPct val="150000"/>
              </a:lnSpc>
            </a:pPr>
            <a:r>
              <a:rPr lang="en-US">
                <a:solidFill>
                  <a:srgbClr val="000000"/>
                </a:solidFill>
              </a:rPr>
              <a:t>Application: The </a:t>
            </a:r>
            <a:r>
              <a:rPr lang="en-US" err="1">
                <a:solidFill>
                  <a:srgbClr val="000000"/>
                </a:solidFill>
              </a:rPr>
              <a:t>XGBoost</a:t>
            </a:r>
            <a:r>
              <a:rPr lang="en-US">
                <a:solidFill>
                  <a:srgbClr val="000000"/>
                </a:solidFill>
              </a:rPr>
              <a:t> algorithm was used to train 1000 data files.</a:t>
            </a:r>
          </a:p>
        </p:txBody>
      </p:sp>
    </p:spTree>
    <p:extLst>
      <p:ext uri="{BB962C8B-B14F-4D97-AF65-F5344CB8AC3E}">
        <p14:creationId xmlns:p14="http://schemas.microsoft.com/office/powerpoint/2010/main" val="1805326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Ritesh Raj</dc:creator>
  <cp:revision>4</cp:revision>
  <dcterms:created xsi:type="dcterms:W3CDTF">2024-05-13T14:56:03Z</dcterms:created>
  <dcterms:modified xsi:type="dcterms:W3CDTF">2024-05-21T06:47:35Z</dcterms:modified>
</cp:coreProperties>
</file>