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87" r:id="rId1"/>
  </p:sldMasterIdLst>
  <p:sldIdLst>
    <p:sldId id="256" r:id="rId2"/>
    <p:sldId id="257" r:id="rId3"/>
    <p:sldId id="260" r:id="rId4"/>
    <p:sldId id="295" r:id="rId5"/>
    <p:sldId id="261" r:id="rId6"/>
    <p:sldId id="264" r:id="rId7"/>
    <p:sldId id="265" r:id="rId8"/>
    <p:sldId id="266" r:id="rId9"/>
    <p:sldId id="262" r:id="rId10"/>
    <p:sldId id="263" r:id="rId11"/>
    <p:sldId id="297"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7" autoAdjust="0"/>
    <p:restoredTop sz="94660"/>
  </p:normalViewPr>
  <p:slideViewPr>
    <p:cSldViewPr snapToGrid="0">
      <p:cViewPr>
        <p:scale>
          <a:sx n="116" d="100"/>
          <a:sy n="116" d="100"/>
        </p:scale>
        <p:origin x="14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6AAA54-A81C-4EEA-B07C-9DD913E5DAAD}"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8A0A238-2299-4209-BAEB-95E74198D83A}">
      <dgm:prSet phldrT="[Text]"/>
      <dgm:spPr/>
      <dgm:t>
        <a:bodyPr/>
        <a:lstStyle/>
        <a:p>
          <a:pPr>
            <a:lnSpc>
              <a:spcPct val="100000"/>
            </a:lnSpc>
            <a:defRPr b="1"/>
          </a:pPr>
          <a:r>
            <a:rPr lang="en-US"/>
            <a:t>Welfare Organization</a:t>
          </a:r>
        </a:p>
      </dgm:t>
    </dgm:pt>
    <dgm:pt modelId="{FC88058C-4B21-48D9-A3B3-3AB873707F0C}" type="parTrans" cxnId="{6A137CF4-C022-42F1-850B-3FE86730CD1B}">
      <dgm:prSet/>
      <dgm:spPr/>
      <dgm:t>
        <a:bodyPr/>
        <a:lstStyle/>
        <a:p>
          <a:endParaRPr lang="en-US"/>
        </a:p>
      </dgm:t>
    </dgm:pt>
    <dgm:pt modelId="{C6479729-6933-4EAE-9616-C7C46493F4F1}" type="sibTrans" cxnId="{6A137CF4-C022-42F1-850B-3FE86730CD1B}">
      <dgm:prSet/>
      <dgm:spPr/>
      <dgm:t>
        <a:bodyPr/>
        <a:lstStyle/>
        <a:p>
          <a:endParaRPr lang="en-US"/>
        </a:p>
      </dgm:t>
    </dgm:pt>
    <dgm:pt modelId="{CEB23226-B13C-4AAA-A89B-47BB84DE41D4}">
      <dgm:prSet phldrT="[Text]"/>
      <dgm:spPr/>
      <dgm:t>
        <a:bodyPr/>
        <a:lstStyle/>
        <a:p>
          <a:pPr>
            <a:lnSpc>
              <a:spcPct val="100000"/>
            </a:lnSpc>
          </a:pPr>
          <a:r>
            <a:rPr lang="en-US" b="1"/>
            <a:t>Field Level (FLO)</a:t>
          </a:r>
          <a:endParaRPr lang="en-US"/>
        </a:p>
      </dgm:t>
    </dgm:pt>
    <dgm:pt modelId="{F9E075D1-5F87-4B06-A1E3-732F9047DFBB}" type="parTrans" cxnId="{FB6CAC9D-87CF-4DCC-9066-F54C3410065A}">
      <dgm:prSet/>
      <dgm:spPr/>
      <dgm:t>
        <a:bodyPr/>
        <a:lstStyle/>
        <a:p>
          <a:endParaRPr lang="en-US"/>
        </a:p>
      </dgm:t>
    </dgm:pt>
    <dgm:pt modelId="{BF3627D7-6B90-4A05-AC2A-46E7DF87DEF7}" type="sibTrans" cxnId="{FB6CAC9D-87CF-4DCC-9066-F54C3410065A}">
      <dgm:prSet/>
      <dgm:spPr/>
      <dgm:t>
        <a:bodyPr/>
        <a:lstStyle/>
        <a:p>
          <a:endParaRPr lang="en-US"/>
        </a:p>
      </dgm:t>
    </dgm:pt>
    <dgm:pt modelId="{50F1ADEB-A45E-415D-86E3-24D16A30041E}">
      <dgm:prSet phldrT="[Text]"/>
      <dgm:spPr/>
      <dgm:t>
        <a:bodyPr/>
        <a:lstStyle/>
        <a:p>
          <a:pPr>
            <a:lnSpc>
              <a:spcPct val="100000"/>
            </a:lnSpc>
            <a:defRPr b="1"/>
          </a:pPr>
          <a:r>
            <a:rPr lang="en-US"/>
            <a:t>Health Organization</a:t>
          </a:r>
        </a:p>
      </dgm:t>
    </dgm:pt>
    <dgm:pt modelId="{ECFD54DB-0B86-462B-A97A-5AC000132972}" type="parTrans" cxnId="{C8102FB9-5BFA-44B8-80C0-DABB21DB8279}">
      <dgm:prSet/>
      <dgm:spPr/>
      <dgm:t>
        <a:bodyPr/>
        <a:lstStyle/>
        <a:p>
          <a:endParaRPr lang="en-US"/>
        </a:p>
      </dgm:t>
    </dgm:pt>
    <dgm:pt modelId="{FBF77E03-B4FA-49C4-A6C5-9C1CA0269266}" type="sibTrans" cxnId="{C8102FB9-5BFA-44B8-80C0-DABB21DB8279}">
      <dgm:prSet/>
      <dgm:spPr/>
      <dgm:t>
        <a:bodyPr/>
        <a:lstStyle/>
        <a:p>
          <a:endParaRPr lang="en-US"/>
        </a:p>
      </dgm:t>
    </dgm:pt>
    <dgm:pt modelId="{31DD13E0-F4F5-4A9B-9526-66D59BAE61BA}">
      <dgm:prSet phldrT="[Text]"/>
      <dgm:spPr/>
      <dgm:t>
        <a:bodyPr/>
        <a:lstStyle/>
        <a:p>
          <a:pPr>
            <a:lnSpc>
              <a:spcPct val="100000"/>
            </a:lnSpc>
          </a:pPr>
          <a:r>
            <a:rPr lang="en-US" b="1"/>
            <a:t>Supervisor</a:t>
          </a:r>
          <a:r>
            <a:rPr lang="en-US"/>
            <a:t>.</a:t>
          </a:r>
        </a:p>
      </dgm:t>
    </dgm:pt>
    <dgm:pt modelId="{0C2E1DB6-C5D2-4975-A98B-5F1714B122D5}" type="parTrans" cxnId="{CAAD052C-8C20-4A9B-A74A-DCA5BA14D3F2}">
      <dgm:prSet/>
      <dgm:spPr/>
      <dgm:t>
        <a:bodyPr/>
        <a:lstStyle/>
        <a:p>
          <a:endParaRPr lang="en-US"/>
        </a:p>
      </dgm:t>
    </dgm:pt>
    <dgm:pt modelId="{6A6E9E01-60D9-49EE-9986-762417BBEC3C}" type="sibTrans" cxnId="{CAAD052C-8C20-4A9B-A74A-DCA5BA14D3F2}">
      <dgm:prSet/>
      <dgm:spPr/>
      <dgm:t>
        <a:bodyPr/>
        <a:lstStyle/>
        <a:p>
          <a:endParaRPr lang="en-US"/>
        </a:p>
      </dgm:t>
    </dgm:pt>
    <dgm:pt modelId="{B82B71CE-892A-47E7-9502-9372EED18492}">
      <dgm:prSet phldrT="[Text]"/>
      <dgm:spPr/>
      <dgm:t>
        <a:bodyPr/>
        <a:lstStyle/>
        <a:p>
          <a:pPr>
            <a:lnSpc>
              <a:spcPct val="100000"/>
            </a:lnSpc>
            <a:defRPr b="1"/>
          </a:pPr>
          <a:r>
            <a:rPr lang="en-US"/>
            <a:t>Education Organization</a:t>
          </a:r>
        </a:p>
      </dgm:t>
    </dgm:pt>
    <dgm:pt modelId="{93CA936C-A724-4B6B-9859-030A0C66EE00}" type="parTrans" cxnId="{0F96938C-6D3E-4824-8D88-469F4C3CF1D9}">
      <dgm:prSet/>
      <dgm:spPr/>
      <dgm:t>
        <a:bodyPr/>
        <a:lstStyle/>
        <a:p>
          <a:endParaRPr lang="en-US"/>
        </a:p>
      </dgm:t>
    </dgm:pt>
    <dgm:pt modelId="{45EFAA5B-4286-4245-B8CC-E007F03EC839}" type="sibTrans" cxnId="{0F96938C-6D3E-4824-8D88-469F4C3CF1D9}">
      <dgm:prSet/>
      <dgm:spPr/>
      <dgm:t>
        <a:bodyPr/>
        <a:lstStyle/>
        <a:p>
          <a:endParaRPr lang="en-US"/>
        </a:p>
      </dgm:t>
    </dgm:pt>
    <dgm:pt modelId="{F4BA0597-71BA-466B-B665-3105268C08D8}">
      <dgm:prSet phldrT="[Text]"/>
      <dgm:spPr/>
      <dgm:t>
        <a:bodyPr/>
        <a:lstStyle/>
        <a:p>
          <a:pPr>
            <a:lnSpc>
              <a:spcPct val="100000"/>
            </a:lnSpc>
          </a:pPr>
          <a:r>
            <a:rPr lang="en-US"/>
            <a:t>Supervisor</a:t>
          </a:r>
        </a:p>
      </dgm:t>
    </dgm:pt>
    <dgm:pt modelId="{5B3582A1-6E3D-4286-B314-C84EFCCB1707}" type="parTrans" cxnId="{806C4113-AEE7-44F2-B0FF-C54F04FA09FC}">
      <dgm:prSet/>
      <dgm:spPr/>
      <dgm:t>
        <a:bodyPr/>
        <a:lstStyle/>
        <a:p>
          <a:endParaRPr lang="en-US"/>
        </a:p>
      </dgm:t>
    </dgm:pt>
    <dgm:pt modelId="{959AB0BD-B4C0-4EE8-80CE-CD3EB3C4F6C4}" type="sibTrans" cxnId="{806C4113-AEE7-44F2-B0FF-C54F04FA09FC}">
      <dgm:prSet/>
      <dgm:spPr/>
      <dgm:t>
        <a:bodyPr/>
        <a:lstStyle/>
        <a:p>
          <a:endParaRPr lang="en-US"/>
        </a:p>
      </dgm:t>
    </dgm:pt>
    <dgm:pt modelId="{36368176-4D5F-4CAB-8877-395AA31E9185}">
      <dgm:prSet phldrT="[Text]"/>
      <dgm:spPr/>
      <dgm:t>
        <a:bodyPr/>
        <a:lstStyle/>
        <a:p>
          <a:pPr>
            <a:lnSpc>
              <a:spcPct val="100000"/>
            </a:lnSpc>
          </a:pPr>
          <a:r>
            <a:rPr lang="en-US"/>
            <a:t>Distributor</a:t>
          </a:r>
        </a:p>
      </dgm:t>
    </dgm:pt>
    <dgm:pt modelId="{F92FBCC7-8C71-42F2-A0E7-167889E3E98C}" type="sibTrans" cxnId="{979D340B-5073-418E-9807-5D29FC8FD1A9}">
      <dgm:prSet/>
      <dgm:spPr/>
      <dgm:t>
        <a:bodyPr/>
        <a:lstStyle/>
        <a:p>
          <a:endParaRPr lang="en-US"/>
        </a:p>
      </dgm:t>
    </dgm:pt>
    <dgm:pt modelId="{638F8730-0DB0-494C-B646-859D9FFE19F5}" type="parTrans" cxnId="{979D340B-5073-418E-9807-5D29FC8FD1A9}">
      <dgm:prSet/>
      <dgm:spPr/>
      <dgm:t>
        <a:bodyPr/>
        <a:lstStyle/>
        <a:p>
          <a:endParaRPr lang="en-US"/>
        </a:p>
      </dgm:t>
    </dgm:pt>
    <dgm:pt modelId="{02CC8B03-A8C9-4D2A-9903-05E3B437C2B7}">
      <dgm:prSet phldrT="[Text]"/>
      <dgm:spPr/>
      <dgm:t>
        <a:bodyPr/>
        <a:lstStyle/>
        <a:p>
          <a:pPr>
            <a:lnSpc>
              <a:spcPct val="100000"/>
            </a:lnSpc>
          </a:pPr>
          <a:r>
            <a:rPr lang="en-US"/>
            <a:t>Teacher</a:t>
          </a:r>
        </a:p>
      </dgm:t>
    </dgm:pt>
    <dgm:pt modelId="{30F59182-752A-4442-98C4-57E86D4737C8}" type="sibTrans" cxnId="{21F63808-57A4-4B27-AEAF-413C2EB24C8E}">
      <dgm:prSet/>
      <dgm:spPr/>
      <dgm:t>
        <a:bodyPr/>
        <a:lstStyle/>
        <a:p>
          <a:endParaRPr lang="en-US"/>
        </a:p>
      </dgm:t>
    </dgm:pt>
    <dgm:pt modelId="{C3875697-C00D-47EE-B1E3-E424672438BF}" type="parTrans" cxnId="{21F63808-57A4-4B27-AEAF-413C2EB24C8E}">
      <dgm:prSet/>
      <dgm:spPr/>
      <dgm:t>
        <a:bodyPr/>
        <a:lstStyle/>
        <a:p>
          <a:endParaRPr lang="en-US"/>
        </a:p>
      </dgm:t>
    </dgm:pt>
    <dgm:pt modelId="{B0D5FA5D-466B-9F4B-9258-162248FAEC4F}">
      <dgm:prSet/>
      <dgm:spPr/>
      <dgm:t>
        <a:bodyPr/>
        <a:lstStyle/>
        <a:p>
          <a:pPr>
            <a:lnSpc>
              <a:spcPct val="100000"/>
            </a:lnSpc>
          </a:pPr>
          <a:r>
            <a:rPr lang="en-US" b="1"/>
            <a:t>Sector Level (SLO)</a:t>
          </a:r>
        </a:p>
      </dgm:t>
    </dgm:pt>
    <dgm:pt modelId="{29E7511B-5EC0-1B49-958F-EDA1522A0027}" type="parTrans" cxnId="{01D5DD55-147F-764C-AE0E-ECDC3066ACC4}">
      <dgm:prSet/>
      <dgm:spPr/>
      <dgm:t>
        <a:bodyPr/>
        <a:lstStyle/>
        <a:p>
          <a:endParaRPr lang="en-US"/>
        </a:p>
      </dgm:t>
    </dgm:pt>
    <dgm:pt modelId="{96AFCE9D-E81F-8546-988E-660C52D1183A}" type="sibTrans" cxnId="{01D5DD55-147F-764C-AE0E-ECDC3066ACC4}">
      <dgm:prSet/>
      <dgm:spPr/>
      <dgm:t>
        <a:bodyPr/>
        <a:lstStyle/>
        <a:p>
          <a:endParaRPr lang="en-US"/>
        </a:p>
      </dgm:t>
    </dgm:pt>
    <dgm:pt modelId="{003BAE1A-A82D-5847-809C-174EC23819A9}">
      <dgm:prSet/>
      <dgm:spPr/>
      <dgm:t>
        <a:bodyPr/>
        <a:lstStyle/>
        <a:p>
          <a:pPr>
            <a:lnSpc>
              <a:spcPct val="100000"/>
            </a:lnSpc>
          </a:pPr>
          <a:r>
            <a:rPr lang="en-US" b="1"/>
            <a:t>Block Level (BLO)</a:t>
          </a:r>
        </a:p>
      </dgm:t>
    </dgm:pt>
    <dgm:pt modelId="{59DD72C4-18E7-1848-AD66-82CB17D90075}" type="parTrans" cxnId="{D386A930-247E-1F4B-AB39-1250617E69C8}">
      <dgm:prSet/>
      <dgm:spPr/>
      <dgm:t>
        <a:bodyPr/>
        <a:lstStyle/>
        <a:p>
          <a:endParaRPr lang="en-US"/>
        </a:p>
      </dgm:t>
    </dgm:pt>
    <dgm:pt modelId="{263DA72F-4FF8-E147-B1E9-D464D07256EB}" type="sibTrans" cxnId="{D386A930-247E-1F4B-AB39-1250617E69C8}">
      <dgm:prSet/>
      <dgm:spPr/>
      <dgm:t>
        <a:bodyPr/>
        <a:lstStyle/>
        <a:p>
          <a:endParaRPr lang="en-US"/>
        </a:p>
      </dgm:t>
    </dgm:pt>
    <dgm:pt modelId="{513CB971-9C1B-4B4D-BA9B-DA8E0CCBF220}">
      <dgm:prSet/>
      <dgm:spPr/>
      <dgm:t>
        <a:bodyPr/>
        <a:lstStyle/>
        <a:p>
          <a:pPr>
            <a:lnSpc>
              <a:spcPct val="100000"/>
            </a:lnSpc>
          </a:pPr>
          <a:r>
            <a:rPr lang="en-US" b="1"/>
            <a:t>District Level (DLO)</a:t>
          </a:r>
        </a:p>
      </dgm:t>
    </dgm:pt>
    <dgm:pt modelId="{2EF14040-0275-AB42-BE4E-115E63C8A511}" type="parTrans" cxnId="{86ECB90D-FA32-C342-8A14-ED1E43CDB5DC}">
      <dgm:prSet/>
      <dgm:spPr/>
      <dgm:t>
        <a:bodyPr/>
        <a:lstStyle/>
        <a:p>
          <a:endParaRPr lang="en-US"/>
        </a:p>
      </dgm:t>
    </dgm:pt>
    <dgm:pt modelId="{909F3921-6B4E-F144-9E13-A85D58809972}" type="sibTrans" cxnId="{86ECB90D-FA32-C342-8A14-ED1E43CDB5DC}">
      <dgm:prSet/>
      <dgm:spPr/>
      <dgm:t>
        <a:bodyPr/>
        <a:lstStyle/>
        <a:p>
          <a:endParaRPr lang="en-US"/>
        </a:p>
      </dgm:t>
    </dgm:pt>
    <dgm:pt modelId="{3E3652C3-87DB-B748-A899-C03F8B5AE14D}">
      <dgm:prSet/>
      <dgm:spPr/>
      <dgm:t>
        <a:bodyPr/>
        <a:lstStyle/>
        <a:p>
          <a:pPr>
            <a:lnSpc>
              <a:spcPct val="100000"/>
            </a:lnSpc>
          </a:pPr>
          <a:r>
            <a:rPr lang="en-US" b="1"/>
            <a:t>Distributor</a:t>
          </a:r>
        </a:p>
      </dgm:t>
    </dgm:pt>
    <dgm:pt modelId="{CECAEF61-3F7E-0C40-91DF-03E819856B33}" type="parTrans" cxnId="{44E312C0-506D-7F47-8565-95FD5938E5DC}">
      <dgm:prSet/>
      <dgm:spPr/>
      <dgm:t>
        <a:bodyPr/>
        <a:lstStyle/>
        <a:p>
          <a:endParaRPr lang="en-US"/>
        </a:p>
      </dgm:t>
    </dgm:pt>
    <dgm:pt modelId="{F57BB7A8-DDAA-6F44-BCAB-646F26371C61}" type="sibTrans" cxnId="{44E312C0-506D-7F47-8565-95FD5938E5DC}">
      <dgm:prSet/>
      <dgm:spPr/>
      <dgm:t>
        <a:bodyPr/>
        <a:lstStyle/>
        <a:p>
          <a:endParaRPr lang="en-US"/>
        </a:p>
      </dgm:t>
    </dgm:pt>
    <dgm:pt modelId="{286574BE-93F3-0244-9CB9-9B8D9390379C}">
      <dgm:prSet/>
      <dgm:spPr/>
      <dgm:t>
        <a:bodyPr/>
        <a:lstStyle/>
        <a:p>
          <a:pPr>
            <a:lnSpc>
              <a:spcPct val="100000"/>
            </a:lnSpc>
          </a:pPr>
          <a:r>
            <a:rPr lang="en-US" b="1"/>
            <a:t>Teacher</a:t>
          </a:r>
        </a:p>
      </dgm:t>
    </dgm:pt>
    <dgm:pt modelId="{F5444E45-72BD-4444-A8DE-4F043BEC829B}" type="parTrans" cxnId="{B2551F1E-859C-D344-B192-0144C572465C}">
      <dgm:prSet/>
      <dgm:spPr/>
      <dgm:t>
        <a:bodyPr/>
        <a:lstStyle/>
        <a:p>
          <a:endParaRPr lang="en-US"/>
        </a:p>
      </dgm:t>
    </dgm:pt>
    <dgm:pt modelId="{0D749359-70B4-9B47-8E1F-4AE9F3810A1A}" type="sibTrans" cxnId="{B2551F1E-859C-D344-B192-0144C572465C}">
      <dgm:prSet/>
      <dgm:spPr/>
      <dgm:t>
        <a:bodyPr/>
        <a:lstStyle/>
        <a:p>
          <a:endParaRPr lang="en-US"/>
        </a:p>
      </dgm:t>
    </dgm:pt>
    <dgm:pt modelId="{B39D59B7-831C-4749-B1E2-953CA71A981F}" type="pres">
      <dgm:prSet presAssocID="{DE6AAA54-A81C-4EEA-B07C-9DD913E5DAAD}" presName="root" presStyleCnt="0">
        <dgm:presLayoutVars>
          <dgm:dir/>
          <dgm:resizeHandles val="exact"/>
        </dgm:presLayoutVars>
      </dgm:prSet>
      <dgm:spPr/>
    </dgm:pt>
    <dgm:pt modelId="{C65B9D63-37A2-42F9-A456-AF80C9B6DC66}" type="pres">
      <dgm:prSet presAssocID="{28A0A238-2299-4209-BAEB-95E74198D83A}" presName="compNode" presStyleCnt="0"/>
      <dgm:spPr/>
    </dgm:pt>
    <dgm:pt modelId="{5412E591-2ED6-42AB-880D-E2099F48AB89}" type="pres">
      <dgm:prSet presAssocID="{28A0A238-2299-4209-BAEB-95E74198D8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n"/>
        </a:ext>
      </dgm:extLst>
    </dgm:pt>
    <dgm:pt modelId="{9A80D24F-5293-4E00-A704-2C7908CAC885}" type="pres">
      <dgm:prSet presAssocID="{28A0A238-2299-4209-BAEB-95E74198D83A}" presName="iconSpace" presStyleCnt="0"/>
      <dgm:spPr/>
    </dgm:pt>
    <dgm:pt modelId="{5D0061ED-3C0C-464A-9FBA-2994F7F8B06A}" type="pres">
      <dgm:prSet presAssocID="{28A0A238-2299-4209-BAEB-95E74198D83A}" presName="parTx" presStyleLbl="revTx" presStyleIdx="0" presStyleCnt="6">
        <dgm:presLayoutVars>
          <dgm:chMax val="0"/>
          <dgm:chPref val="0"/>
        </dgm:presLayoutVars>
      </dgm:prSet>
      <dgm:spPr/>
    </dgm:pt>
    <dgm:pt modelId="{887B7FF8-6EA7-46A2-8F97-C41DA55905E1}" type="pres">
      <dgm:prSet presAssocID="{28A0A238-2299-4209-BAEB-95E74198D83A}" presName="txSpace" presStyleCnt="0"/>
      <dgm:spPr/>
    </dgm:pt>
    <dgm:pt modelId="{D44823A4-D629-4C0A-9E7E-8F1D6FB1D951}" type="pres">
      <dgm:prSet presAssocID="{28A0A238-2299-4209-BAEB-95E74198D83A}" presName="desTx" presStyleLbl="revTx" presStyleIdx="1" presStyleCnt="6">
        <dgm:presLayoutVars/>
      </dgm:prSet>
      <dgm:spPr/>
    </dgm:pt>
    <dgm:pt modelId="{0A653714-9271-4540-81E8-33A05688D57F}" type="pres">
      <dgm:prSet presAssocID="{C6479729-6933-4EAE-9616-C7C46493F4F1}" presName="sibTrans" presStyleCnt="0"/>
      <dgm:spPr/>
    </dgm:pt>
    <dgm:pt modelId="{BA876F0D-E7AA-4837-8816-A7126749189D}" type="pres">
      <dgm:prSet presAssocID="{50F1ADEB-A45E-415D-86E3-24D16A30041E}" presName="compNode" presStyleCnt="0"/>
      <dgm:spPr/>
    </dgm:pt>
    <dgm:pt modelId="{025E7D5F-8CA0-4D15-9E37-E39F1E39F34D}" type="pres">
      <dgm:prSet presAssocID="{50F1ADEB-A45E-415D-86E3-24D16A30041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a:ext>
      </dgm:extLst>
    </dgm:pt>
    <dgm:pt modelId="{8FE094C6-CDD7-4A8A-97A9-97D9496937AE}" type="pres">
      <dgm:prSet presAssocID="{50F1ADEB-A45E-415D-86E3-24D16A30041E}" presName="iconSpace" presStyleCnt="0"/>
      <dgm:spPr/>
    </dgm:pt>
    <dgm:pt modelId="{0C62FDEF-ACE8-435C-95CA-B42039AC4B40}" type="pres">
      <dgm:prSet presAssocID="{50F1ADEB-A45E-415D-86E3-24D16A30041E}" presName="parTx" presStyleLbl="revTx" presStyleIdx="2" presStyleCnt="6">
        <dgm:presLayoutVars>
          <dgm:chMax val="0"/>
          <dgm:chPref val="0"/>
        </dgm:presLayoutVars>
      </dgm:prSet>
      <dgm:spPr/>
    </dgm:pt>
    <dgm:pt modelId="{6CF3D290-F5FC-4B50-8251-0C39FD62ADE5}" type="pres">
      <dgm:prSet presAssocID="{50F1ADEB-A45E-415D-86E3-24D16A30041E}" presName="txSpace" presStyleCnt="0"/>
      <dgm:spPr/>
    </dgm:pt>
    <dgm:pt modelId="{C3B7243C-A684-48CB-AC97-F86D30EB38BE}" type="pres">
      <dgm:prSet presAssocID="{50F1ADEB-A45E-415D-86E3-24D16A30041E}" presName="desTx" presStyleLbl="revTx" presStyleIdx="3" presStyleCnt="6">
        <dgm:presLayoutVars/>
      </dgm:prSet>
      <dgm:spPr/>
    </dgm:pt>
    <dgm:pt modelId="{0AFF0EAB-B9F7-45A0-9932-415D17663836}" type="pres">
      <dgm:prSet presAssocID="{FBF77E03-B4FA-49C4-A6C5-9C1CA0269266}" presName="sibTrans" presStyleCnt="0"/>
      <dgm:spPr/>
    </dgm:pt>
    <dgm:pt modelId="{89B82697-A383-4A5E-AF56-ED1A9027B38F}" type="pres">
      <dgm:prSet presAssocID="{B82B71CE-892A-47E7-9502-9372EED18492}" presName="compNode" presStyleCnt="0"/>
      <dgm:spPr/>
    </dgm:pt>
    <dgm:pt modelId="{F6F18518-83D2-40ED-BD8A-FA911719DDE5}" type="pres">
      <dgm:prSet presAssocID="{B82B71CE-892A-47E7-9502-9372EED184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acher"/>
        </a:ext>
      </dgm:extLst>
    </dgm:pt>
    <dgm:pt modelId="{353F25E6-E1FB-4515-9115-323C9E0BDEE3}" type="pres">
      <dgm:prSet presAssocID="{B82B71CE-892A-47E7-9502-9372EED18492}" presName="iconSpace" presStyleCnt="0"/>
      <dgm:spPr/>
    </dgm:pt>
    <dgm:pt modelId="{8E844EEA-5174-4098-A541-A5CF78E17DE8}" type="pres">
      <dgm:prSet presAssocID="{B82B71CE-892A-47E7-9502-9372EED18492}" presName="parTx" presStyleLbl="revTx" presStyleIdx="4" presStyleCnt="6">
        <dgm:presLayoutVars>
          <dgm:chMax val="0"/>
          <dgm:chPref val="0"/>
        </dgm:presLayoutVars>
      </dgm:prSet>
      <dgm:spPr/>
    </dgm:pt>
    <dgm:pt modelId="{0C36751E-8459-4D83-AC35-3233CA755CEB}" type="pres">
      <dgm:prSet presAssocID="{B82B71CE-892A-47E7-9502-9372EED18492}" presName="txSpace" presStyleCnt="0"/>
      <dgm:spPr/>
    </dgm:pt>
    <dgm:pt modelId="{903D267E-9FB4-4387-B0CD-75DC58939990}" type="pres">
      <dgm:prSet presAssocID="{B82B71CE-892A-47E7-9502-9372EED18492}" presName="desTx" presStyleLbl="revTx" presStyleIdx="5" presStyleCnt="6">
        <dgm:presLayoutVars/>
      </dgm:prSet>
      <dgm:spPr/>
    </dgm:pt>
  </dgm:ptLst>
  <dgm:cxnLst>
    <dgm:cxn modelId="{E3694803-00C2-2046-A152-3FE680B15EEE}" type="presOf" srcId="{B82B71CE-892A-47E7-9502-9372EED18492}" destId="{8E844EEA-5174-4098-A541-A5CF78E17DE8}" srcOrd="0" destOrd="0" presId="urn:microsoft.com/office/officeart/2018/2/layout/IconLabelDescriptionList"/>
    <dgm:cxn modelId="{21F63808-57A4-4B27-AEAF-413C2EB24C8E}" srcId="{B82B71CE-892A-47E7-9502-9372EED18492}" destId="{02CC8B03-A8C9-4D2A-9903-05E3B437C2B7}" srcOrd="2" destOrd="0" parTransId="{C3875697-C00D-47EE-B1E3-E424672438BF}" sibTransId="{30F59182-752A-4442-98C4-57E86D4737C8}"/>
    <dgm:cxn modelId="{979D340B-5073-418E-9807-5D29FC8FD1A9}" srcId="{B82B71CE-892A-47E7-9502-9372EED18492}" destId="{36368176-4D5F-4CAB-8877-395AA31E9185}" srcOrd="1" destOrd="0" parTransId="{638F8730-0DB0-494C-B646-859D9FFE19F5}" sibTransId="{F92FBCC7-8C71-42F2-A0E7-167889E3E98C}"/>
    <dgm:cxn modelId="{86ECB90D-FA32-C342-8A14-ED1E43CDB5DC}" srcId="{28A0A238-2299-4209-BAEB-95E74198D83A}" destId="{513CB971-9C1B-4B4D-BA9B-DA8E0CCBF220}" srcOrd="3" destOrd="0" parTransId="{2EF14040-0275-AB42-BE4E-115E63C8A511}" sibTransId="{909F3921-6B4E-F144-9E13-A85D58809972}"/>
    <dgm:cxn modelId="{61C73D11-3123-1B4C-8359-863668BEDA65}" type="presOf" srcId="{28A0A238-2299-4209-BAEB-95E74198D83A}" destId="{5D0061ED-3C0C-464A-9FBA-2994F7F8B06A}" srcOrd="0" destOrd="0" presId="urn:microsoft.com/office/officeart/2018/2/layout/IconLabelDescriptionList"/>
    <dgm:cxn modelId="{806C4113-AEE7-44F2-B0FF-C54F04FA09FC}" srcId="{B82B71CE-892A-47E7-9502-9372EED18492}" destId="{F4BA0597-71BA-466B-B665-3105268C08D8}" srcOrd="0" destOrd="0" parTransId="{5B3582A1-6E3D-4286-B314-C84EFCCB1707}" sibTransId="{959AB0BD-B4C0-4EE8-80CE-CD3EB3C4F6C4}"/>
    <dgm:cxn modelId="{15DB711C-741A-BB42-9F7F-92EBD2251BCF}" type="presOf" srcId="{513CB971-9C1B-4B4D-BA9B-DA8E0CCBF220}" destId="{D44823A4-D629-4C0A-9E7E-8F1D6FB1D951}" srcOrd="0" destOrd="3" presId="urn:microsoft.com/office/officeart/2018/2/layout/IconLabelDescriptionList"/>
    <dgm:cxn modelId="{B2551F1E-859C-D344-B192-0144C572465C}" srcId="{50F1ADEB-A45E-415D-86E3-24D16A30041E}" destId="{286574BE-93F3-0244-9CB9-9B8D9390379C}" srcOrd="2" destOrd="0" parTransId="{F5444E45-72BD-4444-A8DE-4F043BEC829B}" sibTransId="{0D749359-70B4-9B47-8E1F-4AE9F3810A1A}"/>
    <dgm:cxn modelId="{70FAB221-87AB-DC47-BB68-663E14F5187B}" type="presOf" srcId="{B0D5FA5D-466B-9F4B-9258-162248FAEC4F}" destId="{D44823A4-D629-4C0A-9E7E-8F1D6FB1D951}" srcOrd="0" destOrd="1" presId="urn:microsoft.com/office/officeart/2018/2/layout/IconLabelDescriptionList"/>
    <dgm:cxn modelId="{F571ED25-3A26-2945-B799-BFCA48CB6976}" type="presOf" srcId="{02CC8B03-A8C9-4D2A-9903-05E3B437C2B7}" destId="{903D267E-9FB4-4387-B0CD-75DC58939990}" srcOrd="0" destOrd="2" presId="urn:microsoft.com/office/officeart/2018/2/layout/IconLabelDescriptionList"/>
    <dgm:cxn modelId="{CAAD052C-8C20-4A9B-A74A-DCA5BA14D3F2}" srcId="{50F1ADEB-A45E-415D-86E3-24D16A30041E}" destId="{31DD13E0-F4F5-4A9B-9526-66D59BAE61BA}" srcOrd="0" destOrd="0" parTransId="{0C2E1DB6-C5D2-4975-A98B-5F1714B122D5}" sibTransId="{6A6E9E01-60D9-49EE-9986-762417BBEC3C}"/>
    <dgm:cxn modelId="{D386A930-247E-1F4B-AB39-1250617E69C8}" srcId="{28A0A238-2299-4209-BAEB-95E74198D83A}" destId="{003BAE1A-A82D-5847-809C-174EC23819A9}" srcOrd="2" destOrd="0" parTransId="{59DD72C4-18E7-1848-AD66-82CB17D90075}" sibTransId="{263DA72F-4FF8-E147-B1E9-D464D07256EB}"/>
    <dgm:cxn modelId="{01D5DD55-147F-764C-AE0E-ECDC3066ACC4}" srcId="{28A0A238-2299-4209-BAEB-95E74198D83A}" destId="{B0D5FA5D-466B-9F4B-9258-162248FAEC4F}" srcOrd="1" destOrd="0" parTransId="{29E7511B-5EC0-1B49-958F-EDA1522A0027}" sibTransId="{96AFCE9D-E81F-8546-988E-660C52D1183A}"/>
    <dgm:cxn modelId="{59891264-D063-234F-A755-95ED4372267A}" type="presOf" srcId="{F4BA0597-71BA-466B-B665-3105268C08D8}" destId="{903D267E-9FB4-4387-B0CD-75DC58939990}" srcOrd="0" destOrd="0" presId="urn:microsoft.com/office/officeart/2018/2/layout/IconLabelDescriptionList"/>
    <dgm:cxn modelId="{55BCCB75-96E3-EF46-9CB8-5713D6225A91}" type="presOf" srcId="{DE6AAA54-A81C-4EEA-B07C-9DD913E5DAAD}" destId="{B39D59B7-831C-4749-B1E2-953CA71A981F}" srcOrd="0" destOrd="0" presId="urn:microsoft.com/office/officeart/2018/2/layout/IconLabelDescriptionList"/>
    <dgm:cxn modelId="{BCA3167D-C66B-7543-9582-C44AC08FF049}" type="presOf" srcId="{286574BE-93F3-0244-9CB9-9B8D9390379C}" destId="{C3B7243C-A684-48CB-AC97-F86D30EB38BE}" srcOrd="0" destOrd="2" presId="urn:microsoft.com/office/officeart/2018/2/layout/IconLabelDescriptionList"/>
    <dgm:cxn modelId="{70CA5B81-4601-E54F-B5A3-EE56FC0A93FF}" type="presOf" srcId="{31DD13E0-F4F5-4A9B-9526-66D59BAE61BA}" destId="{C3B7243C-A684-48CB-AC97-F86D30EB38BE}" srcOrd="0" destOrd="0" presId="urn:microsoft.com/office/officeart/2018/2/layout/IconLabelDescriptionList"/>
    <dgm:cxn modelId="{26707F84-DA5B-224C-B416-28A7C644A631}" type="presOf" srcId="{3E3652C3-87DB-B748-A899-C03F8B5AE14D}" destId="{C3B7243C-A684-48CB-AC97-F86D30EB38BE}" srcOrd="0" destOrd="1" presId="urn:microsoft.com/office/officeart/2018/2/layout/IconLabelDescriptionList"/>
    <dgm:cxn modelId="{CEAA0A85-181D-2540-92E6-1F164399E34E}" type="presOf" srcId="{CEB23226-B13C-4AAA-A89B-47BB84DE41D4}" destId="{D44823A4-D629-4C0A-9E7E-8F1D6FB1D951}" srcOrd="0" destOrd="0" presId="urn:microsoft.com/office/officeart/2018/2/layout/IconLabelDescriptionList"/>
    <dgm:cxn modelId="{0F96938C-6D3E-4824-8D88-469F4C3CF1D9}" srcId="{DE6AAA54-A81C-4EEA-B07C-9DD913E5DAAD}" destId="{B82B71CE-892A-47E7-9502-9372EED18492}" srcOrd="2" destOrd="0" parTransId="{93CA936C-A724-4B6B-9859-030A0C66EE00}" sibTransId="{45EFAA5B-4286-4245-B8CC-E007F03EC839}"/>
    <dgm:cxn modelId="{FB6CAC9D-87CF-4DCC-9066-F54C3410065A}" srcId="{28A0A238-2299-4209-BAEB-95E74198D83A}" destId="{CEB23226-B13C-4AAA-A89B-47BB84DE41D4}" srcOrd="0" destOrd="0" parTransId="{F9E075D1-5F87-4B06-A1E3-732F9047DFBB}" sibTransId="{BF3627D7-6B90-4A05-AC2A-46E7DF87DEF7}"/>
    <dgm:cxn modelId="{B821D3A6-BA17-7545-ACF1-35CBD8AB077E}" type="presOf" srcId="{003BAE1A-A82D-5847-809C-174EC23819A9}" destId="{D44823A4-D629-4C0A-9E7E-8F1D6FB1D951}" srcOrd="0" destOrd="2" presId="urn:microsoft.com/office/officeart/2018/2/layout/IconLabelDescriptionList"/>
    <dgm:cxn modelId="{C8102FB9-5BFA-44B8-80C0-DABB21DB8279}" srcId="{DE6AAA54-A81C-4EEA-B07C-9DD913E5DAAD}" destId="{50F1ADEB-A45E-415D-86E3-24D16A30041E}" srcOrd="1" destOrd="0" parTransId="{ECFD54DB-0B86-462B-A97A-5AC000132972}" sibTransId="{FBF77E03-B4FA-49C4-A6C5-9C1CA0269266}"/>
    <dgm:cxn modelId="{5F9641BD-5921-B24E-AD0B-ABFB5523C2E5}" type="presOf" srcId="{50F1ADEB-A45E-415D-86E3-24D16A30041E}" destId="{0C62FDEF-ACE8-435C-95CA-B42039AC4B40}" srcOrd="0" destOrd="0" presId="urn:microsoft.com/office/officeart/2018/2/layout/IconLabelDescriptionList"/>
    <dgm:cxn modelId="{44E312C0-506D-7F47-8565-95FD5938E5DC}" srcId="{50F1ADEB-A45E-415D-86E3-24D16A30041E}" destId="{3E3652C3-87DB-B748-A899-C03F8B5AE14D}" srcOrd="1" destOrd="0" parTransId="{CECAEF61-3F7E-0C40-91DF-03E819856B33}" sibTransId="{F57BB7A8-DDAA-6F44-BCAB-646F26371C61}"/>
    <dgm:cxn modelId="{20C660F1-18F4-0A49-AA9D-5D46A5A50491}" type="presOf" srcId="{36368176-4D5F-4CAB-8877-395AA31E9185}" destId="{903D267E-9FB4-4387-B0CD-75DC58939990}" srcOrd="0" destOrd="1" presId="urn:microsoft.com/office/officeart/2018/2/layout/IconLabelDescriptionList"/>
    <dgm:cxn modelId="{6A137CF4-C022-42F1-850B-3FE86730CD1B}" srcId="{DE6AAA54-A81C-4EEA-B07C-9DD913E5DAAD}" destId="{28A0A238-2299-4209-BAEB-95E74198D83A}" srcOrd="0" destOrd="0" parTransId="{FC88058C-4B21-48D9-A3B3-3AB873707F0C}" sibTransId="{C6479729-6933-4EAE-9616-C7C46493F4F1}"/>
    <dgm:cxn modelId="{D37D0275-8FBD-DF47-A824-D8C617E1CEFC}" type="presParOf" srcId="{B39D59B7-831C-4749-B1E2-953CA71A981F}" destId="{C65B9D63-37A2-42F9-A456-AF80C9B6DC66}" srcOrd="0" destOrd="0" presId="urn:microsoft.com/office/officeart/2018/2/layout/IconLabelDescriptionList"/>
    <dgm:cxn modelId="{9E75201F-5BC0-734F-BCF1-4498788BB337}" type="presParOf" srcId="{C65B9D63-37A2-42F9-A456-AF80C9B6DC66}" destId="{5412E591-2ED6-42AB-880D-E2099F48AB89}" srcOrd="0" destOrd="0" presId="urn:microsoft.com/office/officeart/2018/2/layout/IconLabelDescriptionList"/>
    <dgm:cxn modelId="{F55A35FF-0B55-3444-802A-E535B9BF803A}" type="presParOf" srcId="{C65B9D63-37A2-42F9-A456-AF80C9B6DC66}" destId="{9A80D24F-5293-4E00-A704-2C7908CAC885}" srcOrd="1" destOrd="0" presId="urn:microsoft.com/office/officeart/2018/2/layout/IconLabelDescriptionList"/>
    <dgm:cxn modelId="{45294AE1-4E93-AD4C-A208-BB2A9A1A7B0C}" type="presParOf" srcId="{C65B9D63-37A2-42F9-A456-AF80C9B6DC66}" destId="{5D0061ED-3C0C-464A-9FBA-2994F7F8B06A}" srcOrd="2" destOrd="0" presId="urn:microsoft.com/office/officeart/2018/2/layout/IconLabelDescriptionList"/>
    <dgm:cxn modelId="{840957FE-E176-7F4A-B2B8-80806D2B8832}" type="presParOf" srcId="{C65B9D63-37A2-42F9-A456-AF80C9B6DC66}" destId="{887B7FF8-6EA7-46A2-8F97-C41DA55905E1}" srcOrd="3" destOrd="0" presId="urn:microsoft.com/office/officeart/2018/2/layout/IconLabelDescriptionList"/>
    <dgm:cxn modelId="{977C2EE0-15B9-4843-9B77-1B5101E543E5}" type="presParOf" srcId="{C65B9D63-37A2-42F9-A456-AF80C9B6DC66}" destId="{D44823A4-D629-4C0A-9E7E-8F1D6FB1D951}" srcOrd="4" destOrd="0" presId="urn:microsoft.com/office/officeart/2018/2/layout/IconLabelDescriptionList"/>
    <dgm:cxn modelId="{F4CB3766-458A-7746-B1B8-5DE253D1A8FC}" type="presParOf" srcId="{B39D59B7-831C-4749-B1E2-953CA71A981F}" destId="{0A653714-9271-4540-81E8-33A05688D57F}" srcOrd="1" destOrd="0" presId="urn:microsoft.com/office/officeart/2018/2/layout/IconLabelDescriptionList"/>
    <dgm:cxn modelId="{619E9595-A933-9746-98AC-0E95F92296AD}" type="presParOf" srcId="{B39D59B7-831C-4749-B1E2-953CA71A981F}" destId="{BA876F0D-E7AA-4837-8816-A7126749189D}" srcOrd="2" destOrd="0" presId="urn:microsoft.com/office/officeart/2018/2/layout/IconLabelDescriptionList"/>
    <dgm:cxn modelId="{EECABEBE-1D30-4046-A2CF-9EC73F8F9484}" type="presParOf" srcId="{BA876F0D-E7AA-4837-8816-A7126749189D}" destId="{025E7D5F-8CA0-4D15-9E37-E39F1E39F34D}" srcOrd="0" destOrd="0" presId="urn:microsoft.com/office/officeart/2018/2/layout/IconLabelDescriptionList"/>
    <dgm:cxn modelId="{5EBA1792-1083-E54F-9258-63B374473BED}" type="presParOf" srcId="{BA876F0D-E7AA-4837-8816-A7126749189D}" destId="{8FE094C6-CDD7-4A8A-97A9-97D9496937AE}" srcOrd="1" destOrd="0" presId="urn:microsoft.com/office/officeart/2018/2/layout/IconLabelDescriptionList"/>
    <dgm:cxn modelId="{0686A2C1-2626-8346-896E-2BD1EABBC98D}" type="presParOf" srcId="{BA876F0D-E7AA-4837-8816-A7126749189D}" destId="{0C62FDEF-ACE8-435C-95CA-B42039AC4B40}" srcOrd="2" destOrd="0" presId="urn:microsoft.com/office/officeart/2018/2/layout/IconLabelDescriptionList"/>
    <dgm:cxn modelId="{6BAABCC4-3E33-3F4F-978B-8B34A5306B8E}" type="presParOf" srcId="{BA876F0D-E7AA-4837-8816-A7126749189D}" destId="{6CF3D290-F5FC-4B50-8251-0C39FD62ADE5}" srcOrd="3" destOrd="0" presId="urn:microsoft.com/office/officeart/2018/2/layout/IconLabelDescriptionList"/>
    <dgm:cxn modelId="{3EA1F99E-48E6-C046-91F5-62B3C1A96100}" type="presParOf" srcId="{BA876F0D-E7AA-4837-8816-A7126749189D}" destId="{C3B7243C-A684-48CB-AC97-F86D30EB38BE}" srcOrd="4" destOrd="0" presId="urn:microsoft.com/office/officeart/2018/2/layout/IconLabelDescriptionList"/>
    <dgm:cxn modelId="{7AB3CEBC-5590-F143-9833-5727911112CC}" type="presParOf" srcId="{B39D59B7-831C-4749-B1E2-953CA71A981F}" destId="{0AFF0EAB-B9F7-45A0-9932-415D17663836}" srcOrd="3" destOrd="0" presId="urn:microsoft.com/office/officeart/2018/2/layout/IconLabelDescriptionList"/>
    <dgm:cxn modelId="{F5377730-1E7A-4748-A5BF-F0D163AA9B6A}" type="presParOf" srcId="{B39D59B7-831C-4749-B1E2-953CA71A981F}" destId="{89B82697-A383-4A5E-AF56-ED1A9027B38F}" srcOrd="4" destOrd="0" presId="urn:microsoft.com/office/officeart/2018/2/layout/IconLabelDescriptionList"/>
    <dgm:cxn modelId="{69F3F355-9586-854C-A57A-3B791102CE97}" type="presParOf" srcId="{89B82697-A383-4A5E-AF56-ED1A9027B38F}" destId="{F6F18518-83D2-40ED-BD8A-FA911719DDE5}" srcOrd="0" destOrd="0" presId="urn:microsoft.com/office/officeart/2018/2/layout/IconLabelDescriptionList"/>
    <dgm:cxn modelId="{5D3B5D13-B8E7-664A-992D-5388165C43E2}" type="presParOf" srcId="{89B82697-A383-4A5E-AF56-ED1A9027B38F}" destId="{353F25E6-E1FB-4515-9115-323C9E0BDEE3}" srcOrd="1" destOrd="0" presId="urn:microsoft.com/office/officeart/2018/2/layout/IconLabelDescriptionList"/>
    <dgm:cxn modelId="{68B42F1A-AAC8-3444-A38F-1820729564D8}" type="presParOf" srcId="{89B82697-A383-4A5E-AF56-ED1A9027B38F}" destId="{8E844EEA-5174-4098-A541-A5CF78E17DE8}" srcOrd="2" destOrd="0" presId="urn:microsoft.com/office/officeart/2018/2/layout/IconLabelDescriptionList"/>
    <dgm:cxn modelId="{8B6FC6CD-C456-A34D-94B4-88B85F53DA50}" type="presParOf" srcId="{89B82697-A383-4A5E-AF56-ED1A9027B38F}" destId="{0C36751E-8459-4D83-AC35-3233CA755CEB}" srcOrd="3" destOrd="0" presId="urn:microsoft.com/office/officeart/2018/2/layout/IconLabelDescriptionList"/>
    <dgm:cxn modelId="{B83F9600-AB96-6543-97A7-44C8018FB23E}" type="presParOf" srcId="{89B82697-A383-4A5E-AF56-ED1A9027B38F}" destId="{903D267E-9FB4-4387-B0CD-75DC5893999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96445C-3EFB-44E4-8BE7-AB26E2E2303F}" type="doc">
      <dgm:prSet loTypeId="urn:microsoft.com/office/officeart/2016/7/layout/RepeatingBendingProcessNew" loCatId="process" qsTypeId="urn:microsoft.com/office/officeart/2005/8/quickstyle/simple2" qsCatId="simple" csTypeId="urn:microsoft.com/office/officeart/2005/8/colors/accent3_2" csCatId="accent3" phldr="1"/>
      <dgm:spPr/>
      <dgm:t>
        <a:bodyPr/>
        <a:lstStyle/>
        <a:p>
          <a:endParaRPr lang="en-US"/>
        </a:p>
      </dgm:t>
    </dgm:pt>
    <dgm:pt modelId="{F37FD03A-8A74-4AD6-A386-68C73989E320}">
      <dgm:prSet/>
      <dgm:spPr/>
      <dgm:t>
        <a:bodyPr/>
        <a:lstStyle/>
        <a:p>
          <a:r>
            <a:rPr lang="en-US" b="1"/>
            <a:t>Organization Workflow in Orphan Care</a:t>
          </a:r>
          <a:endParaRPr lang="en-US"/>
        </a:p>
      </dgm:t>
    </dgm:pt>
    <dgm:pt modelId="{90187E8E-6651-4619-B95C-D518E4994C93}" type="parTrans" cxnId="{87FAC949-5D80-4648-A4E9-8B8B8FF9B5A6}">
      <dgm:prSet/>
      <dgm:spPr/>
      <dgm:t>
        <a:bodyPr/>
        <a:lstStyle/>
        <a:p>
          <a:endParaRPr lang="en-US"/>
        </a:p>
      </dgm:t>
    </dgm:pt>
    <dgm:pt modelId="{319F72F5-CB7C-4A18-840A-74A92AD44642}" type="sibTrans" cxnId="{87FAC949-5D80-4648-A4E9-8B8B8FF9B5A6}">
      <dgm:prSet/>
      <dgm:spPr/>
      <dgm:t>
        <a:bodyPr/>
        <a:lstStyle/>
        <a:p>
          <a:endParaRPr lang="en-US"/>
        </a:p>
      </dgm:t>
    </dgm:pt>
    <dgm:pt modelId="{C36049D7-83D4-4EED-A0A5-282B18DE1A71}">
      <dgm:prSet/>
      <dgm:spPr/>
      <dgm:t>
        <a:bodyPr/>
        <a:lstStyle/>
        <a:p>
          <a:r>
            <a:rPr lang="en-US" dirty="0"/>
            <a:t>Each organization has a </a:t>
          </a:r>
          <a:r>
            <a:rPr lang="en-US" b="1" dirty="0"/>
            <a:t>dashboard</a:t>
          </a:r>
          <a:r>
            <a:rPr lang="en-US" dirty="0"/>
            <a:t> to monitor sub-organization performance and statistics.</a:t>
          </a:r>
        </a:p>
      </dgm:t>
    </dgm:pt>
    <dgm:pt modelId="{A6BE35BC-3591-485F-9F64-8FEC7F49C627}" type="parTrans" cxnId="{B49DFA6C-EB22-4057-BA3B-404A72339EBE}">
      <dgm:prSet/>
      <dgm:spPr/>
      <dgm:t>
        <a:bodyPr/>
        <a:lstStyle/>
        <a:p>
          <a:endParaRPr lang="en-US"/>
        </a:p>
      </dgm:t>
    </dgm:pt>
    <dgm:pt modelId="{CE9EDDB7-5579-4DF4-841A-A725FB1B9A24}" type="sibTrans" cxnId="{B49DFA6C-EB22-4057-BA3B-404A72339EBE}">
      <dgm:prSet/>
      <dgm:spPr/>
      <dgm:t>
        <a:bodyPr/>
        <a:lstStyle/>
        <a:p>
          <a:endParaRPr lang="en-US"/>
        </a:p>
      </dgm:t>
    </dgm:pt>
    <dgm:pt modelId="{B6DA541A-2179-4984-9BE9-184779ECEAA0}">
      <dgm:prSet/>
      <dgm:spPr/>
      <dgm:t>
        <a:bodyPr/>
        <a:lstStyle/>
        <a:p>
          <a:r>
            <a:rPr lang="en-US"/>
            <a:t>Every individual in the organization has a </a:t>
          </a:r>
          <a:r>
            <a:rPr lang="en-US" b="1"/>
            <a:t>work queue</a:t>
          </a:r>
          <a:r>
            <a:rPr lang="en-US"/>
            <a:t> for handling special requests and dedicated tasks.</a:t>
          </a:r>
        </a:p>
      </dgm:t>
    </dgm:pt>
    <dgm:pt modelId="{A4D35DB0-DAD6-48AF-BFC3-7D536D996F8F}" type="parTrans" cxnId="{5027FDD9-5DDC-4D42-A5FC-8AB787B1604F}">
      <dgm:prSet/>
      <dgm:spPr/>
      <dgm:t>
        <a:bodyPr/>
        <a:lstStyle/>
        <a:p>
          <a:endParaRPr lang="en-US"/>
        </a:p>
      </dgm:t>
    </dgm:pt>
    <dgm:pt modelId="{CBEE9E84-9AC4-4896-B8A6-10E8A9DEE1D4}" type="sibTrans" cxnId="{5027FDD9-5DDC-4D42-A5FC-8AB787B1604F}">
      <dgm:prSet/>
      <dgm:spPr/>
      <dgm:t>
        <a:bodyPr/>
        <a:lstStyle/>
        <a:p>
          <a:endParaRPr lang="en-US"/>
        </a:p>
      </dgm:t>
    </dgm:pt>
    <dgm:pt modelId="{E0CEC1D5-7AD0-484D-AE8D-C67CBF80ECCE}">
      <dgm:prSet/>
      <dgm:spPr/>
      <dgm:t>
        <a:bodyPr/>
        <a:lstStyle/>
        <a:p>
          <a:r>
            <a:rPr lang="en-US"/>
            <a:t>Organizations conduct </a:t>
          </a:r>
          <a:r>
            <a:rPr lang="en-US" b="1"/>
            <a:t>surveys</a:t>
          </a:r>
          <a:r>
            <a:rPr lang="en-US"/>
            <a:t> of their lower levels and analyze reports to create comprehensive action plans.</a:t>
          </a:r>
        </a:p>
      </dgm:t>
    </dgm:pt>
    <dgm:pt modelId="{ACCFCC54-7AA9-4FD4-9ABB-E12E52D60290}" type="parTrans" cxnId="{F5B8FA23-E0DC-4FC6-9A03-354F6ED9AE4C}">
      <dgm:prSet/>
      <dgm:spPr/>
      <dgm:t>
        <a:bodyPr/>
        <a:lstStyle/>
        <a:p>
          <a:endParaRPr lang="en-US"/>
        </a:p>
      </dgm:t>
    </dgm:pt>
    <dgm:pt modelId="{88974F97-A45F-4D26-B826-772BD40F36DA}" type="sibTrans" cxnId="{F5B8FA23-E0DC-4FC6-9A03-354F6ED9AE4C}">
      <dgm:prSet/>
      <dgm:spPr/>
      <dgm:t>
        <a:bodyPr/>
        <a:lstStyle/>
        <a:p>
          <a:endParaRPr lang="en-US"/>
        </a:p>
      </dgm:t>
    </dgm:pt>
    <dgm:pt modelId="{D9C918E2-1216-4EF3-BCC7-05BD64656CF6}">
      <dgm:prSet/>
      <dgm:spPr/>
      <dgm:t>
        <a:bodyPr/>
        <a:lstStyle/>
        <a:p>
          <a:r>
            <a:rPr lang="en-US" b="1"/>
            <a:t>Access Control</a:t>
          </a:r>
          <a:r>
            <a:rPr lang="en-US"/>
            <a:t>: Each level can view details and reports of the levels under their jurisdiction</a:t>
          </a:r>
        </a:p>
      </dgm:t>
    </dgm:pt>
    <dgm:pt modelId="{D957F064-C5A4-4BA8-858E-0A566035F540}" type="parTrans" cxnId="{359E683B-3222-43E9-BAF9-9BEFBCBBAB07}">
      <dgm:prSet/>
      <dgm:spPr/>
      <dgm:t>
        <a:bodyPr/>
        <a:lstStyle/>
        <a:p>
          <a:endParaRPr lang="en-US"/>
        </a:p>
      </dgm:t>
    </dgm:pt>
    <dgm:pt modelId="{D5B87FCD-C0FD-4AE4-8EC1-5613310DDD18}" type="sibTrans" cxnId="{359E683B-3222-43E9-BAF9-9BEFBCBBAB07}">
      <dgm:prSet/>
      <dgm:spPr/>
      <dgm:t>
        <a:bodyPr/>
        <a:lstStyle/>
        <a:p>
          <a:endParaRPr lang="en-US"/>
        </a:p>
      </dgm:t>
    </dgm:pt>
    <dgm:pt modelId="{FAECA7FF-6DE8-8B4E-B150-7DC5B9AE2FDB}" type="pres">
      <dgm:prSet presAssocID="{D996445C-3EFB-44E4-8BE7-AB26E2E2303F}" presName="Name0" presStyleCnt="0">
        <dgm:presLayoutVars>
          <dgm:dir/>
          <dgm:resizeHandles val="exact"/>
        </dgm:presLayoutVars>
      </dgm:prSet>
      <dgm:spPr/>
    </dgm:pt>
    <dgm:pt modelId="{EB7E873E-8185-FC49-8321-F359AC2C7D5D}" type="pres">
      <dgm:prSet presAssocID="{F37FD03A-8A74-4AD6-A386-68C73989E320}" presName="node" presStyleLbl="node1" presStyleIdx="0" presStyleCnt="1">
        <dgm:presLayoutVars>
          <dgm:bulletEnabled val="1"/>
        </dgm:presLayoutVars>
      </dgm:prSet>
      <dgm:spPr/>
    </dgm:pt>
  </dgm:ptLst>
  <dgm:cxnLst>
    <dgm:cxn modelId="{CCF8CC00-7573-7044-9E5A-45E8524C1E70}" type="presOf" srcId="{E0CEC1D5-7AD0-484D-AE8D-C67CBF80ECCE}" destId="{EB7E873E-8185-FC49-8321-F359AC2C7D5D}" srcOrd="0" destOrd="3" presId="urn:microsoft.com/office/officeart/2016/7/layout/RepeatingBendingProcessNew"/>
    <dgm:cxn modelId="{BFE98906-F378-2D48-9B03-D5192B96A9CC}" type="presOf" srcId="{D996445C-3EFB-44E4-8BE7-AB26E2E2303F}" destId="{FAECA7FF-6DE8-8B4E-B150-7DC5B9AE2FDB}" srcOrd="0" destOrd="0" presId="urn:microsoft.com/office/officeart/2016/7/layout/RepeatingBendingProcessNew"/>
    <dgm:cxn modelId="{F5B8FA23-E0DC-4FC6-9A03-354F6ED9AE4C}" srcId="{F37FD03A-8A74-4AD6-A386-68C73989E320}" destId="{E0CEC1D5-7AD0-484D-AE8D-C67CBF80ECCE}" srcOrd="2" destOrd="0" parTransId="{ACCFCC54-7AA9-4FD4-9ABB-E12E52D60290}" sibTransId="{88974F97-A45F-4D26-B826-772BD40F36DA}"/>
    <dgm:cxn modelId="{D9CFB42B-86A7-3D42-A8A5-C6625246307A}" type="presOf" srcId="{D9C918E2-1216-4EF3-BCC7-05BD64656CF6}" destId="{EB7E873E-8185-FC49-8321-F359AC2C7D5D}" srcOrd="0" destOrd="4" presId="urn:microsoft.com/office/officeart/2016/7/layout/RepeatingBendingProcessNew"/>
    <dgm:cxn modelId="{5BC3193B-C0B6-1B47-BBAE-312F910E8C33}" type="presOf" srcId="{F37FD03A-8A74-4AD6-A386-68C73989E320}" destId="{EB7E873E-8185-FC49-8321-F359AC2C7D5D}" srcOrd="0" destOrd="0" presId="urn:microsoft.com/office/officeart/2016/7/layout/RepeatingBendingProcessNew"/>
    <dgm:cxn modelId="{359E683B-3222-43E9-BAF9-9BEFBCBBAB07}" srcId="{F37FD03A-8A74-4AD6-A386-68C73989E320}" destId="{D9C918E2-1216-4EF3-BCC7-05BD64656CF6}" srcOrd="3" destOrd="0" parTransId="{D957F064-C5A4-4BA8-858E-0A566035F540}" sibTransId="{D5B87FCD-C0FD-4AE4-8EC1-5613310DDD18}"/>
    <dgm:cxn modelId="{87FAC949-5D80-4648-A4E9-8B8B8FF9B5A6}" srcId="{D996445C-3EFB-44E4-8BE7-AB26E2E2303F}" destId="{F37FD03A-8A74-4AD6-A386-68C73989E320}" srcOrd="0" destOrd="0" parTransId="{90187E8E-6651-4619-B95C-D518E4994C93}" sibTransId="{319F72F5-CB7C-4A18-840A-74A92AD44642}"/>
    <dgm:cxn modelId="{AE420357-EC52-9F45-889E-93F3586B4D43}" type="presOf" srcId="{C36049D7-83D4-4EED-A0A5-282B18DE1A71}" destId="{EB7E873E-8185-FC49-8321-F359AC2C7D5D}" srcOrd="0" destOrd="1" presId="urn:microsoft.com/office/officeart/2016/7/layout/RepeatingBendingProcessNew"/>
    <dgm:cxn modelId="{EF0B0F5E-2EB2-A440-A3B4-8F7F9A6D7157}" type="presOf" srcId="{B6DA541A-2179-4984-9BE9-184779ECEAA0}" destId="{EB7E873E-8185-FC49-8321-F359AC2C7D5D}" srcOrd="0" destOrd="2" presId="urn:microsoft.com/office/officeart/2016/7/layout/RepeatingBendingProcessNew"/>
    <dgm:cxn modelId="{B49DFA6C-EB22-4057-BA3B-404A72339EBE}" srcId="{F37FD03A-8A74-4AD6-A386-68C73989E320}" destId="{C36049D7-83D4-4EED-A0A5-282B18DE1A71}" srcOrd="0" destOrd="0" parTransId="{A6BE35BC-3591-485F-9F64-8FEC7F49C627}" sibTransId="{CE9EDDB7-5579-4DF4-841A-A725FB1B9A24}"/>
    <dgm:cxn modelId="{5027FDD9-5DDC-4D42-A5FC-8AB787B1604F}" srcId="{F37FD03A-8A74-4AD6-A386-68C73989E320}" destId="{B6DA541A-2179-4984-9BE9-184779ECEAA0}" srcOrd="1" destOrd="0" parTransId="{A4D35DB0-DAD6-48AF-BFC3-7D536D996F8F}" sibTransId="{CBEE9E84-9AC4-4896-B8A6-10E8A9DEE1D4}"/>
    <dgm:cxn modelId="{20713732-5FE2-8749-82A3-59D682093B46}" type="presParOf" srcId="{FAECA7FF-6DE8-8B4E-B150-7DC5B9AE2FDB}" destId="{EB7E873E-8185-FC49-8321-F359AC2C7D5D}" srcOrd="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12E591-2ED6-42AB-880D-E2099F48AB89}">
      <dsp:nvSpPr>
        <dsp:cNvPr id="0" name=""/>
        <dsp:cNvSpPr/>
      </dsp:nvSpPr>
      <dsp:spPr>
        <a:xfrm>
          <a:off x="7443" y="302377"/>
          <a:ext cx="982430" cy="9824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0061ED-3C0C-464A-9FBA-2994F7F8B06A}">
      <dsp:nvSpPr>
        <dsp:cNvPr id="0" name=""/>
        <dsp:cNvSpPr/>
      </dsp:nvSpPr>
      <dsp:spPr>
        <a:xfrm>
          <a:off x="7443" y="1411096"/>
          <a:ext cx="2806943" cy="421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Welfare Organization</a:t>
          </a:r>
        </a:p>
      </dsp:txBody>
      <dsp:txXfrm>
        <a:off x="7443" y="1411096"/>
        <a:ext cx="2806943" cy="421041"/>
      </dsp:txXfrm>
    </dsp:sp>
    <dsp:sp modelId="{D44823A4-D629-4C0A-9E7E-8F1D6FB1D951}">
      <dsp:nvSpPr>
        <dsp:cNvPr id="0" name=""/>
        <dsp:cNvSpPr/>
      </dsp:nvSpPr>
      <dsp:spPr>
        <a:xfrm>
          <a:off x="7443" y="1890877"/>
          <a:ext cx="2806943" cy="13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Field Level (FLO)</a:t>
          </a:r>
          <a:endParaRPr lang="en-US" sz="1700" kern="1200"/>
        </a:p>
        <a:p>
          <a:pPr marL="0" lvl="0" indent="0" algn="l" defTabSz="755650">
            <a:lnSpc>
              <a:spcPct val="100000"/>
            </a:lnSpc>
            <a:spcBef>
              <a:spcPct val="0"/>
            </a:spcBef>
            <a:spcAft>
              <a:spcPct val="35000"/>
            </a:spcAft>
            <a:buNone/>
          </a:pPr>
          <a:r>
            <a:rPr lang="en-US" sz="1700" b="1" kern="1200"/>
            <a:t>Sector Level (SLO)</a:t>
          </a:r>
        </a:p>
        <a:p>
          <a:pPr marL="0" lvl="0" indent="0" algn="l" defTabSz="755650">
            <a:lnSpc>
              <a:spcPct val="100000"/>
            </a:lnSpc>
            <a:spcBef>
              <a:spcPct val="0"/>
            </a:spcBef>
            <a:spcAft>
              <a:spcPct val="35000"/>
            </a:spcAft>
            <a:buNone/>
          </a:pPr>
          <a:r>
            <a:rPr lang="en-US" sz="1700" b="1" kern="1200"/>
            <a:t>Block Level (BLO)</a:t>
          </a:r>
        </a:p>
        <a:p>
          <a:pPr marL="0" lvl="0" indent="0" algn="l" defTabSz="755650">
            <a:lnSpc>
              <a:spcPct val="100000"/>
            </a:lnSpc>
            <a:spcBef>
              <a:spcPct val="0"/>
            </a:spcBef>
            <a:spcAft>
              <a:spcPct val="35000"/>
            </a:spcAft>
            <a:buNone/>
          </a:pPr>
          <a:r>
            <a:rPr lang="en-US" sz="1700" b="1" kern="1200"/>
            <a:t>District Level (DLO)</a:t>
          </a:r>
        </a:p>
      </dsp:txBody>
      <dsp:txXfrm>
        <a:off x="7443" y="1890877"/>
        <a:ext cx="2806943" cy="1348457"/>
      </dsp:txXfrm>
    </dsp:sp>
    <dsp:sp modelId="{025E7D5F-8CA0-4D15-9E37-E39F1E39F34D}">
      <dsp:nvSpPr>
        <dsp:cNvPr id="0" name=""/>
        <dsp:cNvSpPr/>
      </dsp:nvSpPr>
      <dsp:spPr>
        <a:xfrm>
          <a:off x="3305602" y="302377"/>
          <a:ext cx="982430" cy="9824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62FDEF-ACE8-435C-95CA-B42039AC4B40}">
      <dsp:nvSpPr>
        <dsp:cNvPr id="0" name=""/>
        <dsp:cNvSpPr/>
      </dsp:nvSpPr>
      <dsp:spPr>
        <a:xfrm>
          <a:off x="3305602" y="1411096"/>
          <a:ext cx="2806943" cy="421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Health Organization</a:t>
          </a:r>
        </a:p>
      </dsp:txBody>
      <dsp:txXfrm>
        <a:off x="3305602" y="1411096"/>
        <a:ext cx="2806943" cy="421041"/>
      </dsp:txXfrm>
    </dsp:sp>
    <dsp:sp modelId="{C3B7243C-A684-48CB-AC97-F86D30EB38BE}">
      <dsp:nvSpPr>
        <dsp:cNvPr id="0" name=""/>
        <dsp:cNvSpPr/>
      </dsp:nvSpPr>
      <dsp:spPr>
        <a:xfrm>
          <a:off x="3305602" y="1890877"/>
          <a:ext cx="2806943" cy="13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1" kern="1200"/>
            <a:t>Supervisor</a:t>
          </a:r>
          <a:r>
            <a:rPr lang="en-US" sz="1700" kern="1200"/>
            <a:t>.</a:t>
          </a:r>
        </a:p>
        <a:p>
          <a:pPr marL="0" lvl="0" indent="0" algn="l" defTabSz="755650">
            <a:lnSpc>
              <a:spcPct val="100000"/>
            </a:lnSpc>
            <a:spcBef>
              <a:spcPct val="0"/>
            </a:spcBef>
            <a:spcAft>
              <a:spcPct val="35000"/>
            </a:spcAft>
            <a:buNone/>
          </a:pPr>
          <a:r>
            <a:rPr lang="en-US" sz="1700" b="1" kern="1200"/>
            <a:t>Distributor</a:t>
          </a:r>
        </a:p>
        <a:p>
          <a:pPr marL="0" lvl="0" indent="0" algn="l" defTabSz="755650">
            <a:lnSpc>
              <a:spcPct val="100000"/>
            </a:lnSpc>
            <a:spcBef>
              <a:spcPct val="0"/>
            </a:spcBef>
            <a:spcAft>
              <a:spcPct val="35000"/>
            </a:spcAft>
            <a:buNone/>
          </a:pPr>
          <a:r>
            <a:rPr lang="en-US" sz="1700" b="1" kern="1200"/>
            <a:t>Teacher</a:t>
          </a:r>
        </a:p>
      </dsp:txBody>
      <dsp:txXfrm>
        <a:off x="3305602" y="1890877"/>
        <a:ext cx="2806943" cy="1348457"/>
      </dsp:txXfrm>
    </dsp:sp>
    <dsp:sp modelId="{F6F18518-83D2-40ED-BD8A-FA911719DDE5}">
      <dsp:nvSpPr>
        <dsp:cNvPr id="0" name=""/>
        <dsp:cNvSpPr/>
      </dsp:nvSpPr>
      <dsp:spPr>
        <a:xfrm>
          <a:off x="6603761" y="302377"/>
          <a:ext cx="982430" cy="9824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E844EEA-5174-4098-A541-A5CF78E17DE8}">
      <dsp:nvSpPr>
        <dsp:cNvPr id="0" name=""/>
        <dsp:cNvSpPr/>
      </dsp:nvSpPr>
      <dsp:spPr>
        <a:xfrm>
          <a:off x="6603761" y="1411096"/>
          <a:ext cx="2806943" cy="4210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100000"/>
            </a:lnSpc>
            <a:spcBef>
              <a:spcPct val="0"/>
            </a:spcBef>
            <a:spcAft>
              <a:spcPct val="35000"/>
            </a:spcAft>
            <a:buNone/>
            <a:defRPr b="1"/>
          </a:pPr>
          <a:r>
            <a:rPr lang="en-US" sz="2200" kern="1200"/>
            <a:t>Education Organization</a:t>
          </a:r>
        </a:p>
      </dsp:txBody>
      <dsp:txXfrm>
        <a:off x="6603761" y="1411096"/>
        <a:ext cx="2806943" cy="421041"/>
      </dsp:txXfrm>
    </dsp:sp>
    <dsp:sp modelId="{903D267E-9FB4-4387-B0CD-75DC58939990}">
      <dsp:nvSpPr>
        <dsp:cNvPr id="0" name=""/>
        <dsp:cNvSpPr/>
      </dsp:nvSpPr>
      <dsp:spPr>
        <a:xfrm>
          <a:off x="6603761" y="1890877"/>
          <a:ext cx="2806943" cy="13484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Supervisor</a:t>
          </a:r>
        </a:p>
        <a:p>
          <a:pPr marL="0" lvl="0" indent="0" algn="l" defTabSz="755650">
            <a:lnSpc>
              <a:spcPct val="100000"/>
            </a:lnSpc>
            <a:spcBef>
              <a:spcPct val="0"/>
            </a:spcBef>
            <a:spcAft>
              <a:spcPct val="35000"/>
            </a:spcAft>
            <a:buNone/>
          </a:pPr>
          <a:r>
            <a:rPr lang="en-US" sz="1700" kern="1200"/>
            <a:t>Distributor</a:t>
          </a:r>
        </a:p>
        <a:p>
          <a:pPr marL="0" lvl="0" indent="0" algn="l" defTabSz="755650">
            <a:lnSpc>
              <a:spcPct val="100000"/>
            </a:lnSpc>
            <a:spcBef>
              <a:spcPct val="0"/>
            </a:spcBef>
            <a:spcAft>
              <a:spcPct val="35000"/>
            </a:spcAft>
            <a:buNone/>
          </a:pPr>
          <a:r>
            <a:rPr lang="en-US" sz="1700" kern="1200"/>
            <a:t>Teacher</a:t>
          </a:r>
        </a:p>
      </dsp:txBody>
      <dsp:txXfrm>
        <a:off x="6603761" y="1890877"/>
        <a:ext cx="2806943" cy="13484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E873E-8185-FC49-8321-F359AC2C7D5D}">
      <dsp:nvSpPr>
        <dsp:cNvPr id="0" name=""/>
        <dsp:cNvSpPr/>
      </dsp:nvSpPr>
      <dsp:spPr>
        <a:xfrm>
          <a:off x="0" y="476029"/>
          <a:ext cx="6797401" cy="4078440"/>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33078" tIns="349624" rIns="333078" bIns="349624" numCol="1" spcCol="1270" anchor="t" anchorCtr="0">
          <a:noAutofit/>
        </a:bodyPr>
        <a:lstStyle/>
        <a:p>
          <a:pPr marL="0" lvl="0" indent="0" algn="l" defTabSz="1200150">
            <a:lnSpc>
              <a:spcPct val="90000"/>
            </a:lnSpc>
            <a:spcBef>
              <a:spcPct val="0"/>
            </a:spcBef>
            <a:spcAft>
              <a:spcPct val="35000"/>
            </a:spcAft>
            <a:buNone/>
          </a:pPr>
          <a:r>
            <a:rPr lang="en-US" sz="2700" b="1" kern="1200"/>
            <a:t>Organization Workflow in Orphan Care</a:t>
          </a:r>
          <a:endParaRPr lang="en-US" sz="2700" kern="1200"/>
        </a:p>
        <a:p>
          <a:pPr marL="228600" lvl="1" indent="-228600" algn="l" defTabSz="933450">
            <a:lnSpc>
              <a:spcPct val="90000"/>
            </a:lnSpc>
            <a:spcBef>
              <a:spcPct val="0"/>
            </a:spcBef>
            <a:spcAft>
              <a:spcPct val="15000"/>
            </a:spcAft>
            <a:buChar char="•"/>
          </a:pPr>
          <a:r>
            <a:rPr lang="en-US" sz="2100" kern="1200" dirty="0"/>
            <a:t>Each organization has a </a:t>
          </a:r>
          <a:r>
            <a:rPr lang="en-US" sz="2100" b="1" kern="1200" dirty="0"/>
            <a:t>dashboard</a:t>
          </a:r>
          <a:r>
            <a:rPr lang="en-US" sz="2100" kern="1200" dirty="0"/>
            <a:t> to monitor sub-organization performance and statistics.</a:t>
          </a:r>
        </a:p>
        <a:p>
          <a:pPr marL="228600" lvl="1" indent="-228600" algn="l" defTabSz="933450">
            <a:lnSpc>
              <a:spcPct val="90000"/>
            </a:lnSpc>
            <a:spcBef>
              <a:spcPct val="0"/>
            </a:spcBef>
            <a:spcAft>
              <a:spcPct val="15000"/>
            </a:spcAft>
            <a:buChar char="•"/>
          </a:pPr>
          <a:r>
            <a:rPr lang="en-US" sz="2100" kern="1200"/>
            <a:t>Every individual in the organization has a </a:t>
          </a:r>
          <a:r>
            <a:rPr lang="en-US" sz="2100" b="1" kern="1200"/>
            <a:t>work queue</a:t>
          </a:r>
          <a:r>
            <a:rPr lang="en-US" sz="2100" kern="1200"/>
            <a:t> for handling special requests and dedicated tasks.</a:t>
          </a:r>
        </a:p>
        <a:p>
          <a:pPr marL="228600" lvl="1" indent="-228600" algn="l" defTabSz="933450">
            <a:lnSpc>
              <a:spcPct val="90000"/>
            </a:lnSpc>
            <a:spcBef>
              <a:spcPct val="0"/>
            </a:spcBef>
            <a:spcAft>
              <a:spcPct val="15000"/>
            </a:spcAft>
            <a:buChar char="•"/>
          </a:pPr>
          <a:r>
            <a:rPr lang="en-US" sz="2100" kern="1200"/>
            <a:t>Organizations conduct </a:t>
          </a:r>
          <a:r>
            <a:rPr lang="en-US" sz="2100" b="1" kern="1200"/>
            <a:t>surveys</a:t>
          </a:r>
          <a:r>
            <a:rPr lang="en-US" sz="2100" kern="1200"/>
            <a:t> of their lower levels and analyze reports to create comprehensive action plans.</a:t>
          </a:r>
        </a:p>
        <a:p>
          <a:pPr marL="228600" lvl="1" indent="-228600" algn="l" defTabSz="933450">
            <a:lnSpc>
              <a:spcPct val="90000"/>
            </a:lnSpc>
            <a:spcBef>
              <a:spcPct val="0"/>
            </a:spcBef>
            <a:spcAft>
              <a:spcPct val="15000"/>
            </a:spcAft>
            <a:buChar char="•"/>
          </a:pPr>
          <a:r>
            <a:rPr lang="en-US" sz="2100" b="1" kern="1200"/>
            <a:t>Access Control</a:t>
          </a:r>
          <a:r>
            <a:rPr lang="en-US" sz="2100" kern="1200"/>
            <a:t>: Each level can view details and reports of the levels under their jurisdiction</a:t>
          </a:r>
        </a:p>
      </dsp:txBody>
      <dsp:txXfrm>
        <a:off x="0" y="476029"/>
        <a:ext cx="6797401" cy="40784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79417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025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2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4005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96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3174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983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0514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6923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16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78307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12/8/24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652005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91D444C9-9FA6-485E-8F7A-5B65A28FC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925362" y="561664"/>
            <a:ext cx="6301704" cy="1894864"/>
          </a:xfrm>
        </p:spPr>
        <p:txBody>
          <a:bodyPr vert="horz" lIns="91440" tIns="45720" rIns="91440" bIns="45720" rtlCol="0" anchor="b">
            <a:normAutofit/>
          </a:bodyPr>
          <a:lstStyle/>
          <a:p>
            <a:pPr algn="r"/>
            <a:r>
              <a:rPr lang="en-US" sz="6200" kern="1200" dirty="0">
                <a:solidFill>
                  <a:srgbClr val="FFFFFF"/>
                </a:solidFill>
                <a:latin typeface="+mj-lt"/>
                <a:ea typeface="+mj-ea"/>
                <a:cs typeface="+mj-cs"/>
              </a:rPr>
              <a:t>AED INFO 5100</a:t>
            </a:r>
            <a:br>
              <a:rPr lang="en-US" sz="6200" kern="1200" dirty="0">
                <a:solidFill>
                  <a:srgbClr val="FFFFFF"/>
                </a:solidFill>
                <a:latin typeface="+mj-lt"/>
                <a:ea typeface="+mj-ea"/>
                <a:cs typeface="+mj-cs"/>
              </a:rPr>
            </a:br>
            <a:r>
              <a:rPr lang="en-US" sz="6200" kern="1200" dirty="0" err="1">
                <a:solidFill>
                  <a:srgbClr val="FFFFFF"/>
                </a:solidFill>
                <a:latin typeface="+mj-lt"/>
                <a:ea typeface="+mj-ea"/>
                <a:cs typeface="+mj-cs"/>
              </a:rPr>
              <a:t>NextStep</a:t>
            </a:r>
            <a:r>
              <a:rPr lang="en-US" sz="6200" kern="1200" dirty="0">
                <a:solidFill>
                  <a:srgbClr val="FFFFFF"/>
                </a:solidFill>
                <a:latin typeface="+mj-lt"/>
                <a:ea typeface="+mj-ea"/>
                <a:cs typeface="+mj-cs"/>
              </a:rPr>
              <a:t> System</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189766" y="3018192"/>
            <a:ext cx="4906234" cy="2765661"/>
          </a:xfrm>
        </p:spPr>
        <p:txBody>
          <a:bodyPr vert="horz" lIns="91440" tIns="45720" rIns="91440" bIns="45720" rtlCol="0">
            <a:noAutofit/>
          </a:bodyPr>
          <a:lstStyle/>
          <a:p>
            <a:pPr indent="-228600">
              <a:buFont typeface="Arial" panose="020B0604020202020204" pitchFamily="34" charset="0"/>
              <a:buChar char="•"/>
            </a:pPr>
            <a:r>
              <a:rPr lang="en-US" sz="3200">
                <a:solidFill>
                  <a:srgbClr val="FFFFFF"/>
                </a:solidFill>
              </a:rPr>
              <a:t>GROUP NO: 46</a:t>
            </a:r>
          </a:p>
          <a:p>
            <a:pPr indent="-228600">
              <a:buFont typeface="Arial" panose="020B0604020202020204" pitchFamily="34" charset="0"/>
              <a:buChar char="•"/>
            </a:pPr>
            <a:r>
              <a:rPr lang="en-US" sz="3200" dirty="0">
                <a:solidFill>
                  <a:srgbClr val="FFFFFF"/>
                </a:solidFill>
              </a:rPr>
              <a:t>Team Members</a:t>
            </a:r>
          </a:p>
          <a:p>
            <a:pPr marL="342900" indent="-228600">
              <a:buFont typeface="Arial" panose="020B0604020202020204" pitchFamily="34" charset="0"/>
              <a:buChar char="•"/>
            </a:pPr>
            <a:r>
              <a:rPr lang="en-US" sz="3200" dirty="0">
                <a:solidFill>
                  <a:srgbClr val="FFFFFF"/>
                </a:solidFill>
              </a:rPr>
              <a:t>Nithin Yash Menezes</a:t>
            </a:r>
          </a:p>
          <a:p>
            <a:pPr marL="342900" indent="-228600">
              <a:buFont typeface="Arial" panose="020B0604020202020204" pitchFamily="34" charset="0"/>
              <a:buChar char="•"/>
            </a:pPr>
            <a:r>
              <a:rPr lang="en-US" sz="3200" dirty="0" err="1">
                <a:solidFill>
                  <a:srgbClr val="FFFFFF"/>
                </a:solidFill>
              </a:rPr>
              <a:t>Samruddhi</a:t>
            </a:r>
            <a:r>
              <a:rPr lang="en-US" sz="3200" dirty="0">
                <a:solidFill>
                  <a:srgbClr val="FFFFFF"/>
                </a:solidFill>
              </a:rPr>
              <a:t> Sawant</a:t>
            </a:r>
          </a:p>
          <a:p>
            <a:pPr marL="342900" indent="-228600">
              <a:buFont typeface="Arial" panose="020B0604020202020204" pitchFamily="34" charset="0"/>
              <a:buChar char="•"/>
            </a:pPr>
            <a:r>
              <a:rPr lang="en-US" sz="3200" dirty="0">
                <a:solidFill>
                  <a:srgbClr val="FFFFFF"/>
                </a:solidFill>
              </a:rPr>
              <a:t>Snehal Shinde</a:t>
            </a:r>
          </a:p>
        </p:txBody>
      </p:sp>
      <p:pic>
        <p:nvPicPr>
          <p:cNvPr id="85" name="Picture 84" descr="An example of a molecular structure">
            <a:extLst>
              <a:ext uri="{FF2B5EF4-FFF2-40B4-BE49-F238E27FC236}">
                <a16:creationId xmlns:a16="http://schemas.microsoft.com/office/drawing/2014/main" id="{B413C855-EBF4-B387-2CC8-578F7BA3107F}"/>
              </a:ext>
            </a:extLst>
          </p:cNvPr>
          <p:cNvPicPr>
            <a:picLocks noChangeAspect="1"/>
          </p:cNvPicPr>
          <p:nvPr/>
        </p:nvPicPr>
        <p:blipFill>
          <a:blip r:embed="rId2">
            <a:duotone>
              <a:schemeClr val="accent2">
                <a:shade val="45000"/>
                <a:satMod val="135000"/>
              </a:schemeClr>
              <a:prstClr val="white"/>
            </a:duotone>
            <a:alphaModFix amt="51000"/>
          </a:blip>
          <a:srcRect l="7102" r="25381" b="-1"/>
          <a:stretch/>
        </p:blipFill>
        <p:spPr>
          <a:xfrm>
            <a:off x="7832993" y="10"/>
            <a:ext cx="4359007" cy="6857990"/>
          </a:xfrm>
          <a:prstGeom prst="rect">
            <a:avLst/>
          </a:prstGeom>
        </p:spPr>
      </p:pic>
      <p:grpSp>
        <p:nvGrpSpPr>
          <p:cNvPr id="93" name="Group 92">
            <a:extLst>
              <a:ext uri="{FF2B5EF4-FFF2-40B4-BE49-F238E27FC236}">
                <a16:creationId xmlns:a16="http://schemas.microsoft.com/office/drawing/2014/main" id="{F542BB3E-999E-485A-8D89-20CA76FCB9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57736" y="815001"/>
            <a:ext cx="449918" cy="320434"/>
            <a:chOff x="10957736" y="815001"/>
            <a:chExt cx="449918" cy="320434"/>
          </a:xfrm>
          <a:solidFill>
            <a:srgbClr val="FFFFFF"/>
          </a:solidFill>
        </p:grpSpPr>
        <p:sp>
          <p:nvSpPr>
            <p:cNvPr id="9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6" y="815001"/>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95"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6" y="104429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grpSp>
      <p:cxnSp>
        <p:nvCxnSpPr>
          <p:cNvPr id="97" name="Straight Connector 9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4" y="0"/>
            <a:ext cx="9905998" cy="562708"/>
          </a:xfrm>
        </p:spPr>
        <p:txBody>
          <a:bodyPr>
            <a:normAutofit fontScale="90000"/>
          </a:bodyPr>
          <a:lstStyle/>
          <a:p>
            <a:r>
              <a:rPr lang="en-US" sz="4400" dirty="0">
                <a:latin typeface="Rockwell" panose="02060603020205020403" pitchFamily="18" charset="0"/>
              </a:rPr>
              <a:t>The ECOSYSTEM ARCHITECTURE</a:t>
            </a:r>
          </a:p>
        </p:txBody>
      </p:sp>
      <p:pic>
        <p:nvPicPr>
          <p:cNvPr id="4" name="Content Placeholder 3">
            <a:extLst>
              <a:ext uri="{FF2B5EF4-FFF2-40B4-BE49-F238E27FC236}">
                <a16:creationId xmlns:a16="http://schemas.microsoft.com/office/drawing/2014/main" id="{49A5302D-DCBA-44B5-9628-7B17B50B9A2F}"/>
              </a:ext>
            </a:extLst>
          </p:cNvPr>
          <p:cNvPicPr>
            <a:picLocks noGrp="1" noChangeAspect="1"/>
          </p:cNvPicPr>
          <p:nvPr>
            <p:ph idx="1"/>
          </p:nvPr>
        </p:nvPicPr>
        <p:blipFill>
          <a:blip r:embed="rId2"/>
          <a:stretch>
            <a:fillRect/>
          </a:stretch>
        </p:blipFill>
        <p:spPr>
          <a:xfrm>
            <a:off x="123092" y="562708"/>
            <a:ext cx="12068908" cy="6271028"/>
          </a:xfrm>
          <a:prstGeom prst="rect">
            <a:avLst/>
          </a:prstGeom>
        </p:spPr>
      </p:pic>
    </p:spTree>
    <p:extLst>
      <p:ext uri="{BB962C8B-B14F-4D97-AF65-F5344CB8AC3E}">
        <p14:creationId xmlns:p14="http://schemas.microsoft.com/office/powerpoint/2010/main" val="1902613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575A102-D95D-4D6E-8F1B-49EED0AEC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AEDD0136-E499-450A-011D-F44B1AF4170F}"/>
              </a:ext>
            </a:extLst>
          </p:cNvPr>
          <p:cNvSpPr>
            <a:spLocks noGrp="1"/>
          </p:cNvSpPr>
          <p:nvPr>
            <p:ph type="title"/>
          </p:nvPr>
        </p:nvSpPr>
        <p:spPr>
          <a:xfrm>
            <a:off x="-187342" y="1416283"/>
            <a:ext cx="3194947" cy="2655028"/>
          </a:xfrm>
        </p:spPr>
        <p:txBody>
          <a:bodyPr vert="horz" lIns="91440" tIns="45720" rIns="91440" bIns="45720" rtlCol="0" anchor="b">
            <a:normAutofit/>
          </a:bodyPr>
          <a:lstStyle/>
          <a:p>
            <a:pPr algn="r"/>
            <a:r>
              <a:rPr lang="en-US" sz="8000" kern="1200" dirty="0">
                <a:solidFill>
                  <a:srgbClr val="FFFFFF"/>
                </a:solidFill>
                <a:latin typeface="+mj-lt"/>
                <a:ea typeface="+mj-ea"/>
                <a:cs typeface="+mj-cs"/>
              </a:rPr>
              <a:t>UML</a:t>
            </a:r>
          </a:p>
        </p:txBody>
      </p:sp>
      <p:pic>
        <p:nvPicPr>
          <p:cNvPr id="6" name="Content Placeholder 5" descr="A diagram of a software company&#10;&#10;Description automatically generated">
            <a:extLst>
              <a:ext uri="{FF2B5EF4-FFF2-40B4-BE49-F238E27FC236}">
                <a16:creationId xmlns:a16="http://schemas.microsoft.com/office/drawing/2014/main" id="{EA775D0D-D09B-629E-1ABF-411F7F7E377D}"/>
              </a:ext>
            </a:extLst>
          </p:cNvPr>
          <p:cNvPicPr>
            <a:picLocks noGrp="1" noChangeAspect="1"/>
          </p:cNvPicPr>
          <p:nvPr>
            <p:ph idx="1"/>
          </p:nvPr>
        </p:nvPicPr>
        <p:blipFill>
          <a:blip r:embed="rId2">
            <a:alphaModFix/>
          </a:blip>
          <a:stretch>
            <a:fillRect/>
          </a:stretch>
        </p:blipFill>
        <p:spPr bwMode="auto">
          <a:xfrm>
            <a:off x="4532757" y="418648"/>
            <a:ext cx="4567175" cy="5508422"/>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CF0FFF1F-79B6-4A13-A464-070CD6F896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42198" y="814999"/>
            <a:ext cx="465458" cy="581435"/>
            <a:chOff x="10942198" y="814999"/>
            <a:chExt cx="465458" cy="581435"/>
          </a:xfrm>
          <a:solidFill>
            <a:srgbClr val="FFFFFF"/>
          </a:solidFill>
        </p:grpSpPr>
        <p:sp>
          <p:nvSpPr>
            <p:cNvPr id="16"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7738" y="81499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grpFill/>
            <a:ln w="603" cap="flat">
              <a:noFill/>
              <a:prstDash val="solid"/>
              <a:miter/>
            </a:ln>
          </p:spPr>
          <p:txBody>
            <a:bodyPr rtlCol="0" anchor="ctr"/>
            <a:lstStyle/>
            <a:p>
              <a:endParaRPr lang="en-US">
                <a:solidFill>
                  <a:srgbClr val="FFFFFF"/>
                </a:solidFill>
              </a:endParaRPr>
            </a:p>
          </p:txBody>
        </p:sp>
        <p:sp>
          <p:nvSpPr>
            <p:cNvPr id="17" name="Graphic 15">
              <a:extLst>
                <a:ext uri="{FF2B5EF4-FFF2-40B4-BE49-F238E27FC236}">
                  <a16:creationId xmlns:a16="http://schemas.microsoft.com/office/drawing/2014/main" id="{8550FED7-7C32-42BB-98DB-30272A6331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16518" y="104429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grpFill/>
            <a:ln w="422" cap="flat">
              <a:noFill/>
              <a:prstDash val="solid"/>
              <a:miter/>
            </a:ln>
          </p:spPr>
          <p:txBody>
            <a:bodyPr rtlCol="0" anchor="ctr"/>
            <a:lstStyle/>
            <a:p>
              <a:endParaRPr lang="en-US">
                <a:solidFill>
                  <a:srgbClr val="FFFFFF"/>
                </a:solidFill>
              </a:endParaRPr>
            </a:p>
          </p:txBody>
        </p:sp>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2198" y="1268720"/>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cxnSp>
        <p:nvCxnSpPr>
          <p:cNvPr id="20" name="Straight Connector 1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9322" y="6274341"/>
            <a:ext cx="11353800"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4631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D215CA-1462-439C-9373-52B11D97EFDD}"/>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400" kern="1200">
                <a:solidFill>
                  <a:srgbClr val="FFFFFF"/>
                </a:solidFill>
                <a:latin typeface="+mj-lt"/>
                <a:ea typeface="+mj-ea"/>
                <a:cs typeface="+mj-cs"/>
              </a:rPr>
              <a:t>So we have developed this application to streamline the entire process.</a:t>
            </a:r>
          </a:p>
        </p:txBody>
      </p:sp>
      <p:pic>
        <p:nvPicPr>
          <p:cNvPr id="3" name="Picture 2">
            <a:extLst>
              <a:ext uri="{FF2B5EF4-FFF2-40B4-BE49-F238E27FC236}">
                <a16:creationId xmlns:a16="http://schemas.microsoft.com/office/drawing/2014/main" id="{5F25B06D-D1C7-42B9-A386-8A1D751543A4}"/>
              </a:ext>
            </a:extLst>
          </p:cNvPr>
          <p:cNvPicPr>
            <a:picLocks noChangeAspect="1"/>
          </p:cNvPicPr>
          <p:nvPr/>
        </p:nvPicPr>
        <p:blipFill>
          <a:blip r:embed="rId2"/>
          <a:stretch>
            <a:fillRect/>
          </a:stretch>
        </p:blipFill>
        <p:spPr>
          <a:xfrm>
            <a:off x="2338901" y="1966293"/>
            <a:ext cx="7514197" cy="4452160"/>
          </a:xfrm>
          <a:prstGeom prst="rect">
            <a:avLst/>
          </a:prstGeom>
        </p:spPr>
      </p:pic>
    </p:spTree>
    <p:extLst>
      <p:ext uri="{BB962C8B-B14F-4D97-AF65-F5344CB8AC3E}">
        <p14:creationId xmlns:p14="http://schemas.microsoft.com/office/powerpoint/2010/main" val="20477268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14B88C-0E04-426E-BBC6-5F60C9AA9ECA}"/>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400" kern="1200">
                <a:solidFill>
                  <a:srgbClr val="FFFFFF"/>
                </a:solidFill>
                <a:latin typeface="+mj-lt"/>
                <a:ea typeface="+mj-ea"/>
                <a:cs typeface="+mj-cs"/>
              </a:rPr>
              <a:t>Admin can manage network, enterprise and create enterprise admin</a:t>
            </a:r>
          </a:p>
        </p:txBody>
      </p:sp>
      <p:pic>
        <p:nvPicPr>
          <p:cNvPr id="3" name="Picture 2">
            <a:extLst>
              <a:ext uri="{FF2B5EF4-FFF2-40B4-BE49-F238E27FC236}">
                <a16:creationId xmlns:a16="http://schemas.microsoft.com/office/drawing/2014/main" id="{7CE33B65-6BCC-4669-B11C-FDBAB642CF4F}"/>
              </a:ext>
            </a:extLst>
          </p:cNvPr>
          <p:cNvPicPr>
            <a:picLocks noChangeAspect="1"/>
          </p:cNvPicPr>
          <p:nvPr/>
        </p:nvPicPr>
        <p:blipFill>
          <a:blip r:embed="rId2"/>
          <a:stretch>
            <a:fillRect/>
          </a:stretch>
        </p:blipFill>
        <p:spPr>
          <a:xfrm>
            <a:off x="731949" y="1966293"/>
            <a:ext cx="10728100" cy="4452160"/>
          </a:xfrm>
          <a:prstGeom prst="rect">
            <a:avLst/>
          </a:prstGeom>
        </p:spPr>
      </p:pic>
    </p:spTree>
    <p:extLst>
      <p:ext uri="{BB962C8B-B14F-4D97-AF65-F5344CB8AC3E}">
        <p14:creationId xmlns:p14="http://schemas.microsoft.com/office/powerpoint/2010/main" val="913484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7EAF53-4CA1-44C8-B064-77932F3B2471}"/>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a:solidFill>
                  <a:srgbClr val="FFFFFF"/>
                </a:solidFill>
              </a:rPr>
              <a:t>Admin can add network, enterprise and create users</a:t>
            </a:r>
          </a:p>
        </p:txBody>
      </p:sp>
      <p:pic>
        <p:nvPicPr>
          <p:cNvPr id="3" name="Picture 2">
            <a:extLst>
              <a:ext uri="{FF2B5EF4-FFF2-40B4-BE49-F238E27FC236}">
                <a16:creationId xmlns:a16="http://schemas.microsoft.com/office/drawing/2014/main" id="{E5E078C7-A9AB-481B-8B25-EC9C92905EF2}"/>
              </a:ext>
            </a:extLst>
          </p:cNvPr>
          <p:cNvPicPr>
            <a:picLocks noChangeAspect="1"/>
          </p:cNvPicPr>
          <p:nvPr/>
        </p:nvPicPr>
        <p:blipFill>
          <a:blip r:embed="rId2"/>
          <a:stretch>
            <a:fillRect/>
          </a:stretch>
        </p:blipFill>
        <p:spPr>
          <a:xfrm>
            <a:off x="715748" y="3121958"/>
            <a:ext cx="5131088" cy="2116573"/>
          </a:xfrm>
          <a:prstGeom prst="rect">
            <a:avLst/>
          </a:prstGeom>
        </p:spPr>
      </p:pic>
      <p:pic>
        <p:nvPicPr>
          <p:cNvPr id="5" name="Picture 4">
            <a:extLst>
              <a:ext uri="{FF2B5EF4-FFF2-40B4-BE49-F238E27FC236}">
                <a16:creationId xmlns:a16="http://schemas.microsoft.com/office/drawing/2014/main" id="{99ACA72C-847A-460D-9400-E8E41B1A000C}"/>
              </a:ext>
            </a:extLst>
          </p:cNvPr>
          <p:cNvPicPr>
            <a:picLocks noChangeAspect="1"/>
          </p:cNvPicPr>
          <p:nvPr/>
        </p:nvPicPr>
        <p:blipFill>
          <a:blip r:embed="rId3"/>
          <a:stretch>
            <a:fillRect/>
          </a:stretch>
        </p:blipFill>
        <p:spPr>
          <a:xfrm>
            <a:off x="6345165" y="3030167"/>
            <a:ext cx="5131087" cy="2373126"/>
          </a:xfrm>
          <a:prstGeom prst="rect">
            <a:avLst/>
          </a:prstGeom>
        </p:spPr>
      </p:pic>
    </p:spTree>
    <p:extLst>
      <p:ext uri="{BB962C8B-B14F-4D97-AF65-F5344CB8AC3E}">
        <p14:creationId xmlns:p14="http://schemas.microsoft.com/office/powerpoint/2010/main" val="367360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652B787-A21B-48CE-9E51-59F542AA2384}"/>
              </a:ext>
            </a:extLst>
          </p:cNvPr>
          <p:cNvPicPr>
            <a:picLocks noChangeAspect="1"/>
          </p:cNvPicPr>
          <p:nvPr/>
        </p:nvPicPr>
        <p:blipFill>
          <a:blip r:embed="rId2"/>
          <a:stretch>
            <a:fillRect/>
          </a:stretch>
        </p:blipFill>
        <p:spPr>
          <a:xfrm>
            <a:off x="2066439" y="457200"/>
            <a:ext cx="8059121" cy="5943600"/>
          </a:xfrm>
          <a:prstGeom prst="rect">
            <a:avLst/>
          </a:prstGeom>
        </p:spPr>
      </p:pic>
    </p:spTree>
    <p:extLst>
      <p:ext uri="{BB962C8B-B14F-4D97-AF65-F5344CB8AC3E}">
        <p14:creationId xmlns:p14="http://schemas.microsoft.com/office/powerpoint/2010/main" val="2247727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B35B83-0DBD-4DB2-B7E2-CD3CD169D27D}"/>
              </a:ext>
            </a:extLst>
          </p:cNvPr>
          <p:cNvSpPr txBox="1"/>
          <p:nvPr/>
        </p:nvSpPr>
        <p:spPr>
          <a:xfrm>
            <a:off x="699713" y="248038"/>
            <a:ext cx="7063721" cy="115920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2500" b="1" kern="1200">
                <a:solidFill>
                  <a:srgbClr val="FFFFFF"/>
                </a:solidFill>
                <a:latin typeface="+mj-lt"/>
                <a:ea typeface="+mj-ea"/>
                <a:cs typeface="+mj-cs"/>
              </a:rPr>
              <a:t>We have implemented JTree feature in the application to track overall network, enterprise and organizations has been created. </a:t>
            </a:r>
          </a:p>
        </p:txBody>
      </p:sp>
      <p:pic>
        <p:nvPicPr>
          <p:cNvPr id="3" name="Picture 2">
            <a:extLst>
              <a:ext uri="{FF2B5EF4-FFF2-40B4-BE49-F238E27FC236}">
                <a16:creationId xmlns:a16="http://schemas.microsoft.com/office/drawing/2014/main" id="{5F50A62D-729D-4E2E-8CC0-F715C998EAB4}"/>
              </a:ext>
            </a:extLst>
          </p:cNvPr>
          <p:cNvPicPr>
            <a:picLocks noChangeAspect="1"/>
          </p:cNvPicPr>
          <p:nvPr/>
        </p:nvPicPr>
        <p:blipFill>
          <a:blip r:embed="rId2"/>
          <a:stretch>
            <a:fillRect/>
          </a:stretch>
        </p:blipFill>
        <p:spPr>
          <a:xfrm>
            <a:off x="731949" y="1966293"/>
            <a:ext cx="10728100" cy="4452160"/>
          </a:xfrm>
          <a:prstGeom prst="rect">
            <a:avLst/>
          </a:prstGeom>
        </p:spPr>
      </p:pic>
    </p:spTree>
    <p:extLst>
      <p:ext uri="{BB962C8B-B14F-4D97-AF65-F5344CB8AC3E}">
        <p14:creationId xmlns:p14="http://schemas.microsoft.com/office/powerpoint/2010/main" val="1580698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430045-E9CA-463B-B839-DAA41079698E}"/>
              </a:ext>
            </a:extLst>
          </p:cNvPr>
          <p:cNvSpPr txBox="1"/>
          <p:nvPr/>
        </p:nvSpPr>
        <p:spPr>
          <a:xfrm>
            <a:off x="1485900" y="747346"/>
            <a:ext cx="9161585" cy="1200329"/>
          </a:xfrm>
          <a:prstGeom prst="rect">
            <a:avLst/>
          </a:prstGeom>
          <a:noFill/>
        </p:spPr>
        <p:txBody>
          <a:bodyPr wrap="square" rtlCol="0">
            <a:spAutoFit/>
          </a:bodyPr>
          <a:lstStyle/>
          <a:p>
            <a:r>
              <a:rPr lang="en-US" sz="2400" b="1"/>
              <a:t>Added logger class to track what actually happening in the system such as User logging and activities and also catch exceptions in the log file.</a:t>
            </a:r>
            <a:endParaRPr lang="en-US" sz="2400" b="1" dirty="0"/>
          </a:p>
        </p:txBody>
      </p:sp>
      <p:pic>
        <p:nvPicPr>
          <p:cNvPr id="3" name="Picture 2">
            <a:extLst>
              <a:ext uri="{FF2B5EF4-FFF2-40B4-BE49-F238E27FC236}">
                <a16:creationId xmlns:a16="http://schemas.microsoft.com/office/drawing/2014/main" id="{0E9099FF-0FA0-46F4-A5D7-A366E0D637D3}"/>
              </a:ext>
            </a:extLst>
          </p:cNvPr>
          <p:cNvPicPr>
            <a:picLocks noChangeAspect="1"/>
          </p:cNvPicPr>
          <p:nvPr/>
        </p:nvPicPr>
        <p:blipFill>
          <a:blip r:embed="rId2"/>
          <a:stretch>
            <a:fillRect/>
          </a:stretch>
        </p:blipFill>
        <p:spPr>
          <a:xfrm>
            <a:off x="619491" y="1931743"/>
            <a:ext cx="10601325" cy="3609975"/>
          </a:xfrm>
          <a:prstGeom prst="rect">
            <a:avLst/>
          </a:prstGeom>
        </p:spPr>
      </p:pic>
    </p:spTree>
    <p:extLst>
      <p:ext uri="{BB962C8B-B14F-4D97-AF65-F5344CB8AC3E}">
        <p14:creationId xmlns:p14="http://schemas.microsoft.com/office/powerpoint/2010/main" val="207812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97C154-EE62-4654-B93F-B22262D9B8C5}"/>
              </a:ext>
            </a:extLst>
          </p:cNvPr>
          <p:cNvSpPr txBox="1"/>
          <p:nvPr/>
        </p:nvSpPr>
        <p:spPr>
          <a:xfrm>
            <a:off x="622399" y="546178"/>
            <a:ext cx="10673861" cy="923330"/>
          </a:xfrm>
          <a:prstGeom prst="rect">
            <a:avLst/>
          </a:prstGeom>
          <a:noFill/>
        </p:spPr>
        <p:txBody>
          <a:bodyPr wrap="square" rtlCol="0">
            <a:spAutoFit/>
          </a:bodyPr>
          <a:lstStyle/>
          <a:p>
            <a:pPr algn="ctr"/>
            <a:r>
              <a:rPr lang="en-US" sz="5400" b="1" dirty="0"/>
              <a:t>Log files in the system</a:t>
            </a:r>
          </a:p>
        </p:txBody>
      </p:sp>
      <p:pic>
        <p:nvPicPr>
          <p:cNvPr id="3" name="Picture 2">
            <a:extLst>
              <a:ext uri="{FF2B5EF4-FFF2-40B4-BE49-F238E27FC236}">
                <a16:creationId xmlns:a16="http://schemas.microsoft.com/office/drawing/2014/main" id="{74F6D88E-4C66-4789-98B1-D5E0101FA987}"/>
              </a:ext>
            </a:extLst>
          </p:cNvPr>
          <p:cNvPicPr>
            <a:picLocks noChangeAspect="1"/>
          </p:cNvPicPr>
          <p:nvPr/>
        </p:nvPicPr>
        <p:blipFill>
          <a:blip r:embed="rId2"/>
          <a:stretch>
            <a:fillRect/>
          </a:stretch>
        </p:blipFill>
        <p:spPr>
          <a:xfrm>
            <a:off x="230715" y="2189286"/>
            <a:ext cx="5728615" cy="3319384"/>
          </a:xfrm>
          <a:prstGeom prst="rect">
            <a:avLst/>
          </a:prstGeom>
        </p:spPr>
      </p:pic>
      <p:pic>
        <p:nvPicPr>
          <p:cNvPr id="4" name="Picture 3">
            <a:extLst>
              <a:ext uri="{FF2B5EF4-FFF2-40B4-BE49-F238E27FC236}">
                <a16:creationId xmlns:a16="http://schemas.microsoft.com/office/drawing/2014/main" id="{5C2D43D8-3CA8-4A14-8D7F-1B452A597E8D}"/>
              </a:ext>
            </a:extLst>
          </p:cNvPr>
          <p:cNvPicPr>
            <a:picLocks noChangeAspect="1"/>
          </p:cNvPicPr>
          <p:nvPr/>
        </p:nvPicPr>
        <p:blipFill>
          <a:blip r:embed="rId3"/>
          <a:stretch>
            <a:fillRect/>
          </a:stretch>
        </p:blipFill>
        <p:spPr>
          <a:xfrm>
            <a:off x="6232672" y="2189286"/>
            <a:ext cx="5608287" cy="1841623"/>
          </a:xfrm>
          <a:prstGeom prst="rect">
            <a:avLst/>
          </a:prstGeom>
        </p:spPr>
      </p:pic>
      <p:pic>
        <p:nvPicPr>
          <p:cNvPr id="5" name="Picture 4">
            <a:extLst>
              <a:ext uri="{FF2B5EF4-FFF2-40B4-BE49-F238E27FC236}">
                <a16:creationId xmlns:a16="http://schemas.microsoft.com/office/drawing/2014/main" id="{D4481A09-F954-428C-B6EF-5EC986122282}"/>
              </a:ext>
            </a:extLst>
          </p:cNvPr>
          <p:cNvPicPr>
            <a:picLocks noChangeAspect="1"/>
          </p:cNvPicPr>
          <p:nvPr/>
        </p:nvPicPr>
        <p:blipFill>
          <a:blip r:embed="rId4"/>
          <a:stretch>
            <a:fillRect/>
          </a:stretch>
        </p:blipFill>
        <p:spPr>
          <a:xfrm>
            <a:off x="6235773" y="4448908"/>
            <a:ext cx="5605186" cy="1774506"/>
          </a:xfrm>
          <a:prstGeom prst="rect">
            <a:avLst/>
          </a:prstGeom>
        </p:spPr>
      </p:pic>
    </p:spTree>
    <p:extLst>
      <p:ext uri="{BB962C8B-B14F-4D97-AF65-F5344CB8AC3E}">
        <p14:creationId xmlns:p14="http://schemas.microsoft.com/office/powerpoint/2010/main" val="406527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AF8CE7-FB42-4A0E-AE5D-550487B13977}"/>
              </a:ext>
            </a:extLst>
          </p:cNvPr>
          <p:cNvSpPr txBox="1"/>
          <p:nvPr/>
        </p:nvSpPr>
        <p:spPr>
          <a:xfrm>
            <a:off x="1088136" y="832104"/>
            <a:ext cx="11320328" cy="523220"/>
          </a:xfrm>
          <a:prstGeom prst="rect">
            <a:avLst/>
          </a:prstGeom>
          <a:noFill/>
        </p:spPr>
        <p:txBody>
          <a:bodyPr wrap="square" rtlCol="0">
            <a:spAutoFit/>
          </a:bodyPr>
          <a:lstStyle/>
          <a:p>
            <a:r>
              <a:rPr lang="en-US" sz="2800" b="1" dirty="0"/>
              <a:t>We have used db4o to store data created or used for the application</a:t>
            </a:r>
            <a:r>
              <a:rPr lang="en-US" dirty="0"/>
              <a:t>.</a:t>
            </a:r>
          </a:p>
        </p:txBody>
      </p:sp>
      <p:pic>
        <p:nvPicPr>
          <p:cNvPr id="3" name="Picture 2">
            <a:extLst>
              <a:ext uri="{FF2B5EF4-FFF2-40B4-BE49-F238E27FC236}">
                <a16:creationId xmlns:a16="http://schemas.microsoft.com/office/drawing/2014/main" id="{2682221F-F768-4688-ADEA-E996EDCB1566}"/>
              </a:ext>
            </a:extLst>
          </p:cNvPr>
          <p:cNvPicPr>
            <a:picLocks noChangeAspect="1"/>
          </p:cNvPicPr>
          <p:nvPr/>
        </p:nvPicPr>
        <p:blipFill>
          <a:blip r:embed="rId2"/>
          <a:stretch>
            <a:fillRect/>
          </a:stretch>
        </p:blipFill>
        <p:spPr>
          <a:xfrm>
            <a:off x="1600200" y="1589402"/>
            <a:ext cx="8485632" cy="5003421"/>
          </a:xfrm>
          <a:prstGeom prst="rect">
            <a:avLst/>
          </a:prstGeom>
        </p:spPr>
      </p:pic>
    </p:spTree>
    <p:extLst>
      <p:ext uri="{BB962C8B-B14F-4D97-AF65-F5344CB8AC3E}">
        <p14:creationId xmlns:p14="http://schemas.microsoft.com/office/powerpoint/2010/main" val="2551024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5072" y="1289765"/>
            <a:ext cx="3651101" cy="4270963"/>
          </a:xfrm>
        </p:spPr>
        <p:txBody>
          <a:bodyPr anchor="ctr">
            <a:normAutofit/>
          </a:bodyPr>
          <a:lstStyle/>
          <a:p>
            <a:pPr algn="ctr"/>
            <a:r>
              <a:rPr lang="en-US" sz="5600">
                <a:solidFill>
                  <a:srgbClr val="FFFFFF"/>
                </a:solidFill>
                <a:latin typeface="Rockwell" panose="02060603020205020403" pitchFamily="18" charset="0"/>
              </a:rPr>
              <a:t>The Problem</a:t>
            </a:r>
          </a:p>
        </p:txBody>
      </p:sp>
      <p:sp>
        <p:nvSpPr>
          <p:cNvPr id="4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4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8" name="Content Placeholder 7">
            <a:extLst>
              <a:ext uri="{FF2B5EF4-FFF2-40B4-BE49-F238E27FC236}">
                <a16:creationId xmlns:a16="http://schemas.microsoft.com/office/drawing/2014/main" id="{D9AE3F6D-7B3D-5296-C72B-B970D6049A32}"/>
              </a:ext>
            </a:extLst>
          </p:cNvPr>
          <p:cNvSpPr>
            <a:spLocks noGrp="1"/>
          </p:cNvSpPr>
          <p:nvPr>
            <p:ph idx="1"/>
          </p:nvPr>
        </p:nvSpPr>
        <p:spPr>
          <a:xfrm>
            <a:off x="6297233" y="518400"/>
            <a:ext cx="4771607" cy="5837949"/>
          </a:xfrm>
        </p:spPr>
        <p:txBody>
          <a:bodyPr anchor="ctr">
            <a:normAutofit/>
          </a:bodyPr>
          <a:lstStyle/>
          <a:p>
            <a:r>
              <a:rPr lang="en-US" sz="1700" b="1">
                <a:solidFill>
                  <a:schemeClr val="tx1">
                    <a:alpha val="80000"/>
                  </a:schemeClr>
                </a:solidFill>
              </a:rPr>
              <a:t>What is the problem?</a:t>
            </a:r>
          </a:p>
          <a:p>
            <a:r>
              <a:rPr lang="en-US" sz="1700">
                <a:solidFill>
                  <a:schemeClr val="tx1">
                    <a:alpha val="80000"/>
                  </a:schemeClr>
                </a:solidFill>
              </a:rPr>
              <a:t>Many orphans lack access to proper care, including health, nutrition, and education. The workload on existing caregivers and supervisors is overwhelming, leading to inefficiencies in delivering services.</a:t>
            </a:r>
          </a:p>
          <a:p>
            <a:r>
              <a:rPr lang="en-US" sz="1700" b="1">
                <a:solidFill>
                  <a:schemeClr val="tx1">
                    <a:alpha val="80000"/>
                  </a:schemeClr>
                </a:solidFill>
              </a:rPr>
              <a:t>Who has this problem?</a:t>
            </a:r>
          </a:p>
          <a:p>
            <a:r>
              <a:rPr lang="en-US" sz="1700">
                <a:solidFill>
                  <a:schemeClr val="tx1">
                    <a:alpha val="80000"/>
                  </a:schemeClr>
                </a:solidFill>
              </a:rPr>
              <a:t>Organizations and government agencies involved in orphan care face this challenge due to a lack of sufficient workforce and resources, exacerbated by budget constraints.</a:t>
            </a:r>
          </a:p>
          <a:p>
            <a:r>
              <a:rPr lang="en-US" sz="1700" b="1">
                <a:solidFill>
                  <a:schemeClr val="tx1">
                    <a:alpha val="80000"/>
                  </a:schemeClr>
                </a:solidFill>
              </a:rPr>
              <a:t>How can the problem be resolved?</a:t>
            </a:r>
          </a:p>
          <a:p>
            <a:r>
              <a:rPr lang="en-US" sz="1700">
                <a:solidFill>
                  <a:schemeClr val="tx1">
                    <a:alpha val="80000"/>
                  </a:schemeClr>
                </a:solidFill>
              </a:rPr>
              <a:t>By streamlining operations through digital tools, the workload of caregivers and supervisors can be reduced. This will increase productivity, cover more areas, and ensure effective service delivery. The system also helps management track demands and efficiently allocate resources.</a:t>
            </a:r>
          </a:p>
          <a:p>
            <a:pPr marL="0" indent="0">
              <a:buNone/>
            </a:pPr>
            <a:endParaRPr lang="en-US" sz="1700">
              <a:solidFill>
                <a:schemeClr val="tx1">
                  <a:alpha val="80000"/>
                </a:schemeClr>
              </a:solidFill>
            </a:endParaRPr>
          </a:p>
        </p:txBody>
      </p:sp>
      <p:sp>
        <p:nvSpPr>
          <p:cNvPr id="4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49" name="Straight Connector 4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3689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96D078-B312-4FD7-86B3-C4C5694D102D}"/>
              </a:ext>
            </a:extLst>
          </p:cNvPr>
          <p:cNvSpPr txBox="1"/>
          <p:nvPr/>
        </p:nvSpPr>
        <p:spPr>
          <a:xfrm>
            <a:off x="1529862" y="465992"/>
            <a:ext cx="2881686" cy="523220"/>
          </a:xfrm>
          <a:prstGeom prst="rect">
            <a:avLst/>
          </a:prstGeom>
          <a:noFill/>
        </p:spPr>
        <p:txBody>
          <a:bodyPr wrap="none" rtlCol="0">
            <a:spAutoFit/>
          </a:bodyPr>
          <a:lstStyle/>
          <a:p>
            <a:r>
              <a:rPr lang="en-US" sz="2800" b="1" dirty="0"/>
              <a:t>Welfare Enterprise</a:t>
            </a:r>
          </a:p>
        </p:txBody>
      </p:sp>
      <p:sp>
        <p:nvSpPr>
          <p:cNvPr id="3" name="TextBox 2">
            <a:extLst>
              <a:ext uri="{FF2B5EF4-FFF2-40B4-BE49-F238E27FC236}">
                <a16:creationId xmlns:a16="http://schemas.microsoft.com/office/drawing/2014/main" id="{76E46BFC-C5CB-43C6-A668-EF28B408EA63}"/>
              </a:ext>
            </a:extLst>
          </p:cNvPr>
          <p:cNvSpPr txBox="1"/>
          <p:nvPr/>
        </p:nvSpPr>
        <p:spPr>
          <a:xfrm>
            <a:off x="1705708" y="1336431"/>
            <a:ext cx="2693110" cy="369332"/>
          </a:xfrm>
          <a:prstGeom prst="rect">
            <a:avLst/>
          </a:prstGeom>
          <a:noFill/>
        </p:spPr>
        <p:txBody>
          <a:bodyPr wrap="none" rtlCol="0">
            <a:spAutoFit/>
          </a:bodyPr>
          <a:lstStyle/>
          <a:p>
            <a:r>
              <a:rPr lang="en-US" dirty="0"/>
              <a:t>Welfare Admin Work Area</a:t>
            </a:r>
          </a:p>
        </p:txBody>
      </p:sp>
      <p:pic>
        <p:nvPicPr>
          <p:cNvPr id="4" name="Picture 3">
            <a:extLst>
              <a:ext uri="{FF2B5EF4-FFF2-40B4-BE49-F238E27FC236}">
                <a16:creationId xmlns:a16="http://schemas.microsoft.com/office/drawing/2014/main" id="{8322FDB0-BE77-4A4E-8883-6692E6D7E2C6}"/>
              </a:ext>
            </a:extLst>
          </p:cNvPr>
          <p:cNvPicPr>
            <a:picLocks noChangeAspect="1"/>
          </p:cNvPicPr>
          <p:nvPr/>
        </p:nvPicPr>
        <p:blipFill>
          <a:blip r:embed="rId2"/>
          <a:stretch>
            <a:fillRect/>
          </a:stretch>
        </p:blipFill>
        <p:spPr>
          <a:xfrm>
            <a:off x="833437" y="2052982"/>
            <a:ext cx="8010525" cy="4057650"/>
          </a:xfrm>
          <a:prstGeom prst="rect">
            <a:avLst/>
          </a:prstGeom>
        </p:spPr>
      </p:pic>
    </p:spTree>
    <p:extLst>
      <p:ext uri="{BB962C8B-B14F-4D97-AF65-F5344CB8AC3E}">
        <p14:creationId xmlns:p14="http://schemas.microsoft.com/office/powerpoint/2010/main" val="2104014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7624FB-EEFC-4E3B-9A06-5CBC80DA4084}"/>
              </a:ext>
            </a:extLst>
          </p:cNvPr>
          <p:cNvSpPr txBox="1"/>
          <p:nvPr/>
        </p:nvSpPr>
        <p:spPr>
          <a:xfrm>
            <a:off x="1406769" y="729762"/>
            <a:ext cx="8249694" cy="461665"/>
          </a:xfrm>
          <a:prstGeom prst="rect">
            <a:avLst/>
          </a:prstGeom>
          <a:noFill/>
        </p:spPr>
        <p:txBody>
          <a:bodyPr wrap="none" rtlCol="0">
            <a:spAutoFit/>
          </a:bodyPr>
          <a:lstStyle/>
          <a:p>
            <a:r>
              <a:rPr lang="en-US" sz="2400" b="1" dirty="0"/>
              <a:t>Welfare can add organizations such as BLO, DLO, SLO and FLO</a:t>
            </a:r>
          </a:p>
        </p:txBody>
      </p:sp>
      <p:pic>
        <p:nvPicPr>
          <p:cNvPr id="3" name="Picture 2">
            <a:extLst>
              <a:ext uri="{FF2B5EF4-FFF2-40B4-BE49-F238E27FC236}">
                <a16:creationId xmlns:a16="http://schemas.microsoft.com/office/drawing/2014/main" id="{D2F78A4F-D07E-4663-AFBB-C9B19798F105}"/>
              </a:ext>
            </a:extLst>
          </p:cNvPr>
          <p:cNvPicPr>
            <a:picLocks noChangeAspect="1"/>
          </p:cNvPicPr>
          <p:nvPr/>
        </p:nvPicPr>
        <p:blipFill>
          <a:blip r:embed="rId2"/>
          <a:stretch>
            <a:fillRect/>
          </a:stretch>
        </p:blipFill>
        <p:spPr>
          <a:xfrm>
            <a:off x="1161317" y="1357312"/>
            <a:ext cx="8743950" cy="4371975"/>
          </a:xfrm>
          <a:prstGeom prst="rect">
            <a:avLst/>
          </a:prstGeom>
        </p:spPr>
      </p:pic>
    </p:spTree>
    <p:extLst>
      <p:ext uri="{BB962C8B-B14F-4D97-AF65-F5344CB8AC3E}">
        <p14:creationId xmlns:p14="http://schemas.microsoft.com/office/powerpoint/2010/main" val="16428308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52F412-03EE-40E2-A422-34720B264FB7}"/>
              </a:ext>
            </a:extLst>
          </p:cNvPr>
          <p:cNvSpPr txBox="1"/>
          <p:nvPr/>
        </p:nvSpPr>
        <p:spPr>
          <a:xfrm>
            <a:off x="1266092" y="791308"/>
            <a:ext cx="10130337" cy="461665"/>
          </a:xfrm>
          <a:prstGeom prst="rect">
            <a:avLst/>
          </a:prstGeom>
          <a:noFill/>
        </p:spPr>
        <p:txBody>
          <a:bodyPr wrap="none" rtlCol="0">
            <a:spAutoFit/>
          </a:bodyPr>
          <a:lstStyle/>
          <a:p>
            <a:r>
              <a:rPr lang="en-US" sz="2400" b="1" dirty="0"/>
              <a:t>Welfare Admin can add employees and create their Username and Passwords</a:t>
            </a:r>
          </a:p>
        </p:txBody>
      </p:sp>
      <p:pic>
        <p:nvPicPr>
          <p:cNvPr id="4" name="Picture 3">
            <a:extLst>
              <a:ext uri="{FF2B5EF4-FFF2-40B4-BE49-F238E27FC236}">
                <a16:creationId xmlns:a16="http://schemas.microsoft.com/office/drawing/2014/main" id="{329A7B12-0E14-466B-8F68-E34B4065B329}"/>
              </a:ext>
            </a:extLst>
          </p:cNvPr>
          <p:cNvPicPr>
            <a:picLocks noChangeAspect="1"/>
          </p:cNvPicPr>
          <p:nvPr/>
        </p:nvPicPr>
        <p:blipFill>
          <a:blip r:embed="rId2"/>
          <a:stretch>
            <a:fillRect/>
          </a:stretch>
        </p:blipFill>
        <p:spPr>
          <a:xfrm>
            <a:off x="2788350" y="1526198"/>
            <a:ext cx="7315200" cy="4505325"/>
          </a:xfrm>
          <a:prstGeom prst="rect">
            <a:avLst/>
          </a:prstGeom>
        </p:spPr>
      </p:pic>
    </p:spTree>
    <p:extLst>
      <p:ext uri="{BB962C8B-B14F-4D97-AF65-F5344CB8AC3E}">
        <p14:creationId xmlns:p14="http://schemas.microsoft.com/office/powerpoint/2010/main" val="480488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EB6977-9A58-49D9-A59E-95F411E240A7}"/>
              </a:ext>
            </a:extLst>
          </p:cNvPr>
          <p:cNvSpPr txBox="1"/>
          <p:nvPr/>
        </p:nvSpPr>
        <p:spPr>
          <a:xfrm>
            <a:off x="1758462" y="694592"/>
            <a:ext cx="7605346" cy="646331"/>
          </a:xfrm>
          <a:prstGeom prst="rect">
            <a:avLst/>
          </a:prstGeom>
          <a:noFill/>
        </p:spPr>
        <p:txBody>
          <a:bodyPr wrap="square" rtlCol="0">
            <a:spAutoFit/>
          </a:bodyPr>
          <a:lstStyle/>
          <a:p>
            <a:r>
              <a:rPr lang="en-US" b="1" dirty="0"/>
              <a:t>DLO can send request to SLO for executing certain task, which shows flow of request between organization.</a:t>
            </a:r>
          </a:p>
        </p:txBody>
      </p:sp>
      <p:pic>
        <p:nvPicPr>
          <p:cNvPr id="5" name="Picture 4">
            <a:extLst>
              <a:ext uri="{FF2B5EF4-FFF2-40B4-BE49-F238E27FC236}">
                <a16:creationId xmlns:a16="http://schemas.microsoft.com/office/drawing/2014/main" id="{03074C05-05F0-4FC2-AD2B-C6769E0957EC}"/>
              </a:ext>
            </a:extLst>
          </p:cNvPr>
          <p:cNvPicPr>
            <a:picLocks noChangeAspect="1"/>
          </p:cNvPicPr>
          <p:nvPr/>
        </p:nvPicPr>
        <p:blipFill>
          <a:blip r:embed="rId2"/>
          <a:stretch>
            <a:fillRect/>
          </a:stretch>
        </p:blipFill>
        <p:spPr>
          <a:xfrm>
            <a:off x="1758462" y="1388228"/>
            <a:ext cx="7788886" cy="4775180"/>
          </a:xfrm>
          <a:prstGeom prst="rect">
            <a:avLst/>
          </a:prstGeom>
        </p:spPr>
      </p:pic>
    </p:spTree>
    <p:extLst>
      <p:ext uri="{BB962C8B-B14F-4D97-AF65-F5344CB8AC3E}">
        <p14:creationId xmlns:p14="http://schemas.microsoft.com/office/powerpoint/2010/main" val="398622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1A12D-596F-45AB-A3F7-023D66BEB7B6}"/>
              </a:ext>
            </a:extLst>
          </p:cNvPr>
          <p:cNvSpPr txBox="1"/>
          <p:nvPr/>
        </p:nvSpPr>
        <p:spPr>
          <a:xfrm>
            <a:off x="1652954" y="659423"/>
            <a:ext cx="4565160" cy="369332"/>
          </a:xfrm>
          <a:prstGeom prst="rect">
            <a:avLst/>
          </a:prstGeom>
          <a:noFill/>
        </p:spPr>
        <p:txBody>
          <a:bodyPr wrap="none" rtlCol="0">
            <a:spAutoFit/>
          </a:bodyPr>
          <a:lstStyle/>
          <a:p>
            <a:r>
              <a:rPr lang="en-US" dirty="0"/>
              <a:t>SLO process the same request which DLO sends.</a:t>
            </a:r>
          </a:p>
        </p:txBody>
      </p:sp>
      <p:pic>
        <p:nvPicPr>
          <p:cNvPr id="3" name="Picture 2">
            <a:extLst>
              <a:ext uri="{FF2B5EF4-FFF2-40B4-BE49-F238E27FC236}">
                <a16:creationId xmlns:a16="http://schemas.microsoft.com/office/drawing/2014/main" id="{C7D1ADAE-1562-49E3-9C0A-B407F884F6D7}"/>
              </a:ext>
            </a:extLst>
          </p:cNvPr>
          <p:cNvPicPr>
            <a:picLocks noChangeAspect="1"/>
          </p:cNvPicPr>
          <p:nvPr/>
        </p:nvPicPr>
        <p:blipFill>
          <a:blip r:embed="rId2"/>
          <a:stretch>
            <a:fillRect/>
          </a:stretch>
        </p:blipFill>
        <p:spPr>
          <a:xfrm>
            <a:off x="230799" y="1242646"/>
            <a:ext cx="5606185" cy="3434862"/>
          </a:xfrm>
          <a:prstGeom prst="rect">
            <a:avLst/>
          </a:prstGeom>
        </p:spPr>
      </p:pic>
      <p:pic>
        <p:nvPicPr>
          <p:cNvPr id="4" name="Picture 3">
            <a:extLst>
              <a:ext uri="{FF2B5EF4-FFF2-40B4-BE49-F238E27FC236}">
                <a16:creationId xmlns:a16="http://schemas.microsoft.com/office/drawing/2014/main" id="{F2C80AB8-9565-44D7-ACF5-3D1EAE28DF76}"/>
              </a:ext>
            </a:extLst>
          </p:cNvPr>
          <p:cNvPicPr>
            <a:picLocks noChangeAspect="1"/>
          </p:cNvPicPr>
          <p:nvPr/>
        </p:nvPicPr>
        <p:blipFill>
          <a:blip r:embed="rId3"/>
          <a:stretch>
            <a:fillRect/>
          </a:stretch>
        </p:blipFill>
        <p:spPr>
          <a:xfrm>
            <a:off x="6096000" y="1242647"/>
            <a:ext cx="5416145" cy="3373316"/>
          </a:xfrm>
          <a:prstGeom prst="rect">
            <a:avLst/>
          </a:prstGeom>
        </p:spPr>
      </p:pic>
    </p:spTree>
    <p:extLst>
      <p:ext uri="{BB962C8B-B14F-4D97-AF65-F5344CB8AC3E}">
        <p14:creationId xmlns:p14="http://schemas.microsoft.com/office/powerpoint/2010/main" val="199875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D498D6-DA35-4CEC-B7AD-9C93F9B3DCD0}"/>
              </a:ext>
            </a:extLst>
          </p:cNvPr>
          <p:cNvSpPr txBox="1"/>
          <p:nvPr/>
        </p:nvSpPr>
        <p:spPr>
          <a:xfrm>
            <a:off x="1529862" y="580292"/>
            <a:ext cx="4087786" cy="369332"/>
          </a:xfrm>
          <a:prstGeom prst="rect">
            <a:avLst/>
          </a:prstGeom>
          <a:noFill/>
        </p:spPr>
        <p:txBody>
          <a:bodyPr wrap="none" rtlCol="0">
            <a:spAutoFit/>
          </a:bodyPr>
          <a:lstStyle/>
          <a:p>
            <a:r>
              <a:rPr lang="en-US" dirty="0"/>
              <a:t>BLO can also see charts to check the status</a:t>
            </a:r>
          </a:p>
        </p:txBody>
      </p:sp>
      <p:pic>
        <p:nvPicPr>
          <p:cNvPr id="3" name="Picture 2">
            <a:extLst>
              <a:ext uri="{FF2B5EF4-FFF2-40B4-BE49-F238E27FC236}">
                <a16:creationId xmlns:a16="http://schemas.microsoft.com/office/drawing/2014/main" id="{6590633E-8E46-473A-B57A-C4F76713D0B1}"/>
              </a:ext>
            </a:extLst>
          </p:cNvPr>
          <p:cNvPicPr>
            <a:picLocks noChangeAspect="1"/>
          </p:cNvPicPr>
          <p:nvPr/>
        </p:nvPicPr>
        <p:blipFill>
          <a:blip r:embed="rId2"/>
          <a:stretch>
            <a:fillRect/>
          </a:stretch>
        </p:blipFill>
        <p:spPr>
          <a:xfrm>
            <a:off x="1529862" y="1235616"/>
            <a:ext cx="5535490" cy="4557415"/>
          </a:xfrm>
          <a:prstGeom prst="rect">
            <a:avLst/>
          </a:prstGeom>
        </p:spPr>
      </p:pic>
    </p:spTree>
    <p:extLst>
      <p:ext uri="{BB962C8B-B14F-4D97-AF65-F5344CB8AC3E}">
        <p14:creationId xmlns:p14="http://schemas.microsoft.com/office/powerpoint/2010/main" val="2787199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DB99B3-756C-4CC7-9931-B316C1F883E4}"/>
              </a:ext>
            </a:extLst>
          </p:cNvPr>
          <p:cNvSpPr txBox="1"/>
          <p:nvPr/>
        </p:nvSpPr>
        <p:spPr>
          <a:xfrm>
            <a:off x="1591408" y="747346"/>
            <a:ext cx="4566250" cy="369332"/>
          </a:xfrm>
          <a:prstGeom prst="rect">
            <a:avLst/>
          </a:prstGeom>
          <a:noFill/>
        </p:spPr>
        <p:txBody>
          <a:bodyPr wrap="none" rtlCol="0">
            <a:spAutoFit/>
          </a:bodyPr>
          <a:lstStyle/>
          <a:p>
            <a:r>
              <a:rPr lang="en-US" dirty="0"/>
              <a:t>A FLO can also see charts for data visualization</a:t>
            </a:r>
          </a:p>
        </p:txBody>
      </p:sp>
      <p:pic>
        <p:nvPicPr>
          <p:cNvPr id="3" name="Picture 2">
            <a:extLst>
              <a:ext uri="{FF2B5EF4-FFF2-40B4-BE49-F238E27FC236}">
                <a16:creationId xmlns:a16="http://schemas.microsoft.com/office/drawing/2014/main" id="{4BA646E6-44B5-4D55-A900-79E5470DBBCC}"/>
              </a:ext>
            </a:extLst>
          </p:cNvPr>
          <p:cNvPicPr>
            <a:picLocks noChangeAspect="1"/>
          </p:cNvPicPr>
          <p:nvPr/>
        </p:nvPicPr>
        <p:blipFill>
          <a:blip r:embed="rId2"/>
          <a:stretch>
            <a:fillRect/>
          </a:stretch>
        </p:blipFill>
        <p:spPr>
          <a:xfrm>
            <a:off x="1591408" y="1565031"/>
            <a:ext cx="6542434" cy="4273062"/>
          </a:xfrm>
          <a:prstGeom prst="rect">
            <a:avLst/>
          </a:prstGeom>
        </p:spPr>
      </p:pic>
    </p:spTree>
    <p:extLst>
      <p:ext uri="{BB962C8B-B14F-4D97-AF65-F5344CB8AC3E}">
        <p14:creationId xmlns:p14="http://schemas.microsoft.com/office/powerpoint/2010/main" val="2808250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D52DA1-F94A-4EF3-9BC1-02B529598E2A}"/>
              </a:ext>
            </a:extLst>
          </p:cNvPr>
          <p:cNvSpPr txBox="1"/>
          <p:nvPr/>
        </p:nvSpPr>
        <p:spPr>
          <a:xfrm>
            <a:off x="1239715" y="668215"/>
            <a:ext cx="9868535" cy="646331"/>
          </a:xfrm>
          <a:prstGeom prst="rect">
            <a:avLst/>
          </a:prstGeom>
          <a:noFill/>
        </p:spPr>
        <p:txBody>
          <a:bodyPr wrap="none" rtlCol="0">
            <a:spAutoFit/>
          </a:bodyPr>
          <a:lstStyle/>
          <a:p>
            <a:r>
              <a:rPr lang="en-US" dirty="0"/>
              <a:t>BLO can send request to Education or health department based on requirement which shows navigation of</a:t>
            </a:r>
          </a:p>
          <a:p>
            <a:r>
              <a:rPr lang="en-US" dirty="0"/>
              <a:t>request between enterprise, </a:t>
            </a:r>
            <a:r>
              <a:rPr lang="en-US" dirty="0" err="1"/>
              <a:t>i.e</a:t>
            </a:r>
            <a:r>
              <a:rPr lang="en-US" dirty="0"/>
              <a:t> from Welfare to Education or Welfare to health. </a:t>
            </a:r>
          </a:p>
        </p:txBody>
      </p:sp>
      <p:pic>
        <p:nvPicPr>
          <p:cNvPr id="4" name="Picture 3">
            <a:extLst>
              <a:ext uri="{FF2B5EF4-FFF2-40B4-BE49-F238E27FC236}">
                <a16:creationId xmlns:a16="http://schemas.microsoft.com/office/drawing/2014/main" id="{A2D29EDB-490A-4D66-B285-3BC023452A8B}"/>
              </a:ext>
            </a:extLst>
          </p:cNvPr>
          <p:cNvPicPr>
            <a:picLocks noChangeAspect="1"/>
          </p:cNvPicPr>
          <p:nvPr/>
        </p:nvPicPr>
        <p:blipFill>
          <a:blip r:embed="rId2"/>
          <a:stretch>
            <a:fillRect/>
          </a:stretch>
        </p:blipFill>
        <p:spPr>
          <a:xfrm>
            <a:off x="1794364" y="1562833"/>
            <a:ext cx="7829550" cy="4857750"/>
          </a:xfrm>
          <a:prstGeom prst="rect">
            <a:avLst/>
          </a:prstGeom>
        </p:spPr>
      </p:pic>
    </p:spTree>
    <p:extLst>
      <p:ext uri="{BB962C8B-B14F-4D97-AF65-F5344CB8AC3E}">
        <p14:creationId xmlns:p14="http://schemas.microsoft.com/office/powerpoint/2010/main" val="2354270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6BF24-C804-45EE-9C64-C3BA3F7AF763}"/>
              </a:ext>
            </a:extLst>
          </p:cNvPr>
          <p:cNvSpPr txBox="1"/>
          <p:nvPr/>
        </p:nvSpPr>
        <p:spPr>
          <a:xfrm>
            <a:off x="1318846" y="553916"/>
            <a:ext cx="9969268" cy="646331"/>
          </a:xfrm>
          <a:prstGeom prst="rect">
            <a:avLst/>
          </a:prstGeom>
          <a:noFill/>
        </p:spPr>
        <p:txBody>
          <a:bodyPr wrap="none" rtlCol="0">
            <a:spAutoFit/>
          </a:bodyPr>
          <a:lstStyle/>
          <a:p>
            <a:r>
              <a:rPr lang="en-US" dirty="0"/>
              <a:t>Supervisor gets the request from BLO with a message and task to execute. Supervisor belongs to Education</a:t>
            </a:r>
          </a:p>
          <a:p>
            <a:r>
              <a:rPr lang="en-US" dirty="0"/>
              <a:t>enterprise</a:t>
            </a:r>
          </a:p>
        </p:txBody>
      </p:sp>
      <p:pic>
        <p:nvPicPr>
          <p:cNvPr id="3" name="Picture 2">
            <a:extLst>
              <a:ext uri="{FF2B5EF4-FFF2-40B4-BE49-F238E27FC236}">
                <a16:creationId xmlns:a16="http://schemas.microsoft.com/office/drawing/2014/main" id="{A8179CC7-3FCB-4200-927C-3D5737B87020}"/>
              </a:ext>
            </a:extLst>
          </p:cNvPr>
          <p:cNvPicPr>
            <a:picLocks noChangeAspect="1"/>
          </p:cNvPicPr>
          <p:nvPr/>
        </p:nvPicPr>
        <p:blipFill>
          <a:blip r:embed="rId2"/>
          <a:stretch>
            <a:fillRect/>
          </a:stretch>
        </p:blipFill>
        <p:spPr>
          <a:xfrm>
            <a:off x="1318846" y="1322509"/>
            <a:ext cx="9182100" cy="4981575"/>
          </a:xfrm>
          <a:prstGeom prst="rect">
            <a:avLst/>
          </a:prstGeom>
        </p:spPr>
      </p:pic>
    </p:spTree>
    <p:extLst>
      <p:ext uri="{BB962C8B-B14F-4D97-AF65-F5344CB8AC3E}">
        <p14:creationId xmlns:p14="http://schemas.microsoft.com/office/powerpoint/2010/main" val="16848532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74058D-D601-4108-899F-FA0B07B11D6C}"/>
              </a:ext>
            </a:extLst>
          </p:cNvPr>
          <p:cNvSpPr txBox="1"/>
          <p:nvPr/>
        </p:nvSpPr>
        <p:spPr>
          <a:xfrm>
            <a:off x="1846385" y="492369"/>
            <a:ext cx="6203365" cy="369332"/>
          </a:xfrm>
          <a:prstGeom prst="rect">
            <a:avLst/>
          </a:prstGeom>
          <a:noFill/>
        </p:spPr>
        <p:txBody>
          <a:bodyPr wrap="none" rtlCol="0">
            <a:spAutoFit/>
          </a:bodyPr>
          <a:lstStyle/>
          <a:p>
            <a:r>
              <a:rPr lang="en-US" dirty="0"/>
              <a:t>Supervisor can delegate the task to either teacher and distributor</a:t>
            </a:r>
          </a:p>
        </p:txBody>
      </p:sp>
      <p:pic>
        <p:nvPicPr>
          <p:cNvPr id="3" name="Picture 2">
            <a:extLst>
              <a:ext uri="{FF2B5EF4-FFF2-40B4-BE49-F238E27FC236}">
                <a16:creationId xmlns:a16="http://schemas.microsoft.com/office/drawing/2014/main" id="{C9D1B70D-70F9-4141-BC16-1AB4B5556EAD}"/>
              </a:ext>
            </a:extLst>
          </p:cNvPr>
          <p:cNvPicPr>
            <a:picLocks noChangeAspect="1"/>
          </p:cNvPicPr>
          <p:nvPr/>
        </p:nvPicPr>
        <p:blipFill>
          <a:blip r:embed="rId2"/>
          <a:stretch>
            <a:fillRect/>
          </a:stretch>
        </p:blipFill>
        <p:spPr>
          <a:xfrm>
            <a:off x="1646360" y="1383689"/>
            <a:ext cx="7791450" cy="3457575"/>
          </a:xfrm>
          <a:prstGeom prst="rect">
            <a:avLst/>
          </a:prstGeom>
        </p:spPr>
      </p:pic>
    </p:spTree>
    <p:extLst>
      <p:ext uri="{BB962C8B-B14F-4D97-AF65-F5344CB8AC3E}">
        <p14:creationId xmlns:p14="http://schemas.microsoft.com/office/powerpoint/2010/main" val="676318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35497"/>
          </a:xfrm>
        </p:spPr>
        <p:txBody>
          <a:bodyPr>
            <a:normAutofit/>
          </a:bodyPr>
          <a:lstStyle/>
          <a:p>
            <a:r>
              <a:rPr lang="en-US" sz="4400" dirty="0">
                <a:latin typeface="Rockwell" panose="02060603020205020403" pitchFamily="18" charset="0"/>
              </a:rPr>
              <a:t>ORGANIZATIONS and SCOPE</a:t>
            </a:r>
          </a:p>
        </p:txBody>
      </p:sp>
      <p:graphicFrame>
        <p:nvGraphicFramePr>
          <p:cNvPr id="7" name="Content Placeholder 6">
            <a:extLst>
              <a:ext uri="{FF2B5EF4-FFF2-40B4-BE49-F238E27FC236}">
                <a16:creationId xmlns:a16="http://schemas.microsoft.com/office/drawing/2014/main" id="{4B46D446-98CA-4F44-95A9-F6C5EE8253D4}"/>
              </a:ext>
            </a:extLst>
          </p:cNvPr>
          <p:cNvGraphicFramePr>
            <a:graphicFrameLocks noGrp="1"/>
          </p:cNvGraphicFramePr>
          <p:nvPr>
            <p:ph sz="half" idx="1"/>
            <p:extLst>
              <p:ext uri="{D42A27DB-BD31-4B8C-83A1-F6EECF244321}">
                <p14:modId xmlns:p14="http://schemas.microsoft.com/office/powerpoint/2010/main" val="3036608949"/>
              </p:ext>
            </p:extLst>
          </p:nvPr>
        </p:nvGraphicFramePr>
        <p:xfrm>
          <a:off x="1141413" y="2803403"/>
          <a:ext cx="9418149"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D2E83A63-DF9A-40F6-9E93-DF1E2814AFFB}"/>
              </a:ext>
            </a:extLst>
          </p:cNvPr>
          <p:cNvSpPr txBox="1"/>
          <p:nvPr/>
        </p:nvSpPr>
        <p:spPr>
          <a:xfrm>
            <a:off x="1283677" y="1600200"/>
            <a:ext cx="8906608" cy="830997"/>
          </a:xfrm>
          <a:prstGeom prst="rect">
            <a:avLst/>
          </a:prstGeom>
          <a:noFill/>
        </p:spPr>
        <p:txBody>
          <a:bodyPr wrap="square" rtlCol="0">
            <a:spAutoFit/>
          </a:bodyPr>
          <a:lstStyle/>
          <a:p>
            <a:r>
              <a:rPr lang="en-US" sz="2400" b="1" dirty="0"/>
              <a:t>The three basic organizations who are involved in management of the entire process are: </a:t>
            </a:r>
          </a:p>
        </p:txBody>
      </p:sp>
    </p:spTree>
    <p:extLst>
      <p:ext uri="{BB962C8B-B14F-4D97-AF65-F5344CB8AC3E}">
        <p14:creationId xmlns:p14="http://schemas.microsoft.com/office/powerpoint/2010/main" val="13984109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1FA4FA-B2DA-44F7-95D0-AE66FAD37FA7}"/>
              </a:ext>
            </a:extLst>
          </p:cNvPr>
          <p:cNvSpPr txBox="1"/>
          <p:nvPr/>
        </p:nvSpPr>
        <p:spPr>
          <a:xfrm>
            <a:off x="1784838" y="606669"/>
            <a:ext cx="5371407" cy="369332"/>
          </a:xfrm>
          <a:prstGeom prst="rect">
            <a:avLst/>
          </a:prstGeom>
          <a:noFill/>
        </p:spPr>
        <p:txBody>
          <a:bodyPr wrap="none" rtlCol="0">
            <a:spAutoFit/>
          </a:bodyPr>
          <a:lstStyle/>
          <a:p>
            <a:r>
              <a:rPr lang="en-US" dirty="0"/>
              <a:t>Distributor gets the same request which supervisor sends</a:t>
            </a:r>
          </a:p>
        </p:txBody>
      </p:sp>
      <p:pic>
        <p:nvPicPr>
          <p:cNvPr id="3" name="Picture 2">
            <a:extLst>
              <a:ext uri="{FF2B5EF4-FFF2-40B4-BE49-F238E27FC236}">
                <a16:creationId xmlns:a16="http://schemas.microsoft.com/office/drawing/2014/main" id="{84B2485C-7A87-49DB-9C57-BD5D7BB541C3}"/>
              </a:ext>
            </a:extLst>
          </p:cNvPr>
          <p:cNvPicPr>
            <a:picLocks noChangeAspect="1"/>
          </p:cNvPicPr>
          <p:nvPr/>
        </p:nvPicPr>
        <p:blipFill>
          <a:blip r:embed="rId2"/>
          <a:stretch>
            <a:fillRect/>
          </a:stretch>
        </p:blipFill>
        <p:spPr>
          <a:xfrm>
            <a:off x="1336064" y="1270489"/>
            <a:ext cx="8886825" cy="3543300"/>
          </a:xfrm>
          <a:prstGeom prst="rect">
            <a:avLst/>
          </a:prstGeom>
        </p:spPr>
      </p:pic>
    </p:spTree>
    <p:extLst>
      <p:ext uri="{BB962C8B-B14F-4D97-AF65-F5344CB8AC3E}">
        <p14:creationId xmlns:p14="http://schemas.microsoft.com/office/powerpoint/2010/main" val="4118426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47FDFF-5102-465E-9546-066555B8122D}"/>
              </a:ext>
            </a:extLst>
          </p:cNvPr>
          <p:cNvSpPr txBox="1"/>
          <p:nvPr/>
        </p:nvSpPr>
        <p:spPr>
          <a:xfrm>
            <a:off x="1626577" y="756138"/>
            <a:ext cx="6698052" cy="369332"/>
          </a:xfrm>
          <a:prstGeom prst="rect">
            <a:avLst/>
          </a:prstGeom>
          <a:noFill/>
        </p:spPr>
        <p:txBody>
          <a:bodyPr wrap="none" rtlCol="0">
            <a:spAutoFit/>
          </a:bodyPr>
          <a:lstStyle/>
          <a:p>
            <a:r>
              <a:rPr lang="en-US" dirty="0"/>
              <a:t>Distributor closes the request from his end once the task gets completed.</a:t>
            </a:r>
          </a:p>
        </p:txBody>
      </p:sp>
      <p:pic>
        <p:nvPicPr>
          <p:cNvPr id="3" name="Picture 2">
            <a:extLst>
              <a:ext uri="{FF2B5EF4-FFF2-40B4-BE49-F238E27FC236}">
                <a16:creationId xmlns:a16="http://schemas.microsoft.com/office/drawing/2014/main" id="{D2B74CB6-0DA9-4C6E-8B9C-AE1C07C4E2C2}"/>
              </a:ext>
            </a:extLst>
          </p:cNvPr>
          <p:cNvPicPr>
            <a:picLocks noChangeAspect="1"/>
          </p:cNvPicPr>
          <p:nvPr/>
        </p:nvPicPr>
        <p:blipFill>
          <a:blip r:embed="rId2"/>
          <a:stretch>
            <a:fillRect/>
          </a:stretch>
        </p:blipFill>
        <p:spPr>
          <a:xfrm>
            <a:off x="1626577" y="1465751"/>
            <a:ext cx="6392132" cy="3774465"/>
          </a:xfrm>
          <a:prstGeom prst="rect">
            <a:avLst/>
          </a:prstGeom>
        </p:spPr>
      </p:pic>
    </p:spTree>
    <p:extLst>
      <p:ext uri="{BB962C8B-B14F-4D97-AF65-F5344CB8AC3E}">
        <p14:creationId xmlns:p14="http://schemas.microsoft.com/office/powerpoint/2010/main" val="817839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11D90B-DD01-400B-8B45-4487A8F33FE5}"/>
              </a:ext>
            </a:extLst>
          </p:cNvPr>
          <p:cNvSpPr txBox="1"/>
          <p:nvPr/>
        </p:nvSpPr>
        <p:spPr>
          <a:xfrm>
            <a:off x="1820008" y="773723"/>
            <a:ext cx="7860998" cy="646331"/>
          </a:xfrm>
          <a:prstGeom prst="rect">
            <a:avLst/>
          </a:prstGeom>
          <a:noFill/>
        </p:spPr>
        <p:txBody>
          <a:bodyPr wrap="none" rtlCol="0">
            <a:spAutoFit/>
          </a:bodyPr>
          <a:lstStyle/>
          <a:p>
            <a:r>
              <a:rPr lang="en-US" dirty="0"/>
              <a:t>Distributor has additional option to request for funds. So the flow of fund request is </a:t>
            </a:r>
          </a:p>
          <a:p>
            <a:r>
              <a:rPr lang="en-US" dirty="0"/>
              <a:t>Distributor -&gt; Supervisor -&gt; BLO to approve.</a:t>
            </a:r>
          </a:p>
        </p:txBody>
      </p:sp>
      <p:pic>
        <p:nvPicPr>
          <p:cNvPr id="3" name="Picture 2">
            <a:extLst>
              <a:ext uri="{FF2B5EF4-FFF2-40B4-BE49-F238E27FC236}">
                <a16:creationId xmlns:a16="http://schemas.microsoft.com/office/drawing/2014/main" id="{24166E38-20EA-42A1-989F-F7A12CC13E53}"/>
              </a:ext>
            </a:extLst>
          </p:cNvPr>
          <p:cNvPicPr>
            <a:picLocks noChangeAspect="1"/>
          </p:cNvPicPr>
          <p:nvPr/>
        </p:nvPicPr>
        <p:blipFill>
          <a:blip r:embed="rId2"/>
          <a:stretch>
            <a:fillRect/>
          </a:stretch>
        </p:blipFill>
        <p:spPr>
          <a:xfrm>
            <a:off x="611065" y="2260077"/>
            <a:ext cx="5586393" cy="2698140"/>
          </a:xfrm>
          <a:prstGeom prst="rect">
            <a:avLst/>
          </a:prstGeom>
        </p:spPr>
      </p:pic>
      <p:pic>
        <p:nvPicPr>
          <p:cNvPr id="4" name="Picture 3">
            <a:extLst>
              <a:ext uri="{FF2B5EF4-FFF2-40B4-BE49-F238E27FC236}">
                <a16:creationId xmlns:a16="http://schemas.microsoft.com/office/drawing/2014/main" id="{317C0242-DE75-4D2F-9D85-CBFD191063A6}"/>
              </a:ext>
            </a:extLst>
          </p:cNvPr>
          <p:cNvPicPr>
            <a:picLocks noChangeAspect="1"/>
          </p:cNvPicPr>
          <p:nvPr/>
        </p:nvPicPr>
        <p:blipFill>
          <a:blip r:embed="rId3"/>
          <a:stretch>
            <a:fillRect/>
          </a:stretch>
        </p:blipFill>
        <p:spPr>
          <a:xfrm>
            <a:off x="6735079" y="2260077"/>
            <a:ext cx="4644366" cy="2913917"/>
          </a:xfrm>
          <a:prstGeom prst="rect">
            <a:avLst/>
          </a:prstGeom>
        </p:spPr>
      </p:pic>
    </p:spTree>
    <p:extLst>
      <p:ext uri="{BB962C8B-B14F-4D97-AF65-F5344CB8AC3E}">
        <p14:creationId xmlns:p14="http://schemas.microsoft.com/office/powerpoint/2010/main" val="24132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CC5FBE-A48E-4AF5-9A2D-E3AAE9C13D5E}"/>
              </a:ext>
            </a:extLst>
          </p:cNvPr>
          <p:cNvSpPr txBox="1"/>
          <p:nvPr/>
        </p:nvSpPr>
        <p:spPr>
          <a:xfrm>
            <a:off x="1424354" y="545123"/>
            <a:ext cx="10845148" cy="646331"/>
          </a:xfrm>
          <a:prstGeom prst="rect">
            <a:avLst/>
          </a:prstGeom>
          <a:noFill/>
        </p:spPr>
        <p:txBody>
          <a:bodyPr wrap="none" rtlCol="0">
            <a:spAutoFit/>
          </a:bodyPr>
          <a:lstStyle/>
          <a:p>
            <a:r>
              <a:rPr lang="en-US" dirty="0"/>
              <a:t>Supervisor receives request from Distributor and checks and forward to BLO to approve which shows flow of request</a:t>
            </a:r>
          </a:p>
          <a:p>
            <a:r>
              <a:rPr lang="en-US" dirty="0"/>
              <a:t>From bottom-up unlike most cases where it is generally top-down</a:t>
            </a:r>
          </a:p>
        </p:txBody>
      </p:sp>
      <p:pic>
        <p:nvPicPr>
          <p:cNvPr id="3" name="Picture 2">
            <a:extLst>
              <a:ext uri="{FF2B5EF4-FFF2-40B4-BE49-F238E27FC236}">
                <a16:creationId xmlns:a16="http://schemas.microsoft.com/office/drawing/2014/main" id="{D2A1110C-419E-4BC8-807A-3FDF498783F7}"/>
              </a:ext>
            </a:extLst>
          </p:cNvPr>
          <p:cNvPicPr>
            <a:picLocks noChangeAspect="1"/>
          </p:cNvPicPr>
          <p:nvPr/>
        </p:nvPicPr>
        <p:blipFill>
          <a:blip r:embed="rId2"/>
          <a:stretch>
            <a:fillRect/>
          </a:stretch>
        </p:blipFill>
        <p:spPr>
          <a:xfrm>
            <a:off x="615461" y="1626577"/>
            <a:ext cx="5356698" cy="3044336"/>
          </a:xfrm>
          <a:prstGeom prst="rect">
            <a:avLst/>
          </a:prstGeom>
        </p:spPr>
      </p:pic>
      <p:pic>
        <p:nvPicPr>
          <p:cNvPr id="4" name="Picture 3">
            <a:extLst>
              <a:ext uri="{FF2B5EF4-FFF2-40B4-BE49-F238E27FC236}">
                <a16:creationId xmlns:a16="http://schemas.microsoft.com/office/drawing/2014/main" id="{5D2D3E76-CE55-4F35-8273-1EE7EEF0D854}"/>
              </a:ext>
            </a:extLst>
          </p:cNvPr>
          <p:cNvPicPr>
            <a:picLocks noChangeAspect="1"/>
          </p:cNvPicPr>
          <p:nvPr/>
        </p:nvPicPr>
        <p:blipFill>
          <a:blip r:embed="rId3"/>
          <a:stretch>
            <a:fillRect/>
          </a:stretch>
        </p:blipFill>
        <p:spPr>
          <a:xfrm>
            <a:off x="6449550" y="1626576"/>
            <a:ext cx="4621064" cy="3044337"/>
          </a:xfrm>
          <a:prstGeom prst="rect">
            <a:avLst/>
          </a:prstGeom>
        </p:spPr>
      </p:pic>
    </p:spTree>
    <p:extLst>
      <p:ext uri="{BB962C8B-B14F-4D97-AF65-F5344CB8AC3E}">
        <p14:creationId xmlns:p14="http://schemas.microsoft.com/office/powerpoint/2010/main" val="6467639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23C14-C0D0-46B4-9596-B2DB0AAA4C2F}"/>
              </a:ext>
            </a:extLst>
          </p:cNvPr>
          <p:cNvSpPr txBox="1"/>
          <p:nvPr/>
        </p:nvSpPr>
        <p:spPr>
          <a:xfrm>
            <a:off x="1714500" y="703385"/>
            <a:ext cx="4419095" cy="369332"/>
          </a:xfrm>
          <a:prstGeom prst="rect">
            <a:avLst/>
          </a:prstGeom>
          <a:noFill/>
        </p:spPr>
        <p:txBody>
          <a:bodyPr wrap="none" rtlCol="0">
            <a:spAutoFit/>
          </a:bodyPr>
          <a:lstStyle/>
          <a:p>
            <a:r>
              <a:rPr lang="en-US" dirty="0"/>
              <a:t>Finally BLO receive the request and approves.</a:t>
            </a:r>
          </a:p>
        </p:txBody>
      </p:sp>
      <p:pic>
        <p:nvPicPr>
          <p:cNvPr id="3" name="Picture 2">
            <a:extLst>
              <a:ext uri="{FF2B5EF4-FFF2-40B4-BE49-F238E27FC236}">
                <a16:creationId xmlns:a16="http://schemas.microsoft.com/office/drawing/2014/main" id="{2FAA5023-8EFF-44E5-A8F5-082DFABDE00A}"/>
              </a:ext>
            </a:extLst>
          </p:cNvPr>
          <p:cNvPicPr>
            <a:picLocks noChangeAspect="1"/>
          </p:cNvPicPr>
          <p:nvPr/>
        </p:nvPicPr>
        <p:blipFill>
          <a:blip r:embed="rId2"/>
          <a:stretch>
            <a:fillRect/>
          </a:stretch>
        </p:blipFill>
        <p:spPr>
          <a:xfrm>
            <a:off x="454270" y="1471979"/>
            <a:ext cx="5375030" cy="3548124"/>
          </a:xfrm>
          <a:prstGeom prst="rect">
            <a:avLst/>
          </a:prstGeom>
        </p:spPr>
      </p:pic>
      <p:pic>
        <p:nvPicPr>
          <p:cNvPr id="4" name="Picture 3">
            <a:extLst>
              <a:ext uri="{FF2B5EF4-FFF2-40B4-BE49-F238E27FC236}">
                <a16:creationId xmlns:a16="http://schemas.microsoft.com/office/drawing/2014/main" id="{6551A5D4-51EF-4A97-9CC6-3AA40C49BCB0}"/>
              </a:ext>
            </a:extLst>
          </p:cNvPr>
          <p:cNvPicPr>
            <a:picLocks noChangeAspect="1"/>
          </p:cNvPicPr>
          <p:nvPr/>
        </p:nvPicPr>
        <p:blipFill>
          <a:blip r:embed="rId3"/>
          <a:stretch>
            <a:fillRect/>
          </a:stretch>
        </p:blipFill>
        <p:spPr>
          <a:xfrm>
            <a:off x="6096000" y="1524947"/>
            <a:ext cx="5913972" cy="3442188"/>
          </a:xfrm>
          <a:prstGeom prst="rect">
            <a:avLst/>
          </a:prstGeom>
        </p:spPr>
      </p:pic>
    </p:spTree>
    <p:extLst>
      <p:ext uri="{BB962C8B-B14F-4D97-AF65-F5344CB8AC3E}">
        <p14:creationId xmlns:p14="http://schemas.microsoft.com/office/powerpoint/2010/main" val="23558956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25909-4CBF-412B-97E1-29ACF5BAE82E}"/>
              </a:ext>
            </a:extLst>
          </p:cNvPr>
          <p:cNvSpPr txBox="1"/>
          <p:nvPr/>
        </p:nvSpPr>
        <p:spPr>
          <a:xfrm>
            <a:off x="1494692" y="756138"/>
            <a:ext cx="7634141" cy="369332"/>
          </a:xfrm>
          <a:prstGeom prst="rect">
            <a:avLst/>
          </a:prstGeom>
          <a:noFill/>
        </p:spPr>
        <p:txBody>
          <a:bodyPr wrap="none" rtlCol="0">
            <a:spAutoFit/>
          </a:bodyPr>
          <a:lstStyle/>
          <a:p>
            <a:r>
              <a:rPr lang="en-US" dirty="0"/>
              <a:t>Similarly Health enterprise also can receive request from BLO(Welfare Enterprise)</a:t>
            </a:r>
          </a:p>
        </p:txBody>
      </p:sp>
      <p:pic>
        <p:nvPicPr>
          <p:cNvPr id="3" name="Picture 2">
            <a:extLst>
              <a:ext uri="{FF2B5EF4-FFF2-40B4-BE49-F238E27FC236}">
                <a16:creationId xmlns:a16="http://schemas.microsoft.com/office/drawing/2014/main" id="{AEE2293D-D9DF-4693-9092-02DD2B14BBA8}"/>
              </a:ext>
            </a:extLst>
          </p:cNvPr>
          <p:cNvPicPr>
            <a:picLocks noChangeAspect="1"/>
          </p:cNvPicPr>
          <p:nvPr/>
        </p:nvPicPr>
        <p:blipFill>
          <a:blip r:embed="rId2"/>
          <a:stretch>
            <a:fillRect/>
          </a:stretch>
        </p:blipFill>
        <p:spPr>
          <a:xfrm>
            <a:off x="1635112" y="1522534"/>
            <a:ext cx="7353300" cy="2933700"/>
          </a:xfrm>
          <a:prstGeom prst="rect">
            <a:avLst/>
          </a:prstGeom>
        </p:spPr>
      </p:pic>
    </p:spTree>
    <p:extLst>
      <p:ext uri="{BB962C8B-B14F-4D97-AF65-F5344CB8AC3E}">
        <p14:creationId xmlns:p14="http://schemas.microsoft.com/office/powerpoint/2010/main" val="17079055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AD5B3-F376-40DD-863F-0BB84B95D70D}"/>
              </a:ext>
            </a:extLst>
          </p:cNvPr>
          <p:cNvSpPr txBox="1"/>
          <p:nvPr/>
        </p:nvSpPr>
        <p:spPr>
          <a:xfrm>
            <a:off x="994892" y="659423"/>
            <a:ext cx="10202216" cy="646331"/>
          </a:xfrm>
          <a:prstGeom prst="rect">
            <a:avLst/>
          </a:prstGeom>
          <a:noFill/>
        </p:spPr>
        <p:txBody>
          <a:bodyPr wrap="none" rtlCol="0">
            <a:spAutoFit/>
          </a:bodyPr>
          <a:lstStyle/>
          <a:p>
            <a:r>
              <a:rPr lang="en-US" dirty="0"/>
              <a:t>Doctor can check request and assign task to Lab Assistant and Nurse. Once assigned Nurse and Lab assistant </a:t>
            </a:r>
          </a:p>
          <a:p>
            <a:r>
              <a:rPr lang="en-US" dirty="0"/>
              <a:t>Can complete task from there end.</a:t>
            </a:r>
          </a:p>
        </p:txBody>
      </p:sp>
      <p:pic>
        <p:nvPicPr>
          <p:cNvPr id="3" name="Picture 2">
            <a:extLst>
              <a:ext uri="{FF2B5EF4-FFF2-40B4-BE49-F238E27FC236}">
                <a16:creationId xmlns:a16="http://schemas.microsoft.com/office/drawing/2014/main" id="{478FB1B0-8712-41ED-B2C9-30A1903F51E3}"/>
              </a:ext>
            </a:extLst>
          </p:cNvPr>
          <p:cNvPicPr>
            <a:picLocks noChangeAspect="1"/>
          </p:cNvPicPr>
          <p:nvPr/>
        </p:nvPicPr>
        <p:blipFill>
          <a:blip r:embed="rId2"/>
          <a:stretch>
            <a:fillRect/>
          </a:stretch>
        </p:blipFill>
        <p:spPr>
          <a:xfrm>
            <a:off x="325680" y="1647515"/>
            <a:ext cx="5501597" cy="2950918"/>
          </a:xfrm>
          <a:prstGeom prst="rect">
            <a:avLst/>
          </a:prstGeom>
        </p:spPr>
      </p:pic>
      <p:pic>
        <p:nvPicPr>
          <p:cNvPr id="4" name="Picture 3">
            <a:extLst>
              <a:ext uri="{FF2B5EF4-FFF2-40B4-BE49-F238E27FC236}">
                <a16:creationId xmlns:a16="http://schemas.microsoft.com/office/drawing/2014/main" id="{A951ED51-26B8-4F4B-B1A3-0A302EFF28C6}"/>
              </a:ext>
            </a:extLst>
          </p:cNvPr>
          <p:cNvPicPr>
            <a:picLocks noChangeAspect="1"/>
          </p:cNvPicPr>
          <p:nvPr/>
        </p:nvPicPr>
        <p:blipFill>
          <a:blip r:embed="rId3"/>
          <a:stretch>
            <a:fillRect/>
          </a:stretch>
        </p:blipFill>
        <p:spPr>
          <a:xfrm>
            <a:off x="6364725" y="1565031"/>
            <a:ext cx="5129352" cy="3292352"/>
          </a:xfrm>
          <a:prstGeom prst="rect">
            <a:avLst/>
          </a:prstGeom>
        </p:spPr>
      </p:pic>
    </p:spTree>
    <p:extLst>
      <p:ext uri="{BB962C8B-B14F-4D97-AF65-F5344CB8AC3E}">
        <p14:creationId xmlns:p14="http://schemas.microsoft.com/office/powerpoint/2010/main" val="2559441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2691C1-7FCD-456E-A4CE-00F21BE9F430}"/>
              </a:ext>
            </a:extLst>
          </p:cNvPr>
          <p:cNvSpPr txBox="1"/>
          <p:nvPr/>
        </p:nvSpPr>
        <p:spPr>
          <a:xfrm>
            <a:off x="1582615" y="633046"/>
            <a:ext cx="7650492" cy="369332"/>
          </a:xfrm>
          <a:prstGeom prst="rect">
            <a:avLst/>
          </a:prstGeom>
          <a:noFill/>
        </p:spPr>
        <p:txBody>
          <a:bodyPr wrap="none" rtlCol="0">
            <a:spAutoFit/>
          </a:bodyPr>
          <a:lstStyle/>
          <a:p>
            <a:r>
              <a:rPr lang="en-US" dirty="0"/>
              <a:t>Doctor has additional panel to check what are request which are attended or not.</a:t>
            </a:r>
          </a:p>
        </p:txBody>
      </p:sp>
      <p:pic>
        <p:nvPicPr>
          <p:cNvPr id="3" name="Picture 2">
            <a:extLst>
              <a:ext uri="{FF2B5EF4-FFF2-40B4-BE49-F238E27FC236}">
                <a16:creationId xmlns:a16="http://schemas.microsoft.com/office/drawing/2014/main" id="{E4C45CED-C887-466E-8CE2-8C94E74A036C}"/>
              </a:ext>
            </a:extLst>
          </p:cNvPr>
          <p:cNvPicPr>
            <a:picLocks noChangeAspect="1"/>
          </p:cNvPicPr>
          <p:nvPr/>
        </p:nvPicPr>
        <p:blipFill>
          <a:blip r:embed="rId2"/>
          <a:stretch>
            <a:fillRect/>
          </a:stretch>
        </p:blipFill>
        <p:spPr>
          <a:xfrm>
            <a:off x="308464" y="1718951"/>
            <a:ext cx="5622151" cy="2527789"/>
          </a:xfrm>
          <a:prstGeom prst="rect">
            <a:avLst/>
          </a:prstGeom>
        </p:spPr>
      </p:pic>
      <p:pic>
        <p:nvPicPr>
          <p:cNvPr id="5" name="Picture 4">
            <a:extLst>
              <a:ext uri="{FF2B5EF4-FFF2-40B4-BE49-F238E27FC236}">
                <a16:creationId xmlns:a16="http://schemas.microsoft.com/office/drawing/2014/main" id="{54FFDE0B-3AA3-42D9-AA8A-86F5273FC478}"/>
              </a:ext>
            </a:extLst>
          </p:cNvPr>
          <p:cNvPicPr>
            <a:picLocks noChangeAspect="1"/>
          </p:cNvPicPr>
          <p:nvPr/>
        </p:nvPicPr>
        <p:blipFill>
          <a:blip r:embed="rId3"/>
          <a:stretch>
            <a:fillRect/>
          </a:stretch>
        </p:blipFill>
        <p:spPr>
          <a:xfrm>
            <a:off x="6173298" y="1718951"/>
            <a:ext cx="5622151" cy="2527789"/>
          </a:xfrm>
          <a:prstGeom prst="rect">
            <a:avLst/>
          </a:prstGeom>
        </p:spPr>
      </p:pic>
    </p:spTree>
    <p:extLst>
      <p:ext uri="{BB962C8B-B14F-4D97-AF65-F5344CB8AC3E}">
        <p14:creationId xmlns:p14="http://schemas.microsoft.com/office/powerpoint/2010/main" val="1767966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17E04-00B4-4610-80D7-8D20817514D7}"/>
              </a:ext>
            </a:extLst>
          </p:cNvPr>
          <p:cNvSpPr txBox="1"/>
          <p:nvPr/>
        </p:nvSpPr>
        <p:spPr>
          <a:xfrm>
            <a:off x="1635369" y="677008"/>
            <a:ext cx="9449062" cy="369332"/>
          </a:xfrm>
          <a:prstGeom prst="rect">
            <a:avLst/>
          </a:prstGeom>
          <a:noFill/>
        </p:spPr>
        <p:txBody>
          <a:bodyPr wrap="none" rtlCol="0">
            <a:spAutoFit/>
          </a:bodyPr>
          <a:lstStyle/>
          <a:p>
            <a:r>
              <a:rPr lang="en-US" dirty="0"/>
              <a:t>Nurse can process the request assigned by doctor. The same way Lab assistant also processes request</a:t>
            </a:r>
          </a:p>
        </p:txBody>
      </p:sp>
      <p:pic>
        <p:nvPicPr>
          <p:cNvPr id="3" name="Picture 2">
            <a:extLst>
              <a:ext uri="{FF2B5EF4-FFF2-40B4-BE49-F238E27FC236}">
                <a16:creationId xmlns:a16="http://schemas.microsoft.com/office/drawing/2014/main" id="{6859562D-3F16-4367-B0BD-B6ABB90C6F04}"/>
              </a:ext>
            </a:extLst>
          </p:cNvPr>
          <p:cNvPicPr>
            <a:picLocks noChangeAspect="1"/>
          </p:cNvPicPr>
          <p:nvPr/>
        </p:nvPicPr>
        <p:blipFill>
          <a:blip r:embed="rId2"/>
          <a:stretch>
            <a:fillRect/>
          </a:stretch>
        </p:blipFill>
        <p:spPr>
          <a:xfrm>
            <a:off x="482163" y="1756630"/>
            <a:ext cx="5613837" cy="2709862"/>
          </a:xfrm>
          <a:prstGeom prst="rect">
            <a:avLst/>
          </a:prstGeom>
        </p:spPr>
      </p:pic>
      <p:pic>
        <p:nvPicPr>
          <p:cNvPr id="4" name="Picture 3">
            <a:extLst>
              <a:ext uri="{FF2B5EF4-FFF2-40B4-BE49-F238E27FC236}">
                <a16:creationId xmlns:a16="http://schemas.microsoft.com/office/drawing/2014/main" id="{B7A24CC4-ADE6-4B7C-BEB5-63844491D8AC}"/>
              </a:ext>
            </a:extLst>
          </p:cNvPr>
          <p:cNvPicPr>
            <a:picLocks noChangeAspect="1"/>
          </p:cNvPicPr>
          <p:nvPr/>
        </p:nvPicPr>
        <p:blipFill>
          <a:blip r:embed="rId3"/>
          <a:stretch>
            <a:fillRect/>
          </a:stretch>
        </p:blipFill>
        <p:spPr>
          <a:xfrm>
            <a:off x="6444160" y="1856276"/>
            <a:ext cx="5037494" cy="2610216"/>
          </a:xfrm>
          <a:prstGeom prst="rect">
            <a:avLst/>
          </a:prstGeom>
        </p:spPr>
      </p:pic>
    </p:spTree>
    <p:extLst>
      <p:ext uri="{BB962C8B-B14F-4D97-AF65-F5344CB8AC3E}">
        <p14:creationId xmlns:p14="http://schemas.microsoft.com/office/powerpoint/2010/main" val="5603082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561AEE4-4E38-4BAC-976D-E0DE523FC5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F0BC676B-D19A-44DB-910A-0C0E6D4339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4431" y="3985"/>
            <a:ext cx="9772765" cy="6858000"/>
            <a:chOff x="1303402" y="3985"/>
            <a:chExt cx="9772765" cy="6858000"/>
          </a:xfrm>
        </p:grpSpPr>
        <p:sp>
          <p:nvSpPr>
            <p:cNvPr id="13" name="Freeform: Shape 12">
              <a:extLst>
                <a:ext uri="{FF2B5EF4-FFF2-40B4-BE49-F238E27FC236}">
                  <a16:creationId xmlns:a16="http://schemas.microsoft.com/office/drawing/2014/main" id="{999AA485-A13F-4455-814E-C116AD7E0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C90D55F-0AFB-45E5-8815-A4701774CE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476B6C1-4A41-48E6-8540-FC48FCD769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3347F445-D2CA-4FEB-AB8E-7A47AB57C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12F1B3D8-301E-4A54-9284-EB14E9056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CE4B9C67-860A-4569-AC84-3ADE433D1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175B763-A6E6-4AD1-9138-9B1164A7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a:extLst>
              <a:ext uri="{FF2B5EF4-FFF2-40B4-BE49-F238E27FC236}">
                <a16:creationId xmlns:a16="http://schemas.microsoft.com/office/drawing/2014/main" id="{16C7B0E3-4874-A48B-5839-831CBA8953E1}"/>
              </a:ext>
            </a:extLst>
          </p:cNvPr>
          <p:cNvSpPr>
            <a:spLocks noGrp="1"/>
          </p:cNvSpPr>
          <p:nvPr>
            <p:ph idx="1"/>
          </p:nvPr>
        </p:nvSpPr>
        <p:spPr>
          <a:xfrm>
            <a:off x="3055954" y="2544896"/>
            <a:ext cx="5709721" cy="2865304"/>
          </a:xfrm>
        </p:spPr>
        <p:txBody>
          <a:bodyPr anchor="t">
            <a:normAutofit/>
          </a:bodyPr>
          <a:lstStyle/>
          <a:p>
            <a:pPr marL="0" indent="0" algn="ctr">
              <a:buNone/>
            </a:pPr>
            <a:r>
              <a:rPr lang="en-US" sz="7200" b="1" cap="none" spc="50" dirty="0">
                <a:ln w="0"/>
                <a:solidFill>
                  <a:schemeClr val="bg2"/>
                </a:solidFill>
                <a:effectLst>
                  <a:innerShdw blurRad="63500" dist="50800" dir="13500000">
                    <a:srgbClr val="000000">
                      <a:alpha val="50000"/>
                    </a:srgbClr>
                  </a:innerShdw>
                </a:effectLst>
              </a:rPr>
              <a:t>Thank You</a:t>
            </a:r>
          </a:p>
          <a:p>
            <a:pPr marL="0" indent="0" algn="ctr">
              <a:buNone/>
            </a:pPr>
            <a:endParaRPr lang="en-US" sz="7200" dirty="0">
              <a:solidFill>
                <a:schemeClr val="tx2"/>
              </a:solidFill>
            </a:endParaRPr>
          </a:p>
        </p:txBody>
      </p:sp>
    </p:spTree>
    <p:extLst>
      <p:ext uri="{BB962C8B-B14F-4D97-AF65-F5344CB8AC3E}">
        <p14:creationId xmlns:p14="http://schemas.microsoft.com/office/powerpoint/2010/main" val="2997667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193798BE-3BF5-403E-3C3C-F6CBE5A8E8E6}"/>
              </a:ext>
            </a:extLst>
          </p:cNvPr>
          <p:cNvSpPr>
            <a:spLocks noGrp="1"/>
          </p:cNvSpPr>
          <p:nvPr>
            <p:ph type="title"/>
          </p:nvPr>
        </p:nvSpPr>
        <p:spPr>
          <a:xfrm>
            <a:off x="1188069" y="381935"/>
            <a:ext cx="4008583" cy="5974414"/>
          </a:xfrm>
        </p:spPr>
        <p:txBody>
          <a:bodyPr vert="horz" lIns="91440" tIns="45720" rIns="91440" bIns="45720" rtlCol="0" anchor="ctr">
            <a:normAutofit/>
          </a:bodyPr>
          <a:lstStyle/>
          <a:p>
            <a:r>
              <a:rPr lang="en-US" sz="8000" b="1" kern="1200" dirty="0">
                <a:solidFill>
                  <a:srgbClr val="FFFFFF"/>
                </a:solidFill>
                <a:latin typeface="+mj-lt"/>
                <a:ea typeface="+mj-ea"/>
                <a:cs typeface="+mj-cs"/>
              </a:rPr>
              <a:t>Roles</a:t>
            </a:r>
            <a:br>
              <a:rPr lang="en-US" sz="8000" b="1" kern="1200" dirty="0">
                <a:solidFill>
                  <a:srgbClr val="FFFFFF"/>
                </a:solidFill>
                <a:latin typeface="+mj-lt"/>
                <a:ea typeface="+mj-ea"/>
                <a:cs typeface="+mj-cs"/>
              </a:rPr>
            </a:br>
            <a:endParaRPr lang="en-US" sz="8000" kern="1200" dirty="0">
              <a:solidFill>
                <a:srgbClr val="FFFFFF"/>
              </a:solidFill>
              <a:latin typeface="+mj-lt"/>
              <a:ea typeface="+mj-ea"/>
              <a:cs typeface="+mj-cs"/>
            </a:endParaRP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A67E6D11-CB4D-3BFF-76DF-59D890469F75}"/>
              </a:ext>
            </a:extLst>
          </p:cNvPr>
          <p:cNvSpPr>
            <a:spLocks noGrp="1"/>
          </p:cNvSpPr>
          <p:nvPr>
            <p:ph sz="half" idx="1"/>
          </p:nvPr>
        </p:nvSpPr>
        <p:spPr>
          <a:xfrm>
            <a:off x="6297233" y="518400"/>
            <a:ext cx="4771607" cy="5837949"/>
          </a:xfrm>
        </p:spPr>
        <p:txBody>
          <a:bodyPr vert="horz" lIns="91440" tIns="45720" rIns="91440" bIns="45720" rtlCol="0" anchor="ctr">
            <a:normAutofit/>
          </a:bodyPr>
          <a:lstStyle/>
          <a:p>
            <a:r>
              <a:rPr lang="en-US" sz="1700" b="1">
                <a:solidFill>
                  <a:schemeClr val="tx1">
                    <a:alpha val="80000"/>
                  </a:schemeClr>
                </a:solidFill>
              </a:rPr>
              <a:t>Welfare Roles</a:t>
            </a:r>
          </a:p>
          <a:p>
            <a:r>
              <a:rPr lang="en-US" sz="1700" b="1">
                <a:solidFill>
                  <a:schemeClr val="tx1">
                    <a:alpha val="80000"/>
                  </a:schemeClr>
                </a:solidFill>
              </a:rPr>
              <a:t>Admin Role</a:t>
            </a:r>
            <a:r>
              <a:rPr lang="en-US" sz="1700">
                <a:solidFill>
                  <a:schemeClr val="tx1">
                    <a:alpha val="80000"/>
                  </a:schemeClr>
                </a:solidFill>
              </a:rPr>
              <a:t>: Manages overall welfare enterprise and resource allocation.</a:t>
            </a:r>
          </a:p>
          <a:p>
            <a:r>
              <a:rPr lang="en-US" sz="1700" b="1">
                <a:solidFill>
                  <a:schemeClr val="tx1">
                    <a:alpha val="80000"/>
                  </a:schemeClr>
                </a:solidFill>
              </a:rPr>
              <a:t>BLO Role</a:t>
            </a:r>
            <a:r>
              <a:rPr lang="en-US" sz="1700">
                <a:solidFill>
                  <a:schemeClr val="tx1">
                    <a:alpha val="80000"/>
                  </a:schemeClr>
                </a:solidFill>
              </a:rPr>
              <a:t>: Oversees block-level welfare operations and fund utilization.</a:t>
            </a:r>
          </a:p>
          <a:p>
            <a:r>
              <a:rPr lang="en-US" sz="1700" b="1">
                <a:solidFill>
                  <a:schemeClr val="tx1">
                    <a:alpha val="80000"/>
                  </a:schemeClr>
                </a:solidFill>
              </a:rPr>
              <a:t>FLO Role</a:t>
            </a:r>
            <a:r>
              <a:rPr lang="en-US" sz="1700">
                <a:solidFill>
                  <a:schemeClr val="tx1">
                    <a:alpha val="80000"/>
                  </a:schemeClr>
                </a:solidFill>
              </a:rPr>
              <a:t>: Provides field-level welfare services and collects data.</a:t>
            </a:r>
          </a:p>
          <a:p>
            <a:r>
              <a:rPr lang="en-US" sz="1700" b="1">
                <a:solidFill>
                  <a:schemeClr val="tx1">
                    <a:alpha val="80000"/>
                  </a:schemeClr>
                </a:solidFill>
              </a:rPr>
              <a:t>Education Roles</a:t>
            </a:r>
          </a:p>
          <a:p>
            <a:r>
              <a:rPr lang="en-US" sz="1700" b="1">
                <a:solidFill>
                  <a:schemeClr val="tx1">
                    <a:alpha val="80000"/>
                  </a:schemeClr>
                </a:solidFill>
              </a:rPr>
              <a:t>Admin Role</a:t>
            </a:r>
            <a:r>
              <a:rPr lang="en-US" sz="1700">
                <a:solidFill>
                  <a:schemeClr val="tx1">
                    <a:alpha val="80000"/>
                  </a:schemeClr>
                </a:solidFill>
              </a:rPr>
              <a:t>: Supervises educational programs and resource distribution.</a:t>
            </a:r>
          </a:p>
          <a:p>
            <a:r>
              <a:rPr lang="en-US" sz="1700" b="1">
                <a:solidFill>
                  <a:schemeClr val="tx1">
                    <a:alpha val="80000"/>
                  </a:schemeClr>
                </a:solidFill>
              </a:rPr>
              <a:t>Supervisor Role</a:t>
            </a:r>
            <a:r>
              <a:rPr lang="en-US" sz="1700">
                <a:solidFill>
                  <a:schemeClr val="tx1">
                    <a:alpha val="80000"/>
                  </a:schemeClr>
                </a:solidFill>
              </a:rPr>
              <a:t>: Coordinates with teachers and distributors for effective education delivery.</a:t>
            </a:r>
          </a:p>
          <a:p>
            <a:r>
              <a:rPr lang="en-US" sz="1700" b="1">
                <a:solidFill>
                  <a:schemeClr val="tx1">
                    <a:alpha val="80000"/>
                  </a:schemeClr>
                </a:solidFill>
              </a:rPr>
              <a:t>Health Roles</a:t>
            </a:r>
          </a:p>
          <a:p>
            <a:r>
              <a:rPr lang="en-US" sz="1700" b="1">
                <a:solidFill>
                  <a:schemeClr val="tx1">
                    <a:alpha val="80000"/>
                  </a:schemeClr>
                </a:solidFill>
              </a:rPr>
              <a:t>Admin Role</a:t>
            </a:r>
            <a:r>
              <a:rPr lang="en-US" sz="1700">
                <a:solidFill>
                  <a:schemeClr val="tx1">
                    <a:alpha val="80000"/>
                  </a:schemeClr>
                </a:solidFill>
              </a:rPr>
              <a:t>: Manages hospital operations and staff.</a:t>
            </a:r>
          </a:p>
          <a:p>
            <a:r>
              <a:rPr lang="en-US" sz="1700" b="1">
                <a:solidFill>
                  <a:schemeClr val="tx1">
                    <a:alpha val="80000"/>
                  </a:schemeClr>
                </a:solidFill>
              </a:rPr>
              <a:t>Doctor Role</a:t>
            </a:r>
            <a:r>
              <a:rPr lang="en-US" sz="1700">
                <a:solidFill>
                  <a:schemeClr val="tx1">
                    <a:alpha val="80000"/>
                  </a:schemeClr>
                </a:solidFill>
              </a:rPr>
              <a:t>: Handles medical diagnosis and treatment for orphans.</a:t>
            </a:r>
          </a:p>
          <a:p>
            <a:r>
              <a:rPr lang="en-US" sz="1700" b="1">
                <a:solidFill>
                  <a:schemeClr val="tx1">
                    <a:alpha val="80000"/>
                  </a:schemeClr>
                </a:solidFill>
              </a:rPr>
              <a:t>Lab Assistant Role</a:t>
            </a:r>
            <a:r>
              <a:rPr lang="en-US" sz="1700">
                <a:solidFill>
                  <a:schemeClr val="tx1">
                    <a:alpha val="80000"/>
                  </a:schemeClr>
                </a:solidFill>
              </a:rPr>
              <a:t>: Supports diagnostic needs and health reports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050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5BF4DF2C-F028-4921-9C23-41303F650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605189" y="366254"/>
            <a:ext cx="8684555" cy="2841551"/>
          </a:xfrm>
        </p:spPr>
        <p:txBody>
          <a:bodyPr vert="horz" lIns="91440" tIns="45720" rIns="91440" bIns="45720" rtlCol="0" anchor="t">
            <a:normAutofit/>
          </a:bodyPr>
          <a:lstStyle/>
          <a:p>
            <a:pPr algn="ctr"/>
            <a:r>
              <a:rPr lang="en-US" kern="1200" dirty="0">
                <a:solidFill>
                  <a:srgbClr val="FFFFFF"/>
                </a:solidFill>
                <a:latin typeface="+mj-lt"/>
                <a:ea typeface="+mj-ea"/>
                <a:cs typeface="+mj-cs"/>
              </a:rPr>
              <a:t>Functionalities of Organizations</a:t>
            </a:r>
          </a:p>
        </p:txBody>
      </p:sp>
      <p:sp>
        <p:nvSpPr>
          <p:cNvPr id="5" name="TextBox 4">
            <a:extLst>
              <a:ext uri="{FF2B5EF4-FFF2-40B4-BE49-F238E27FC236}">
                <a16:creationId xmlns:a16="http://schemas.microsoft.com/office/drawing/2014/main" id="{F9748E16-877C-4BF6-821B-4966FEC33A55}"/>
              </a:ext>
            </a:extLst>
          </p:cNvPr>
          <p:cNvSpPr txBox="1"/>
          <p:nvPr/>
        </p:nvSpPr>
        <p:spPr>
          <a:xfrm>
            <a:off x="-125120" y="3409176"/>
            <a:ext cx="5282585" cy="3439946"/>
          </a:xfrm>
          <a:prstGeom prst="rect">
            <a:avLst/>
          </a:prstGeom>
        </p:spPr>
        <p:txBody>
          <a:bodyPr vert="horz" lIns="91440" tIns="45720" rIns="91440" bIns="45720" rtlCol="0">
            <a:normAutofit/>
          </a:bodyPr>
          <a:lstStyle/>
          <a:p>
            <a:pPr algn="r" defTabSz="914400">
              <a:lnSpc>
                <a:spcPct val="90000"/>
              </a:lnSpc>
              <a:spcBef>
                <a:spcPts val="1000"/>
              </a:spcBef>
            </a:pPr>
            <a:r>
              <a:rPr lang="en-US" sz="3200" b="1" kern="1200" dirty="0">
                <a:solidFill>
                  <a:srgbClr val="FFFFFF"/>
                </a:solidFill>
                <a:latin typeface="+mn-lt"/>
                <a:ea typeface="+mn-ea"/>
                <a:cs typeface="+mn-cs"/>
              </a:rPr>
              <a:t>WELFARE ORGANIZATIONS</a:t>
            </a:r>
          </a:p>
        </p:txBody>
      </p:sp>
      <p:cxnSp>
        <p:nvCxnSpPr>
          <p:cNvPr id="31" name="Straight Connector 3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92B7B61-D701-474B-AE8F-EA238B550A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12034" y="1267063"/>
            <a:ext cx="368480" cy="519967"/>
            <a:chOff x="11512034" y="1267063"/>
            <a:chExt cx="368480" cy="519967"/>
          </a:xfrm>
          <a:solidFill>
            <a:srgbClr val="FFFFFF"/>
          </a:solidFill>
        </p:grpSpPr>
        <p:sp>
          <p:nvSpPr>
            <p:cNvPr id="3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12034" y="1267063"/>
              <a:ext cx="139037" cy="13903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grpFill/>
            <a:ln w="603" cap="flat">
              <a:noFill/>
              <a:prstDash val="solid"/>
              <a:miter/>
            </a:ln>
          </p:spPr>
          <p:txBody>
            <a:bodyPr rtlCol="0" anchor="ctr"/>
            <a:lstStyle/>
            <a:p>
              <a:endParaRPr lang="en-US">
                <a:solidFill>
                  <a:srgbClr val="FFFFFF"/>
                </a:solidFill>
              </a:endParaRPr>
            </a:p>
          </p:txBody>
        </p:sp>
        <p:sp>
          <p:nvSpPr>
            <p:cNvPr id="35"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752801" y="1659316"/>
              <a:ext cx="127713" cy="127714"/>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grpFill/>
            <a:ln w="610" cap="flat">
              <a:noFill/>
              <a:prstDash val="solid"/>
              <a:miter/>
            </a:ln>
          </p:spPr>
          <p:txBody>
            <a:bodyPr rtlCol="0" anchor="ctr"/>
            <a:lstStyle/>
            <a:p>
              <a:endParaRPr lang="en-US">
                <a:solidFill>
                  <a:srgbClr val="FFFFFF"/>
                </a:solidFill>
              </a:endParaRPr>
            </a:p>
          </p:txBody>
        </p:sp>
      </p:grpSp>
      <p:sp>
        <p:nvSpPr>
          <p:cNvPr id="4" name="TextBox 3">
            <a:extLst>
              <a:ext uri="{FF2B5EF4-FFF2-40B4-BE49-F238E27FC236}">
                <a16:creationId xmlns:a16="http://schemas.microsoft.com/office/drawing/2014/main" id="{6650B135-C4F2-4372-A742-23C77AFEF116}"/>
              </a:ext>
            </a:extLst>
          </p:cNvPr>
          <p:cNvSpPr txBox="1"/>
          <p:nvPr/>
        </p:nvSpPr>
        <p:spPr>
          <a:xfrm>
            <a:off x="5709839" y="1336582"/>
            <a:ext cx="10622868" cy="4985980"/>
          </a:xfrm>
          <a:prstGeom prst="rect">
            <a:avLst/>
          </a:prstGeom>
          <a:noFill/>
        </p:spPr>
        <p:txBody>
          <a:bodyPr wrap="square" rtlCol="0">
            <a:spAutoFit/>
          </a:bodyPr>
          <a:lstStyle/>
          <a:p>
            <a:pPr algn="just">
              <a:spcAft>
                <a:spcPts val="600"/>
              </a:spcAft>
            </a:pPr>
            <a:r>
              <a:rPr lang="en-US" sz="1400" b="1" dirty="0"/>
              <a:t>Organizational Hierarchy and Responsibilities</a:t>
            </a:r>
          </a:p>
          <a:p>
            <a:pPr algn="just">
              <a:spcAft>
                <a:spcPts val="600"/>
              </a:spcAft>
            </a:pPr>
            <a:r>
              <a:rPr lang="en-US" sz="1400" b="1" dirty="0"/>
              <a:t>Field Level (FLO)</a:t>
            </a:r>
          </a:p>
          <a:p>
            <a:pPr algn="just">
              <a:spcAft>
                <a:spcPts val="600"/>
              </a:spcAft>
              <a:buFont typeface="Arial" panose="020B0604020202020204" pitchFamily="34" charset="0"/>
              <a:buChar char="•"/>
            </a:pPr>
            <a:r>
              <a:rPr lang="en-US" sz="1400" dirty="0"/>
              <a:t>Provides direct care and organizes welfare programs for orphans.</a:t>
            </a:r>
          </a:p>
          <a:p>
            <a:pPr algn="just">
              <a:spcAft>
                <a:spcPts val="600"/>
              </a:spcAft>
              <a:buFont typeface="Arial" panose="020B0604020202020204" pitchFamily="34" charset="0"/>
              <a:buChar char="•"/>
            </a:pPr>
            <a:r>
              <a:rPr lang="en-US" sz="1400" dirty="0"/>
              <a:t>Refers critical issues to external organizations or higher authorities.</a:t>
            </a:r>
          </a:p>
          <a:p>
            <a:pPr algn="just">
              <a:spcAft>
                <a:spcPts val="600"/>
              </a:spcAft>
              <a:buFont typeface="Arial" panose="020B0604020202020204" pitchFamily="34" charset="0"/>
              <a:buChar char="•"/>
            </a:pPr>
            <a:r>
              <a:rPr lang="en-US" sz="1400" dirty="0"/>
              <a:t>Reports to the supervisor with updates on programs.</a:t>
            </a:r>
          </a:p>
          <a:p>
            <a:pPr algn="just">
              <a:spcAft>
                <a:spcPts val="600"/>
              </a:spcAft>
            </a:pPr>
            <a:r>
              <a:rPr lang="en-US" sz="1400" b="1" dirty="0"/>
              <a:t>Sector Level (SLO)</a:t>
            </a:r>
          </a:p>
          <a:p>
            <a:pPr algn="just">
              <a:spcAft>
                <a:spcPts val="600"/>
              </a:spcAft>
              <a:buFont typeface="Arial" panose="020B0604020202020204" pitchFamily="34" charset="0"/>
              <a:buChar char="•"/>
            </a:pPr>
            <a:r>
              <a:rPr lang="en-US" sz="1400" dirty="0"/>
              <a:t>Supervises 40-60 field workers in orphan care.</a:t>
            </a:r>
          </a:p>
          <a:p>
            <a:pPr algn="just">
              <a:spcAft>
                <a:spcPts val="600"/>
              </a:spcAft>
              <a:buFont typeface="Arial" panose="020B0604020202020204" pitchFamily="34" charset="0"/>
              <a:buChar char="•"/>
            </a:pPr>
            <a:r>
              <a:rPr lang="en-US" sz="1400" dirty="0"/>
              <a:t>Tracks the welfare and needs of orphans, assigning tasks accordingly.</a:t>
            </a:r>
          </a:p>
          <a:p>
            <a:pPr algn="just">
              <a:spcAft>
                <a:spcPts val="600"/>
              </a:spcAft>
              <a:buFont typeface="Arial" panose="020B0604020202020204" pitchFamily="34" charset="0"/>
              <a:buChar char="•"/>
            </a:pPr>
            <a:r>
              <a:rPr lang="en-US" sz="1400" dirty="0"/>
              <a:t>Prepares and submits sector-level reports to the central MIS system.</a:t>
            </a:r>
          </a:p>
          <a:p>
            <a:pPr algn="just">
              <a:spcAft>
                <a:spcPts val="600"/>
              </a:spcAft>
            </a:pPr>
            <a:r>
              <a:rPr lang="en-US" sz="1400" b="1" dirty="0"/>
              <a:t>Block Level (BLO)</a:t>
            </a:r>
          </a:p>
          <a:p>
            <a:pPr algn="just">
              <a:spcAft>
                <a:spcPts val="600"/>
              </a:spcAft>
              <a:buFont typeface="Arial" panose="020B0604020202020204" pitchFamily="34" charset="0"/>
              <a:buChar char="•"/>
            </a:pPr>
            <a:r>
              <a:rPr lang="en-US" sz="1400" dirty="0"/>
              <a:t>Coordinates with external organizations for orphan welfare support.</a:t>
            </a:r>
          </a:p>
          <a:p>
            <a:pPr algn="just">
              <a:spcAft>
                <a:spcPts val="600"/>
              </a:spcAft>
              <a:buFont typeface="Arial" panose="020B0604020202020204" pitchFamily="34" charset="0"/>
              <a:buChar char="•"/>
            </a:pPr>
            <a:r>
              <a:rPr lang="en-US" sz="1400" dirty="0"/>
              <a:t>Manages funds and tracks block-level statistics on orphan care initiatives.</a:t>
            </a:r>
          </a:p>
          <a:p>
            <a:pPr algn="just">
              <a:spcAft>
                <a:spcPts val="600"/>
              </a:spcAft>
              <a:buFont typeface="Arial" panose="020B0604020202020204" pitchFamily="34" charset="0"/>
              <a:buChar char="•"/>
            </a:pPr>
            <a:r>
              <a:rPr lang="en-US" sz="1400" dirty="0"/>
              <a:t>Recruits staff and ensures efficient implementation of orphan care programs.</a:t>
            </a:r>
          </a:p>
          <a:p>
            <a:pPr algn="just">
              <a:spcAft>
                <a:spcPts val="600"/>
              </a:spcAft>
            </a:pPr>
            <a:r>
              <a:rPr lang="en-US" sz="1400" b="1" dirty="0"/>
              <a:t>District Level (DLO)</a:t>
            </a:r>
          </a:p>
          <a:p>
            <a:pPr algn="just">
              <a:spcAft>
                <a:spcPts val="600"/>
              </a:spcAft>
              <a:buFont typeface="Arial" panose="020B0604020202020204" pitchFamily="34" charset="0"/>
              <a:buChar char="•"/>
            </a:pPr>
            <a:r>
              <a:rPr lang="en-US" sz="1400" dirty="0"/>
              <a:t>Oversees district-level orphan care operations and budgeting.</a:t>
            </a:r>
          </a:p>
          <a:p>
            <a:pPr algn="just">
              <a:spcAft>
                <a:spcPts val="600"/>
              </a:spcAft>
              <a:buFont typeface="Arial" panose="020B0604020202020204" pitchFamily="34" charset="0"/>
              <a:buChar char="•"/>
            </a:pPr>
            <a:r>
              <a:rPr lang="en-US" sz="1400" dirty="0"/>
              <a:t>Approves the establishment of new care centers and disbursement of salaries.</a:t>
            </a:r>
          </a:p>
          <a:p>
            <a:pPr algn="just">
              <a:spcAft>
                <a:spcPts val="600"/>
              </a:spcAft>
              <a:buFont typeface="Arial" panose="020B0604020202020204" pitchFamily="34" charset="0"/>
              <a:buChar char="•"/>
            </a:pPr>
            <a:r>
              <a:rPr lang="en-US" sz="1400" dirty="0"/>
              <a:t>Submits proposals and statistics on orphan care to the Directorate.</a:t>
            </a:r>
          </a:p>
        </p:txBody>
      </p:sp>
    </p:spTree>
    <p:extLst>
      <p:ext uri="{BB962C8B-B14F-4D97-AF65-F5344CB8AC3E}">
        <p14:creationId xmlns:p14="http://schemas.microsoft.com/office/powerpoint/2010/main" val="1348318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sz="5200" kern="1200">
                <a:solidFill>
                  <a:srgbClr val="FFFFFF"/>
                </a:solidFill>
                <a:latin typeface="+mj-lt"/>
                <a:ea typeface="+mj-ea"/>
                <a:cs typeface="+mj-cs"/>
              </a:rPr>
              <a:t>Hospital organization</a:t>
            </a:r>
          </a:p>
        </p:txBody>
      </p:sp>
      <p:sp>
        <p:nvSpPr>
          <p:cNvPr id="2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2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6650B135-C4F2-4372-A742-23C77AFEF116}"/>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Doctor</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Receives work requests from BLO.</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Assigns tasks to Lab Assistants and Nurses.</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Provides care to patients and oversees subordinates.</a:t>
            </a:r>
          </a:p>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Lab Assistant</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Conducts lab tests as per doctors' instructions.</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Notifies the doctor upon task completion.</a:t>
            </a:r>
          </a:p>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Nurse</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Provides patient care and assists doctors.</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Completes assigned tasks and updates doctors.</a:t>
            </a:r>
          </a:p>
          <a:p>
            <a:pPr indent="-228600" defTabSz="914400">
              <a:lnSpc>
                <a:spcPct val="90000"/>
              </a:lnSpc>
              <a:spcAft>
                <a:spcPts val="600"/>
              </a:spcAft>
              <a:buFont typeface="Arial" panose="020B0604020202020204" pitchFamily="34" charset="0"/>
              <a:buChar char="•"/>
            </a:pPr>
            <a:r>
              <a:rPr lang="en-US" sz="2000">
                <a:solidFill>
                  <a:schemeClr val="tx1">
                    <a:alpha val="80000"/>
                  </a:schemeClr>
                </a:solidFill>
              </a:rPr>
              <a:t>Offers support for various health issues.</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961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245072" y="1289765"/>
            <a:ext cx="3651101" cy="4270963"/>
          </a:xfrm>
        </p:spPr>
        <p:txBody>
          <a:bodyPr vert="horz" lIns="91440" tIns="45720" rIns="91440" bIns="45720" rtlCol="0" anchor="ctr">
            <a:normAutofit/>
          </a:bodyPr>
          <a:lstStyle/>
          <a:p>
            <a:pPr algn="ctr"/>
            <a:r>
              <a:rPr lang="en-US" sz="5200" kern="1200">
                <a:solidFill>
                  <a:srgbClr val="FFFFFF"/>
                </a:solidFill>
                <a:latin typeface="+mj-lt"/>
                <a:ea typeface="+mj-ea"/>
                <a:cs typeface="+mj-cs"/>
              </a:rPr>
              <a:t>Education organization</a:t>
            </a:r>
          </a:p>
        </p:txBody>
      </p:sp>
      <p:sp>
        <p:nvSpPr>
          <p:cNvPr id="28"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3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6650B135-C4F2-4372-A742-23C77AFEF116}"/>
              </a:ext>
            </a:extLst>
          </p:cNvPr>
          <p:cNvSpPr txBox="1"/>
          <p:nvPr/>
        </p:nvSpPr>
        <p:spPr>
          <a:xfrm>
            <a:off x="6297233" y="518400"/>
            <a:ext cx="4771607" cy="5837949"/>
          </a:xfrm>
          <a:prstGeom prst="rect">
            <a:avLst/>
          </a:prstGeom>
        </p:spPr>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Supervisor</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Processes requests from BLO.</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Assigns tasks to Distributors or Teachers based on requirements.</a:t>
            </a:r>
          </a:p>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Distributor</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Distributes food and books to underprivileged children.</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Requests funds through the Supervisor to BLO.</a:t>
            </a:r>
          </a:p>
          <a:p>
            <a:pPr indent="-228600" defTabSz="914400">
              <a:lnSpc>
                <a:spcPct val="90000"/>
              </a:lnSpc>
              <a:spcAft>
                <a:spcPts val="600"/>
              </a:spcAft>
              <a:buFont typeface="Arial" panose="020B0604020202020204" pitchFamily="34" charset="0"/>
              <a:buChar char="•"/>
            </a:pPr>
            <a:r>
              <a:rPr lang="en-US" sz="2000" b="1">
                <a:solidFill>
                  <a:schemeClr val="tx1">
                    <a:alpha val="80000"/>
                  </a:schemeClr>
                </a:solidFill>
              </a:rPr>
              <a:t>Teacher</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Provides education to poor children and women.</a:t>
            </a:r>
          </a:p>
          <a:p>
            <a:pPr lvl="1" indent="-228600" defTabSz="914400">
              <a:lnSpc>
                <a:spcPct val="90000"/>
              </a:lnSpc>
              <a:spcAft>
                <a:spcPts val="600"/>
              </a:spcAft>
              <a:buFont typeface="Arial" panose="020B0604020202020204" pitchFamily="34" charset="0"/>
              <a:buChar char="•"/>
            </a:pPr>
            <a:r>
              <a:rPr lang="en-US" sz="2000">
                <a:solidFill>
                  <a:schemeClr val="tx1">
                    <a:alpha val="80000"/>
                  </a:schemeClr>
                </a:solidFill>
              </a:rPr>
              <a:t>Executes tasks assigned by the Supervisor.</a:t>
            </a:r>
          </a:p>
        </p:txBody>
      </p:sp>
      <p:sp>
        <p:nvSpPr>
          <p:cNvPr id="3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21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AD8AA6-C364-4BAB-8D41-76C9D8E720A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400" kern="1200">
                <a:solidFill>
                  <a:srgbClr val="FFFFFF"/>
                </a:solidFill>
                <a:latin typeface="+mj-lt"/>
                <a:ea typeface="+mj-ea"/>
                <a:cs typeface="+mj-cs"/>
              </a:rPr>
              <a:t>SERIVES PROVIDED BY THESE Organizations and there target group</a:t>
            </a:r>
          </a:p>
        </p:txBody>
      </p:sp>
      <p:graphicFrame>
        <p:nvGraphicFramePr>
          <p:cNvPr id="3" name="Table 2">
            <a:extLst>
              <a:ext uri="{FF2B5EF4-FFF2-40B4-BE49-F238E27FC236}">
                <a16:creationId xmlns:a16="http://schemas.microsoft.com/office/drawing/2014/main" id="{48778E56-A675-1094-C5F8-E0F92A85449F}"/>
              </a:ext>
            </a:extLst>
          </p:cNvPr>
          <p:cNvGraphicFramePr>
            <a:graphicFrameLocks noGrp="1"/>
          </p:cNvGraphicFramePr>
          <p:nvPr>
            <p:extLst>
              <p:ext uri="{D42A27DB-BD31-4B8C-83A1-F6EECF244321}">
                <p14:modId xmlns:p14="http://schemas.microsoft.com/office/powerpoint/2010/main" val="2274351550"/>
              </p:ext>
            </p:extLst>
          </p:nvPr>
        </p:nvGraphicFramePr>
        <p:xfrm>
          <a:off x="432225" y="2104453"/>
          <a:ext cx="11327549" cy="4175843"/>
        </p:xfrm>
        <a:graphic>
          <a:graphicData uri="http://schemas.openxmlformats.org/drawingml/2006/table">
            <a:tbl>
              <a:tblPr>
                <a:solidFill>
                  <a:schemeClr val="bg1"/>
                </a:solidFill>
              </a:tblPr>
              <a:tblGrid>
                <a:gridCol w="4792518">
                  <a:extLst>
                    <a:ext uri="{9D8B030D-6E8A-4147-A177-3AD203B41FA5}">
                      <a16:colId xmlns:a16="http://schemas.microsoft.com/office/drawing/2014/main" val="3559348177"/>
                    </a:ext>
                  </a:extLst>
                </a:gridCol>
                <a:gridCol w="6535031">
                  <a:extLst>
                    <a:ext uri="{9D8B030D-6E8A-4147-A177-3AD203B41FA5}">
                      <a16:colId xmlns:a16="http://schemas.microsoft.com/office/drawing/2014/main" val="3143206804"/>
                    </a:ext>
                  </a:extLst>
                </a:gridCol>
              </a:tblGrid>
              <a:tr h="596549">
                <a:tc>
                  <a:txBody>
                    <a:bodyPr/>
                    <a:lstStyle/>
                    <a:p>
                      <a:r>
                        <a:rPr lang="en-US" sz="1900" b="1" cap="none" spc="0">
                          <a:solidFill>
                            <a:schemeClr val="tx1"/>
                          </a:solidFill>
                        </a:rPr>
                        <a:t>Services</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b="1" cap="none" spc="0">
                          <a:solidFill>
                            <a:schemeClr val="tx1"/>
                          </a:solidFill>
                        </a:rPr>
                        <a:t>Target Group</a:t>
                      </a:r>
                      <a:endParaRPr lang="en-US" sz="1900" cap="none" spc="0">
                        <a:solidFill>
                          <a:schemeClr val="tx1"/>
                        </a:solidFill>
                      </a:endParaRP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126109374"/>
                  </a:ext>
                </a:extLst>
              </a:tr>
              <a:tr h="596549">
                <a:tc>
                  <a:txBody>
                    <a:bodyPr/>
                    <a:lstStyle/>
                    <a:p>
                      <a:r>
                        <a:rPr lang="en-US" sz="1900" b="1" cap="none" spc="0">
                          <a:solidFill>
                            <a:schemeClr val="tx1"/>
                          </a:solidFill>
                        </a:rPr>
                        <a:t>Nutritional Support</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Orphans below 6 years, Adolescents</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442567804"/>
                  </a:ext>
                </a:extLst>
              </a:tr>
              <a:tr h="596549">
                <a:tc>
                  <a:txBody>
                    <a:bodyPr/>
                    <a:lstStyle/>
                    <a:p>
                      <a:r>
                        <a:rPr lang="en-US" sz="1900" b="1" cap="none" spc="0">
                          <a:solidFill>
                            <a:schemeClr val="tx1"/>
                          </a:solidFill>
                        </a:rPr>
                        <a:t>Health Check-ups</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Orphans of all age groups</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057499232"/>
                  </a:ext>
                </a:extLst>
              </a:tr>
              <a:tr h="596549">
                <a:tc>
                  <a:txBody>
                    <a:bodyPr/>
                    <a:lstStyle/>
                    <a:p>
                      <a:r>
                        <a:rPr lang="en-US" sz="1900" b="1" cap="none" spc="0">
                          <a:solidFill>
                            <a:schemeClr val="tx1"/>
                          </a:solidFill>
                        </a:rPr>
                        <a:t>Educational Support</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Orphans aged 3-18 years</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560408941"/>
                  </a:ext>
                </a:extLst>
              </a:tr>
              <a:tr h="596549">
                <a:tc>
                  <a:txBody>
                    <a:bodyPr/>
                    <a:lstStyle/>
                    <a:p>
                      <a:r>
                        <a:rPr lang="en-US" sz="1900" b="1" cap="none" spc="0">
                          <a:solidFill>
                            <a:schemeClr val="tx1"/>
                          </a:solidFill>
                        </a:rPr>
                        <a:t>Skill Development</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Adolescents aged 12-18 years</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24447490"/>
                  </a:ext>
                </a:extLst>
              </a:tr>
              <a:tr h="596549">
                <a:tc>
                  <a:txBody>
                    <a:bodyPr/>
                    <a:lstStyle/>
                    <a:p>
                      <a:r>
                        <a:rPr lang="en-US" sz="1900" b="1" cap="none" spc="0">
                          <a:solidFill>
                            <a:schemeClr val="tx1"/>
                          </a:solidFill>
                        </a:rPr>
                        <a:t>Psychological Counseling</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Orphans of all age groups</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703938118"/>
                  </a:ext>
                </a:extLst>
              </a:tr>
              <a:tr h="596549">
                <a:tc>
                  <a:txBody>
                    <a:bodyPr/>
                    <a:lstStyle/>
                    <a:p>
                      <a:r>
                        <a:rPr lang="en-US" sz="1900" b="1" cap="none" spc="0">
                          <a:solidFill>
                            <a:schemeClr val="tx1"/>
                          </a:solidFill>
                        </a:rPr>
                        <a:t>Referral Services</a:t>
                      </a:r>
                      <a:endParaRPr lang="en-US" sz="1900" cap="none" spc="0">
                        <a:solidFill>
                          <a:schemeClr val="tx1"/>
                        </a:solidFill>
                      </a:endParaRPr>
                    </a:p>
                  </a:txBody>
                  <a:tcPr marL="163841" marR="126031" marT="126031" marB="126031"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1900" cap="none" spc="0">
                          <a:solidFill>
                            <a:schemeClr val="tx1"/>
                          </a:solidFill>
                        </a:rPr>
                        <a:t>Orphans requiring special care</a:t>
                      </a:r>
                    </a:p>
                  </a:txBody>
                  <a:tcPr marL="163841" marR="126031" marT="126031" marB="126031"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172701769"/>
                  </a:ext>
                </a:extLst>
              </a:tr>
            </a:tbl>
          </a:graphicData>
        </a:graphic>
      </p:graphicFrame>
    </p:spTree>
    <p:extLst>
      <p:ext uri="{BB962C8B-B14F-4D97-AF65-F5344CB8AC3E}">
        <p14:creationId xmlns:p14="http://schemas.microsoft.com/office/powerpoint/2010/main" val="3893405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6BDD5056-1C46-27C5-1EEE-41C0F142AEFE}"/>
              </a:ext>
            </a:extLst>
          </p:cNvPr>
          <p:cNvPicPr>
            <a:picLocks noChangeAspect="1"/>
          </p:cNvPicPr>
          <p:nvPr/>
        </p:nvPicPr>
        <p:blipFill>
          <a:blip r:embed="rId2">
            <a:duotone>
              <a:schemeClr val="accent1">
                <a:shade val="45000"/>
                <a:satMod val="135000"/>
              </a:schemeClr>
              <a:prstClr val="white"/>
            </a:duotone>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838199" y="381935"/>
            <a:ext cx="5257801" cy="3760408"/>
          </a:xfrm>
        </p:spPr>
        <p:txBody>
          <a:bodyPr anchor="b">
            <a:normAutofit/>
          </a:bodyPr>
          <a:lstStyle/>
          <a:p>
            <a:r>
              <a:rPr lang="en-US" sz="8000" dirty="0">
                <a:solidFill>
                  <a:srgbClr val="FFFFFF"/>
                </a:solidFill>
                <a:latin typeface="Rockwell" panose="02060603020205020403" pitchFamily="18" charset="0"/>
              </a:rPr>
              <a:t>Scope of work</a:t>
            </a: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284F87BA-984E-8E8B-28B7-B5B56C01092E}"/>
              </a:ext>
            </a:extLst>
          </p:cNvPr>
          <p:cNvGraphicFramePr>
            <a:graphicFrameLocks noGrp="1"/>
          </p:cNvGraphicFramePr>
          <p:nvPr>
            <p:ph idx="1"/>
            <p:extLst>
              <p:ext uri="{D42A27DB-BD31-4B8C-83A1-F6EECF244321}">
                <p14:modId xmlns:p14="http://schemas.microsoft.com/office/powerpoint/2010/main" val="3281513658"/>
              </p:ext>
            </p:extLst>
          </p:nvPr>
        </p:nvGraphicFramePr>
        <p:xfrm>
          <a:off x="5111829" y="969611"/>
          <a:ext cx="6797401" cy="5030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9556985"/>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1065</Words>
  <Application>Microsoft Macintosh PowerPoint</Application>
  <PresentationFormat>Widescreen</PresentationFormat>
  <Paragraphs>137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Rockwell</vt:lpstr>
      <vt:lpstr>Office 2013 - 2022 Theme</vt:lpstr>
      <vt:lpstr>AED INFO 5100 NextStep System</vt:lpstr>
      <vt:lpstr>The Problem</vt:lpstr>
      <vt:lpstr>ORGANIZATIONS and SCOPE</vt:lpstr>
      <vt:lpstr>Roles </vt:lpstr>
      <vt:lpstr>Functionalities of Organizations</vt:lpstr>
      <vt:lpstr>Hospital organization</vt:lpstr>
      <vt:lpstr>Education organization</vt:lpstr>
      <vt:lpstr>SERIVES PROVIDED BY THESE Organizations and there target group</vt:lpstr>
      <vt:lpstr>Scope of work</vt:lpstr>
      <vt:lpstr>The ECOSYSTEM ARCHITECTURE</vt:lpstr>
      <vt:lpstr>UML</vt:lpstr>
      <vt:lpstr>So we have developed this application to streamline the entire process.</vt:lpstr>
      <vt:lpstr>Admin can manage network, enterprise and create enterprise admin</vt:lpstr>
      <vt:lpstr>Admin can add network, enterprise and create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2018-12-09T22:50:51Z</dcterms:created>
  <dcterms:modified xsi:type="dcterms:W3CDTF">2024-12-09T04:26:41Z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2018-08-20T22:55:44.5188046Z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