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3"/>
  </p:notesMasterIdLst>
  <p:sldIdLst>
    <p:sldId id="258" r:id="rId2"/>
  </p:sldIdLst>
  <p:sldSz cx="42840275" cy="302672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3">
          <p15:clr>
            <a:srgbClr val="A4A3A4"/>
          </p15:clr>
        </p15:guide>
        <p15:guide id="2" pos="1349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7F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57F424-B08C-4AB3-A37E-158AF10854E6}" v="1" dt="2021-11-09T06:19:45.7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5000" autoAdjust="0"/>
    <p:restoredTop sz="95907" autoAdjust="0"/>
  </p:normalViewPr>
  <p:slideViewPr>
    <p:cSldViewPr snapToGrid="0" snapToObjects="1">
      <p:cViewPr>
        <p:scale>
          <a:sx n="51" d="100"/>
          <a:sy n="51" d="100"/>
        </p:scale>
        <p:origin x="-6156" y="-5982"/>
      </p:cViewPr>
      <p:guideLst>
        <p:guide orient="horz" pos="9533"/>
        <p:guide pos="1349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BDF969-49A1-5C4F-AEF3-66189AAFD1F8}" type="datetimeFigureOut">
              <a:rPr lang="en-GB" smtClean="0"/>
              <a:t>10/11/2021</a:t>
            </a:fld>
            <a:endParaRPr lang="en-GB"/>
          </a:p>
        </p:txBody>
      </p:sp>
      <p:sp>
        <p:nvSpPr>
          <p:cNvPr id="4" name="Slide Image Placeholder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D7DAA4-56E5-DC46-9D69-9FF4A31931A5}" type="slidenum">
              <a:rPr lang="en-GB" smtClean="0"/>
              <a:t>‹#›</a:t>
            </a:fld>
            <a:endParaRPr lang="en-GB"/>
          </a:p>
        </p:txBody>
      </p:sp>
    </p:spTree>
    <p:extLst>
      <p:ext uri="{BB962C8B-B14F-4D97-AF65-F5344CB8AC3E}">
        <p14:creationId xmlns:p14="http://schemas.microsoft.com/office/powerpoint/2010/main" val="871092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2D7DAA4-56E5-DC46-9D69-9FF4A31931A5}" type="slidenum">
              <a:rPr lang="en-GB" smtClean="0"/>
              <a:t>1</a:t>
            </a:fld>
            <a:endParaRPr lang="en-GB"/>
          </a:p>
        </p:txBody>
      </p:sp>
    </p:spTree>
    <p:extLst>
      <p:ext uri="{BB962C8B-B14F-4D97-AF65-F5344CB8AC3E}">
        <p14:creationId xmlns:p14="http://schemas.microsoft.com/office/powerpoint/2010/main" val="1172671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3021" y="4953466"/>
            <a:ext cx="36414234" cy="10537496"/>
          </a:xfrm>
        </p:spPr>
        <p:txBody>
          <a:bodyPr anchor="b"/>
          <a:lstStyle>
            <a:lvl1pPr algn="ctr">
              <a:defRPr sz="26480"/>
            </a:lvl1pPr>
          </a:lstStyle>
          <a:p>
            <a:r>
              <a:rPr lang="en-US"/>
              <a:t>Click to edit Master title style</a:t>
            </a:r>
            <a:endParaRPr lang="en-US" dirty="0"/>
          </a:p>
        </p:txBody>
      </p:sp>
      <p:sp>
        <p:nvSpPr>
          <p:cNvPr id="3" name="Subtitle 2"/>
          <p:cNvSpPr>
            <a:spLocks noGrp="1"/>
          </p:cNvSpPr>
          <p:nvPr>
            <p:ph type="subTitle" idx="1"/>
          </p:nvPr>
        </p:nvSpPr>
        <p:spPr>
          <a:xfrm>
            <a:off x="5355035" y="15897328"/>
            <a:ext cx="32130206" cy="7307583"/>
          </a:xfrm>
        </p:spPr>
        <p:txBody>
          <a:bodyPr/>
          <a:lstStyle>
            <a:lvl1pPr marL="0" indent="0" algn="ctr">
              <a:buNone/>
              <a:defRPr sz="10592"/>
            </a:lvl1pPr>
            <a:lvl2pPr marL="2017806" indent="0" algn="ctr">
              <a:buNone/>
              <a:defRPr sz="8827"/>
            </a:lvl2pPr>
            <a:lvl3pPr marL="4035613" indent="0" algn="ctr">
              <a:buNone/>
              <a:defRPr sz="7944"/>
            </a:lvl3pPr>
            <a:lvl4pPr marL="6053419" indent="0" algn="ctr">
              <a:buNone/>
              <a:defRPr sz="7061"/>
            </a:lvl4pPr>
            <a:lvl5pPr marL="8071226" indent="0" algn="ctr">
              <a:buNone/>
              <a:defRPr sz="7061"/>
            </a:lvl5pPr>
            <a:lvl6pPr marL="10089032" indent="0" algn="ctr">
              <a:buNone/>
              <a:defRPr sz="7061"/>
            </a:lvl6pPr>
            <a:lvl7pPr marL="12106839" indent="0" algn="ctr">
              <a:buNone/>
              <a:defRPr sz="7061"/>
            </a:lvl7pPr>
            <a:lvl8pPr marL="14124645" indent="0" algn="ctr">
              <a:buNone/>
              <a:defRPr sz="7061"/>
            </a:lvl8pPr>
            <a:lvl9pPr marL="16142452" indent="0" algn="ctr">
              <a:buNone/>
              <a:defRPr sz="706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0C53CB-E553-FF47-A85C-6CDEA54EE9BD}"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6891C-0145-A145-8661-5E9B105B60C4}" type="slidenum">
              <a:rPr lang="en-US" smtClean="0"/>
              <a:t>‹#›</a:t>
            </a:fld>
            <a:endParaRPr lang="en-US"/>
          </a:p>
        </p:txBody>
      </p:sp>
    </p:spTree>
    <p:extLst>
      <p:ext uri="{BB962C8B-B14F-4D97-AF65-F5344CB8AC3E}">
        <p14:creationId xmlns:p14="http://schemas.microsoft.com/office/powerpoint/2010/main" val="3256675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C53CB-E553-FF47-A85C-6CDEA54EE9BD}"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6891C-0145-A145-8661-5E9B105B60C4}" type="slidenum">
              <a:rPr lang="en-US" smtClean="0"/>
              <a:t>‹#›</a:t>
            </a:fld>
            <a:endParaRPr lang="en-US"/>
          </a:p>
        </p:txBody>
      </p:sp>
    </p:spTree>
    <p:extLst>
      <p:ext uri="{BB962C8B-B14F-4D97-AF65-F5344CB8AC3E}">
        <p14:creationId xmlns:p14="http://schemas.microsoft.com/office/powerpoint/2010/main" val="1668566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57574" y="1611452"/>
            <a:ext cx="9237434" cy="25650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45271" y="1611452"/>
            <a:ext cx="27176799" cy="25650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C53CB-E553-FF47-A85C-6CDEA54EE9BD}"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6891C-0145-A145-8661-5E9B105B60C4}" type="slidenum">
              <a:rPr lang="en-US" smtClean="0"/>
              <a:t>‹#›</a:t>
            </a:fld>
            <a:endParaRPr lang="en-US"/>
          </a:p>
        </p:txBody>
      </p:sp>
    </p:spTree>
    <p:extLst>
      <p:ext uri="{BB962C8B-B14F-4D97-AF65-F5344CB8AC3E}">
        <p14:creationId xmlns:p14="http://schemas.microsoft.com/office/powerpoint/2010/main" val="2058731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C53CB-E553-FF47-A85C-6CDEA54EE9BD}"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6891C-0145-A145-8661-5E9B105B60C4}" type="slidenum">
              <a:rPr lang="en-US" smtClean="0"/>
              <a:t>‹#›</a:t>
            </a:fld>
            <a:endParaRPr lang="en-US"/>
          </a:p>
        </p:txBody>
      </p:sp>
    </p:spTree>
    <p:extLst>
      <p:ext uri="{BB962C8B-B14F-4D97-AF65-F5344CB8AC3E}">
        <p14:creationId xmlns:p14="http://schemas.microsoft.com/office/powerpoint/2010/main" val="2549561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22959" y="7545809"/>
            <a:ext cx="36949737" cy="12590343"/>
          </a:xfrm>
        </p:spPr>
        <p:txBody>
          <a:bodyPr anchor="b"/>
          <a:lstStyle>
            <a:lvl1pPr>
              <a:defRPr sz="26480"/>
            </a:lvl1pPr>
          </a:lstStyle>
          <a:p>
            <a:r>
              <a:rPr lang="en-US"/>
              <a:t>Click to edit Master title style</a:t>
            </a:r>
            <a:endParaRPr lang="en-US" dirty="0"/>
          </a:p>
        </p:txBody>
      </p:sp>
      <p:sp>
        <p:nvSpPr>
          <p:cNvPr id="3" name="Text Placeholder 2"/>
          <p:cNvSpPr>
            <a:spLocks noGrp="1"/>
          </p:cNvSpPr>
          <p:nvPr>
            <p:ph type="body" idx="1"/>
          </p:nvPr>
        </p:nvSpPr>
        <p:spPr>
          <a:xfrm>
            <a:off x="2922959" y="20255262"/>
            <a:ext cx="36949737" cy="6620964"/>
          </a:xfrm>
        </p:spPr>
        <p:txBody>
          <a:bodyPr/>
          <a:lstStyle>
            <a:lvl1pPr marL="0" indent="0">
              <a:buNone/>
              <a:defRPr sz="10592">
                <a:solidFill>
                  <a:schemeClr val="tx1"/>
                </a:solidFill>
              </a:defRPr>
            </a:lvl1pPr>
            <a:lvl2pPr marL="2017806" indent="0">
              <a:buNone/>
              <a:defRPr sz="8827">
                <a:solidFill>
                  <a:schemeClr val="tx1">
                    <a:tint val="75000"/>
                  </a:schemeClr>
                </a:solidFill>
              </a:defRPr>
            </a:lvl2pPr>
            <a:lvl3pPr marL="4035613" indent="0">
              <a:buNone/>
              <a:defRPr sz="7944">
                <a:solidFill>
                  <a:schemeClr val="tx1">
                    <a:tint val="75000"/>
                  </a:schemeClr>
                </a:solidFill>
              </a:defRPr>
            </a:lvl3pPr>
            <a:lvl4pPr marL="6053419" indent="0">
              <a:buNone/>
              <a:defRPr sz="7061">
                <a:solidFill>
                  <a:schemeClr val="tx1">
                    <a:tint val="75000"/>
                  </a:schemeClr>
                </a:solidFill>
              </a:defRPr>
            </a:lvl4pPr>
            <a:lvl5pPr marL="8071226" indent="0">
              <a:buNone/>
              <a:defRPr sz="7061">
                <a:solidFill>
                  <a:schemeClr val="tx1">
                    <a:tint val="75000"/>
                  </a:schemeClr>
                </a:solidFill>
              </a:defRPr>
            </a:lvl5pPr>
            <a:lvl6pPr marL="10089032" indent="0">
              <a:buNone/>
              <a:defRPr sz="7061">
                <a:solidFill>
                  <a:schemeClr val="tx1">
                    <a:tint val="75000"/>
                  </a:schemeClr>
                </a:solidFill>
              </a:defRPr>
            </a:lvl6pPr>
            <a:lvl7pPr marL="12106839" indent="0">
              <a:buNone/>
              <a:defRPr sz="7061">
                <a:solidFill>
                  <a:schemeClr val="tx1">
                    <a:tint val="75000"/>
                  </a:schemeClr>
                </a:solidFill>
              </a:defRPr>
            </a:lvl7pPr>
            <a:lvl8pPr marL="14124645" indent="0">
              <a:buNone/>
              <a:defRPr sz="7061">
                <a:solidFill>
                  <a:schemeClr val="tx1">
                    <a:tint val="75000"/>
                  </a:schemeClr>
                </a:solidFill>
              </a:defRPr>
            </a:lvl8pPr>
            <a:lvl9pPr marL="16142452" indent="0">
              <a:buNone/>
              <a:defRPr sz="706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C53CB-E553-FF47-A85C-6CDEA54EE9BD}"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16891C-0145-A145-8661-5E9B105B60C4}" type="slidenum">
              <a:rPr lang="en-US" smtClean="0"/>
              <a:t>‹#›</a:t>
            </a:fld>
            <a:endParaRPr lang="en-US"/>
          </a:p>
        </p:txBody>
      </p:sp>
    </p:spTree>
    <p:extLst>
      <p:ext uri="{BB962C8B-B14F-4D97-AF65-F5344CB8AC3E}">
        <p14:creationId xmlns:p14="http://schemas.microsoft.com/office/powerpoint/2010/main" val="232969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45269" y="8057261"/>
            <a:ext cx="18207117" cy="192043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687889" y="8057261"/>
            <a:ext cx="18207117" cy="192043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0C53CB-E553-FF47-A85C-6CDEA54EE9BD}" type="datetimeFigureOut">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6891C-0145-A145-8661-5E9B105B60C4}" type="slidenum">
              <a:rPr lang="en-US" smtClean="0"/>
              <a:t>‹#›</a:t>
            </a:fld>
            <a:endParaRPr lang="en-US"/>
          </a:p>
        </p:txBody>
      </p:sp>
    </p:spTree>
    <p:extLst>
      <p:ext uri="{BB962C8B-B14F-4D97-AF65-F5344CB8AC3E}">
        <p14:creationId xmlns:p14="http://schemas.microsoft.com/office/powerpoint/2010/main" val="172025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50849" y="1611459"/>
            <a:ext cx="36949737" cy="585027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50853" y="7419688"/>
            <a:ext cx="18123442" cy="3636275"/>
          </a:xfrm>
        </p:spPr>
        <p:txBody>
          <a:bodyPr anchor="b"/>
          <a:lstStyle>
            <a:lvl1pPr marL="0" indent="0">
              <a:buNone/>
              <a:defRPr sz="10592" b="1"/>
            </a:lvl1pPr>
            <a:lvl2pPr marL="2017806" indent="0">
              <a:buNone/>
              <a:defRPr sz="8827" b="1"/>
            </a:lvl2pPr>
            <a:lvl3pPr marL="4035613" indent="0">
              <a:buNone/>
              <a:defRPr sz="7944" b="1"/>
            </a:lvl3pPr>
            <a:lvl4pPr marL="6053419" indent="0">
              <a:buNone/>
              <a:defRPr sz="7061" b="1"/>
            </a:lvl4pPr>
            <a:lvl5pPr marL="8071226" indent="0">
              <a:buNone/>
              <a:defRPr sz="7061" b="1"/>
            </a:lvl5pPr>
            <a:lvl6pPr marL="10089032" indent="0">
              <a:buNone/>
              <a:defRPr sz="7061" b="1"/>
            </a:lvl6pPr>
            <a:lvl7pPr marL="12106839" indent="0">
              <a:buNone/>
              <a:defRPr sz="7061" b="1"/>
            </a:lvl7pPr>
            <a:lvl8pPr marL="14124645" indent="0">
              <a:buNone/>
              <a:defRPr sz="7061" b="1"/>
            </a:lvl8pPr>
            <a:lvl9pPr marL="16142452" indent="0">
              <a:buNone/>
              <a:defRPr sz="7061" b="1"/>
            </a:lvl9pPr>
          </a:lstStyle>
          <a:p>
            <a:pPr lvl="0"/>
            <a:r>
              <a:rPr lang="en-US"/>
              <a:t>Click to edit Master text styles</a:t>
            </a:r>
          </a:p>
        </p:txBody>
      </p:sp>
      <p:sp>
        <p:nvSpPr>
          <p:cNvPr id="4" name="Content Placeholder 3"/>
          <p:cNvSpPr>
            <a:spLocks noGrp="1"/>
          </p:cNvSpPr>
          <p:nvPr>
            <p:ph sz="half" idx="2"/>
          </p:nvPr>
        </p:nvSpPr>
        <p:spPr>
          <a:xfrm>
            <a:off x="2950853" y="11055963"/>
            <a:ext cx="18123442" cy="162616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687891" y="7419688"/>
            <a:ext cx="18212697" cy="3636275"/>
          </a:xfrm>
        </p:spPr>
        <p:txBody>
          <a:bodyPr anchor="b"/>
          <a:lstStyle>
            <a:lvl1pPr marL="0" indent="0">
              <a:buNone/>
              <a:defRPr sz="10592" b="1"/>
            </a:lvl1pPr>
            <a:lvl2pPr marL="2017806" indent="0">
              <a:buNone/>
              <a:defRPr sz="8827" b="1"/>
            </a:lvl2pPr>
            <a:lvl3pPr marL="4035613" indent="0">
              <a:buNone/>
              <a:defRPr sz="7944" b="1"/>
            </a:lvl3pPr>
            <a:lvl4pPr marL="6053419" indent="0">
              <a:buNone/>
              <a:defRPr sz="7061" b="1"/>
            </a:lvl4pPr>
            <a:lvl5pPr marL="8071226" indent="0">
              <a:buNone/>
              <a:defRPr sz="7061" b="1"/>
            </a:lvl5pPr>
            <a:lvl6pPr marL="10089032" indent="0">
              <a:buNone/>
              <a:defRPr sz="7061" b="1"/>
            </a:lvl6pPr>
            <a:lvl7pPr marL="12106839" indent="0">
              <a:buNone/>
              <a:defRPr sz="7061" b="1"/>
            </a:lvl7pPr>
            <a:lvl8pPr marL="14124645" indent="0">
              <a:buNone/>
              <a:defRPr sz="7061" b="1"/>
            </a:lvl8pPr>
            <a:lvl9pPr marL="16142452" indent="0">
              <a:buNone/>
              <a:defRPr sz="7061" b="1"/>
            </a:lvl9pPr>
          </a:lstStyle>
          <a:p>
            <a:pPr lvl="0"/>
            <a:r>
              <a:rPr lang="en-US"/>
              <a:t>Click to edit Master text styles</a:t>
            </a:r>
          </a:p>
        </p:txBody>
      </p:sp>
      <p:sp>
        <p:nvSpPr>
          <p:cNvPr id="6" name="Content Placeholder 5"/>
          <p:cNvSpPr>
            <a:spLocks noGrp="1"/>
          </p:cNvSpPr>
          <p:nvPr>
            <p:ph sz="quarter" idx="4"/>
          </p:nvPr>
        </p:nvSpPr>
        <p:spPr>
          <a:xfrm>
            <a:off x="21687891" y="11055963"/>
            <a:ext cx="18212697" cy="162616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0C53CB-E553-FF47-A85C-6CDEA54EE9BD}" type="datetimeFigureOut">
              <a:rPr lang="en-US" smtClean="0"/>
              <a:t>11/10/2021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16891C-0145-A145-8661-5E9B105B60C4}" type="slidenum">
              <a:rPr lang="en-US" smtClean="0"/>
              <a:t>‹#›</a:t>
            </a:fld>
            <a:endParaRPr lang="en-US"/>
          </a:p>
        </p:txBody>
      </p:sp>
    </p:spTree>
    <p:extLst>
      <p:ext uri="{BB962C8B-B14F-4D97-AF65-F5344CB8AC3E}">
        <p14:creationId xmlns:p14="http://schemas.microsoft.com/office/powerpoint/2010/main" val="397454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0C53CB-E553-FF47-A85C-6CDEA54EE9BD}" type="datetimeFigureOut">
              <a:rPr lang="en-US" smtClean="0"/>
              <a:t>11/10/2021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16891C-0145-A145-8661-5E9B105B60C4}" type="slidenum">
              <a:rPr lang="en-US" smtClean="0"/>
              <a:t>‹#›</a:t>
            </a:fld>
            <a:endParaRPr lang="en-US"/>
          </a:p>
        </p:txBody>
      </p:sp>
    </p:spTree>
    <p:extLst>
      <p:ext uri="{BB962C8B-B14F-4D97-AF65-F5344CB8AC3E}">
        <p14:creationId xmlns:p14="http://schemas.microsoft.com/office/powerpoint/2010/main" val="336351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0C53CB-E553-FF47-A85C-6CDEA54EE9BD}" type="datetimeFigureOut">
              <a:rPr lang="en-US" smtClean="0"/>
              <a:t>11/10/2021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16891C-0145-A145-8661-5E9B105B60C4}" type="slidenum">
              <a:rPr lang="en-US" smtClean="0"/>
              <a:t>‹#›</a:t>
            </a:fld>
            <a:endParaRPr lang="en-US"/>
          </a:p>
        </p:txBody>
      </p:sp>
    </p:spTree>
    <p:extLst>
      <p:ext uri="{BB962C8B-B14F-4D97-AF65-F5344CB8AC3E}">
        <p14:creationId xmlns:p14="http://schemas.microsoft.com/office/powerpoint/2010/main" val="4284506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50849" y="2017818"/>
            <a:ext cx="13817104" cy="7062364"/>
          </a:xfrm>
        </p:spPr>
        <p:txBody>
          <a:bodyPr anchor="b"/>
          <a:lstStyle>
            <a:lvl1pPr>
              <a:defRPr sz="14123"/>
            </a:lvl1pPr>
          </a:lstStyle>
          <a:p>
            <a:r>
              <a:rPr lang="en-US"/>
              <a:t>Click to edit Master title style</a:t>
            </a:r>
            <a:endParaRPr lang="en-US" dirty="0"/>
          </a:p>
        </p:txBody>
      </p:sp>
      <p:sp>
        <p:nvSpPr>
          <p:cNvPr id="3" name="Content Placeholder 2"/>
          <p:cNvSpPr>
            <a:spLocks noGrp="1"/>
          </p:cNvSpPr>
          <p:nvPr>
            <p:ph idx="1"/>
          </p:nvPr>
        </p:nvSpPr>
        <p:spPr>
          <a:xfrm>
            <a:off x="18212697" y="4357934"/>
            <a:ext cx="21687889" cy="21509383"/>
          </a:xfrm>
        </p:spPr>
        <p:txBody>
          <a:bodyPr/>
          <a:lstStyle>
            <a:lvl1pPr>
              <a:defRPr sz="14123"/>
            </a:lvl1pPr>
            <a:lvl2pPr>
              <a:defRPr sz="12358"/>
            </a:lvl2pPr>
            <a:lvl3pPr>
              <a:defRPr sz="10592"/>
            </a:lvl3pPr>
            <a:lvl4pPr>
              <a:defRPr sz="8827"/>
            </a:lvl4pPr>
            <a:lvl5pPr>
              <a:defRPr sz="8827"/>
            </a:lvl5pPr>
            <a:lvl6pPr>
              <a:defRPr sz="8827"/>
            </a:lvl6pPr>
            <a:lvl7pPr>
              <a:defRPr sz="8827"/>
            </a:lvl7pPr>
            <a:lvl8pPr>
              <a:defRPr sz="8827"/>
            </a:lvl8pPr>
            <a:lvl9pPr>
              <a:defRPr sz="882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50849" y="9080183"/>
            <a:ext cx="13817104" cy="16822161"/>
          </a:xfrm>
        </p:spPr>
        <p:txBody>
          <a:bodyPr/>
          <a:lstStyle>
            <a:lvl1pPr marL="0" indent="0">
              <a:buNone/>
              <a:defRPr sz="7061"/>
            </a:lvl1pPr>
            <a:lvl2pPr marL="2017806" indent="0">
              <a:buNone/>
              <a:defRPr sz="6179"/>
            </a:lvl2pPr>
            <a:lvl3pPr marL="4035613" indent="0">
              <a:buNone/>
              <a:defRPr sz="5296"/>
            </a:lvl3pPr>
            <a:lvl4pPr marL="6053419" indent="0">
              <a:buNone/>
              <a:defRPr sz="4413"/>
            </a:lvl4pPr>
            <a:lvl5pPr marL="8071226" indent="0">
              <a:buNone/>
              <a:defRPr sz="4413"/>
            </a:lvl5pPr>
            <a:lvl6pPr marL="10089032" indent="0">
              <a:buNone/>
              <a:defRPr sz="4413"/>
            </a:lvl6pPr>
            <a:lvl7pPr marL="12106839" indent="0">
              <a:buNone/>
              <a:defRPr sz="4413"/>
            </a:lvl7pPr>
            <a:lvl8pPr marL="14124645" indent="0">
              <a:buNone/>
              <a:defRPr sz="4413"/>
            </a:lvl8pPr>
            <a:lvl9pPr marL="16142452" indent="0">
              <a:buNone/>
              <a:defRPr sz="4413"/>
            </a:lvl9pPr>
          </a:lstStyle>
          <a:p>
            <a:pPr lvl="0"/>
            <a:r>
              <a:rPr lang="en-US"/>
              <a:t>Click to edit Master text styles</a:t>
            </a:r>
          </a:p>
        </p:txBody>
      </p:sp>
      <p:sp>
        <p:nvSpPr>
          <p:cNvPr id="5" name="Date Placeholder 4"/>
          <p:cNvSpPr>
            <a:spLocks noGrp="1"/>
          </p:cNvSpPr>
          <p:nvPr>
            <p:ph type="dt" sz="half" idx="10"/>
          </p:nvPr>
        </p:nvSpPr>
        <p:spPr/>
        <p:txBody>
          <a:bodyPr/>
          <a:lstStyle/>
          <a:p>
            <a:fld id="{040C53CB-E553-FF47-A85C-6CDEA54EE9BD}" type="datetimeFigureOut">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6891C-0145-A145-8661-5E9B105B60C4}" type="slidenum">
              <a:rPr lang="en-US" smtClean="0"/>
              <a:t>‹#›</a:t>
            </a:fld>
            <a:endParaRPr lang="en-US"/>
          </a:p>
        </p:txBody>
      </p:sp>
    </p:spTree>
    <p:extLst>
      <p:ext uri="{BB962C8B-B14F-4D97-AF65-F5344CB8AC3E}">
        <p14:creationId xmlns:p14="http://schemas.microsoft.com/office/powerpoint/2010/main" val="1122993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50849" y="2017818"/>
            <a:ext cx="13817104" cy="7062364"/>
          </a:xfrm>
        </p:spPr>
        <p:txBody>
          <a:bodyPr anchor="b"/>
          <a:lstStyle>
            <a:lvl1pPr>
              <a:defRPr sz="14123"/>
            </a:lvl1pPr>
          </a:lstStyle>
          <a:p>
            <a:r>
              <a:rPr lang="en-US"/>
              <a:t>Click to edit Master title style</a:t>
            </a:r>
            <a:endParaRPr lang="en-US" dirty="0"/>
          </a:p>
        </p:txBody>
      </p:sp>
      <p:sp>
        <p:nvSpPr>
          <p:cNvPr id="3" name="Picture Placeholder 2"/>
          <p:cNvSpPr>
            <a:spLocks noGrp="1" noChangeAspect="1"/>
          </p:cNvSpPr>
          <p:nvPr>
            <p:ph type="pic" idx="1"/>
          </p:nvPr>
        </p:nvSpPr>
        <p:spPr>
          <a:xfrm>
            <a:off x="18212697" y="4357934"/>
            <a:ext cx="21687889" cy="21509383"/>
          </a:xfrm>
        </p:spPr>
        <p:txBody>
          <a:bodyPr anchor="t"/>
          <a:lstStyle>
            <a:lvl1pPr marL="0" indent="0">
              <a:buNone/>
              <a:defRPr sz="14123"/>
            </a:lvl1pPr>
            <a:lvl2pPr marL="2017806" indent="0">
              <a:buNone/>
              <a:defRPr sz="12358"/>
            </a:lvl2pPr>
            <a:lvl3pPr marL="4035613" indent="0">
              <a:buNone/>
              <a:defRPr sz="10592"/>
            </a:lvl3pPr>
            <a:lvl4pPr marL="6053419" indent="0">
              <a:buNone/>
              <a:defRPr sz="8827"/>
            </a:lvl4pPr>
            <a:lvl5pPr marL="8071226" indent="0">
              <a:buNone/>
              <a:defRPr sz="8827"/>
            </a:lvl5pPr>
            <a:lvl6pPr marL="10089032" indent="0">
              <a:buNone/>
              <a:defRPr sz="8827"/>
            </a:lvl6pPr>
            <a:lvl7pPr marL="12106839" indent="0">
              <a:buNone/>
              <a:defRPr sz="8827"/>
            </a:lvl7pPr>
            <a:lvl8pPr marL="14124645" indent="0">
              <a:buNone/>
              <a:defRPr sz="8827"/>
            </a:lvl8pPr>
            <a:lvl9pPr marL="16142452" indent="0">
              <a:buNone/>
              <a:defRPr sz="8827"/>
            </a:lvl9pPr>
          </a:lstStyle>
          <a:p>
            <a:r>
              <a:rPr lang="en-US"/>
              <a:t>Click icon to add picture</a:t>
            </a:r>
            <a:endParaRPr lang="en-US" dirty="0"/>
          </a:p>
        </p:txBody>
      </p:sp>
      <p:sp>
        <p:nvSpPr>
          <p:cNvPr id="4" name="Text Placeholder 3"/>
          <p:cNvSpPr>
            <a:spLocks noGrp="1"/>
          </p:cNvSpPr>
          <p:nvPr>
            <p:ph type="body" sz="half" idx="2"/>
          </p:nvPr>
        </p:nvSpPr>
        <p:spPr>
          <a:xfrm>
            <a:off x="2950849" y="9080183"/>
            <a:ext cx="13817104" cy="16822161"/>
          </a:xfrm>
        </p:spPr>
        <p:txBody>
          <a:bodyPr/>
          <a:lstStyle>
            <a:lvl1pPr marL="0" indent="0">
              <a:buNone/>
              <a:defRPr sz="7061"/>
            </a:lvl1pPr>
            <a:lvl2pPr marL="2017806" indent="0">
              <a:buNone/>
              <a:defRPr sz="6179"/>
            </a:lvl2pPr>
            <a:lvl3pPr marL="4035613" indent="0">
              <a:buNone/>
              <a:defRPr sz="5296"/>
            </a:lvl3pPr>
            <a:lvl4pPr marL="6053419" indent="0">
              <a:buNone/>
              <a:defRPr sz="4413"/>
            </a:lvl4pPr>
            <a:lvl5pPr marL="8071226" indent="0">
              <a:buNone/>
              <a:defRPr sz="4413"/>
            </a:lvl5pPr>
            <a:lvl6pPr marL="10089032" indent="0">
              <a:buNone/>
              <a:defRPr sz="4413"/>
            </a:lvl6pPr>
            <a:lvl7pPr marL="12106839" indent="0">
              <a:buNone/>
              <a:defRPr sz="4413"/>
            </a:lvl7pPr>
            <a:lvl8pPr marL="14124645" indent="0">
              <a:buNone/>
              <a:defRPr sz="4413"/>
            </a:lvl8pPr>
            <a:lvl9pPr marL="16142452" indent="0">
              <a:buNone/>
              <a:defRPr sz="4413"/>
            </a:lvl9pPr>
          </a:lstStyle>
          <a:p>
            <a:pPr lvl="0"/>
            <a:r>
              <a:rPr lang="en-US"/>
              <a:t>Click to edit Master text styles</a:t>
            </a:r>
          </a:p>
        </p:txBody>
      </p:sp>
      <p:sp>
        <p:nvSpPr>
          <p:cNvPr id="5" name="Date Placeholder 4"/>
          <p:cNvSpPr>
            <a:spLocks noGrp="1"/>
          </p:cNvSpPr>
          <p:nvPr>
            <p:ph type="dt" sz="half" idx="10"/>
          </p:nvPr>
        </p:nvSpPr>
        <p:spPr/>
        <p:txBody>
          <a:bodyPr/>
          <a:lstStyle/>
          <a:p>
            <a:fld id="{040C53CB-E553-FF47-A85C-6CDEA54EE9BD}" type="datetimeFigureOut">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16891C-0145-A145-8661-5E9B105B60C4}" type="slidenum">
              <a:rPr lang="en-US" smtClean="0"/>
              <a:t>‹#›</a:t>
            </a:fld>
            <a:endParaRPr lang="en-US"/>
          </a:p>
        </p:txBody>
      </p:sp>
    </p:spTree>
    <p:extLst>
      <p:ext uri="{BB962C8B-B14F-4D97-AF65-F5344CB8AC3E}">
        <p14:creationId xmlns:p14="http://schemas.microsoft.com/office/powerpoint/2010/main" val="2078435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5269" y="1611459"/>
            <a:ext cx="36949737" cy="585027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45269" y="8057261"/>
            <a:ext cx="36949737" cy="192043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45269" y="28053287"/>
            <a:ext cx="9639062" cy="1611452"/>
          </a:xfrm>
          <a:prstGeom prst="rect">
            <a:avLst/>
          </a:prstGeom>
        </p:spPr>
        <p:txBody>
          <a:bodyPr vert="horz" lIns="91440" tIns="45720" rIns="91440" bIns="45720" rtlCol="0" anchor="ctr"/>
          <a:lstStyle>
            <a:lvl1pPr algn="l">
              <a:defRPr sz="5296">
                <a:solidFill>
                  <a:schemeClr val="tx1">
                    <a:tint val="75000"/>
                  </a:schemeClr>
                </a:solidFill>
              </a:defRPr>
            </a:lvl1pPr>
          </a:lstStyle>
          <a:p>
            <a:fld id="{040C53CB-E553-FF47-A85C-6CDEA54EE9BD}" type="datetimeFigureOut">
              <a:rPr lang="en-US" smtClean="0"/>
              <a:t>11/10/2021</a:t>
            </a:fld>
            <a:endParaRPr lang="en-US"/>
          </a:p>
        </p:txBody>
      </p:sp>
      <p:sp>
        <p:nvSpPr>
          <p:cNvPr id="5" name="Footer Placeholder 4"/>
          <p:cNvSpPr>
            <a:spLocks noGrp="1"/>
          </p:cNvSpPr>
          <p:nvPr>
            <p:ph type="ftr" sz="quarter" idx="3"/>
          </p:nvPr>
        </p:nvSpPr>
        <p:spPr>
          <a:xfrm>
            <a:off x="14190841" y="28053287"/>
            <a:ext cx="14458593" cy="1611452"/>
          </a:xfrm>
          <a:prstGeom prst="rect">
            <a:avLst/>
          </a:prstGeom>
        </p:spPr>
        <p:txBody>
          <a:bodyPr vert="horz" lIns="91440" tIns="45720" rIns="91440" bIns="45720" rtlCol="0" anchor="ctr"/>
          <a:lstStyle>
            <a:lvl1pPr algn="ctr">
              <a:defRPr sz="529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55944" y="28053287"/>
            <a:ext cx="9639062" cy="1611452"/>
          </a:xfrm>
          <a:prstGeom prst="rect">
            <a:avLst/>
          </a:prstGeom>
        </p:spPr>
        <p:txBody>
          <a:bodyPr vert="horz" lIns="91440" tIns="45720" rIns="91440" bIns="45720" rtlCol="0" anchor="ctr"/>
          <a:lstStyle>
            <a:lvl1pPr algn="r">
              <a:defRPr sz="5296">
                <a:solidFill>
                  <a:schemeClr val="tx1">
                    <a:tint val="75000"/>
                  </a:schemeClr>
                </a:solidFill>
              </a:defRPr>
            </a:lvl1pPr>
          </a:lstStyle>
          <a:p>
            <a:fld id="{D416891C-0145-A145-8661-5E9B105B60C4}" type="slidenum">
              <a:rPr lang="en-US" smtClean="0"/>
              <a:t>‹#›</a:t>
            </a:fld>
            <a:endParaRPr lang="en-US"/>
          </a:p>
        </p:txBody>
      </p:sp>
    </p:spTree>
    <p:extLst>
      <p:ext uri="{BB962C8B-B14F-4D97-AF65-F5344CB8AC3E}">
        <p14:creationId xmlns:p14="http://schemas.microsoft.com/office/powerpoint/2010/main" val="384353083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4035613" rtl="0" eaLnBrk="1" latinLnBrk="0" hangingPunct="1">
        <a:lnSpc>
          <a:spcPct val="90000"/>
        </a:lnSpc>
        <a:spcBef>
          <a:spcPct val="0"/>
        </a:spcBef>
        <a:buNone/>
        <a:defRPr sz="19419" kern="1200">
          <a:solidFill>
            <a:schemeClr val="tx1"/>
          </a:solidFill>
          <a:latin typeface="+mj-lt"/>
          <a:ea typeface="+mj-ea"/>
          <a:cs typeface="+mj-cs"/>
        </a:defRPr>
      </a:lvl1pPr>
    </p:titleStyle>
    <p:bodyStyle>
      <a:lvl1pPr marL="1008903" indent="-1008903" algn="l" defTabSz="4035613" rtl="0" eaLnBrk="1" latinLnBrk="0" hangingPunct="1">
        <a:lnSpc>
          <a:spcPct val="90000"/>
        </a:lnSpc>
        <a:spcBef>
          <a:spcPts val="4413"/>
        </a:spcBef>
        <a:buFont typeface="Arial" panose="020B0604020202020204" pitchFamily="34" charset="0"/>
        <a:buChar char="•"/>
        <a:defRPr sz="12358" kern="1200">
          <a:solidFill>
            <a:schemeClr val="tx1"/>
          </a:solidFill>
          <a:latin typeface="+mn-lt"/>
          <a:ea typeface="+mn-ea"/>
          <a:cs typeface="+mn-cs"/>
        </a:defRPr>
      </a:lvl1pPr>
      <a:lvl2pPr marL="3026710" indent="-1008903" algn="l" defTabSz="4035613" rtl="0" eaLnBrk="1" latinLnBrk="0" hangingPunct="1">
        <a:lnSpc>
          <a:spcPct val="90000"/>
        </a:lnSpc>
        <a:spcBef>
          <a:spcPts val="2207"/>
        </a:spcBef>
        <a:buFont typeface="Arial" panose="020B0604020202020204" pitchFamily="34" charset="0"/>
        <a:buChar char="•"/>
        <a:defRPr sz="10592" kern="1200">
          <a:solidFill>
            <a:schemeClr val="tx1"/>
          </a:solidFill>
          <a:latin typeface="+mn-lt"/>
          <a:ea typeface="+mn-ea"/>
          <a:cs typeface="+mn-cs"/>
        </a:defRPr>
      </a:lvl2pPr>
      <a:lvl3pPr marL="5044516" indent="-1008903" algn="l" defTabSz="4035613" rtl="0" eaLnBrk="1" latinLnBrk="0" hangingPunct="1">
        <a:lnSpc>
          <a:spcPct val="90000"/>
        </a:lnSpc>
        <a:spcBef>
          <a:spcPts val="2207"/>
        </a:spcBef>
        <a:buFont typeface="Arial" panose="020B0604020202020204" pitchFamily="34" charset="0"/>
        <a:buChar char="•"/>
        <a:defRPr sz="8827" kern="1200">
          <a:solidFill>
            <a:schemeClr val="tx1"/>
          </a:solidFill>
          <a:latin typeface="+mn-lt"/>
          <a:ea typeface="+mn-ea"/>
          <a:cs typeface="+mn-cs"/>
        </a:defRPr>
      </a:lvl3pPr>
      <a:lvl4pPr marL="7062323"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4pPr>
      <a:lvl5pPr marL="9080129"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5pPr>
      <a:lvl6pPr marL="11097936"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6pPr>
      <a:lvl7pPr marL="13115742"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7pPr>
      <a:lvl8pPr marL="15133549"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8pPr>
      <a:lvl9pPr marL="17151355"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9pPr>
    </p:bodyStyle>
    <p:otherStyle>
      <a:defPPr>
        <a:defRPr lang="en-US"/>
      </a:defPPr>
      <a:lvl1pPr marL="0" algn="l" defTabSz="4035613" rtl="0" eaLnBrk="1" latinLnBrk="0" hangingPunct="1">
        <a:defRPr sz="7944" kern="1200">
          <a:solidFill>
            <a:schemeClr val="tx1"/>
          </a:solidFill>
          <a:latin typeface="+mn-lt"/>
          <a:ea typeface="+mn-ea"/>
          <a:cs typeface="+mn-cs"/>
        </a:defRPr>
      </a:lvl1pPr>
      <a:lvl2pPr marL="2017806" algn="l" defTabSz="4035613" rtl="0" eaLnBrk="1" latinLnBrk="0" hangingPunct="1">
        <a:defRPr sz="7944" kern="1200">
          <a:solidFill>
            <a:schemeClr val="tx1"/>
          </a:solidFill>
          <a:latin typeface="+mn-lt"/>
          <a:ea typeface="+mn-ea"/>
          <a:cs typeface="+mn-cs"/>
        </a:defRPr>
      </a:lvl2pPr>
      <a:lvl3pPr marL="4035613" algn="l" defTabSz="4035613" rtl="0" eaLnBrk="1" latinLnBrk="0" hangingPunct="1">
        <a:defRPr sz="7944" kern="1200">
          <a:solidFill>
            <a:schemeClr val="tx1"/>
          </a:solidFill>
          <a:latin typeface="+mn-lt"/>
          <a:ea typeface="+mn-ea"/>
          <a:cs typeface="+mn-cs"/>
        </a:defRPr>
      </a:lvl3pPr>
      <a:lvl4pPr marL="6053419" algn="l" defTabSz="4035613" rtl="0" eaLnBrk="1" latinLnBrk="0" hangingPunct="1">
        <a:defRPr sz="7944" kern="1200">
          <a:solidFill>
            <a:schemeClr val="tx1"/>
          </a:solidFill>
          <a:latin typeface="+mn-lt"/>
          <a:ea typeface="+mn-ea"/>
          <a:cs typeface="+mn-cs"/>
        </a:defRPr>
      </a:lvl4pPr>
      <a:lvl5pPr marL="8071226" algn="l" defTabSz="4035613" rtl="0" eaLnBrk="1" latinLnBrk="0" hangingPunct="1">
        <a:defRPr sz="7944" kern="1200">
          <a:solidFill>
            <a:schemeClr val="tx1"/>
          </a:solidFill>
          <a:latin typeface="+mn-lt"/>
          <a:ea typeface="+mn-ea"/>
          <a:cs typeface="+mn-cs"/>
        </a:defRPr>
      </a:lvl5pPr>
      <a:lvl6pPr marL="10089032" algn="l" defTabSz="4035613" rtl="0" eaLnBrk="1" latinLnBrk="0" hangingPunct="1">
        <a:defRPr sz="7944" kern="1200">
          <a:solidFill>
            <a:schemeClr val="tx1"/>
          </a:solidFill>
          <a:latin typeface="+mn-lt"/>
          <a:ea typeface="+mn-ea"/>
          <a:cs typeface="+mn-cs"/>
        </a:defRPr>
      </a:lvl6pPr>
      <a:lvl7pPr marL="12106839" algn="l" defTabSz="4035613" rtl="0" eaLnBrk="1" latinLnBrk="0" hangingPunct="1">
        <a:defRPr sz="7944" kern="1200">
          <a:solidFill>
            <a:schemeClr val="tx1"/>
          </a:solidFill>
          <a:latin typeface="+mn-lt"/>
          <a:ea typeface="+mn-ea"/>
          <a:cs typeface="+mn-cs"/>
        </a:defRPr>
      </a:lvl7pPr>
      <a:lvl8pPr marL="14124645" algn="l" defTabSz="4035613" rtl="0" eaLnBrk="1" latinLnBrk="0" hangingPunct="1">
        <a:defRPr sz="7944" kern="1200">
          <a:solidFill>
            <a:schemeClr val="tx1"/>
          </a:solidFill>
          <a:latin typeface="+mn-lt"/>
          <a:ea typeface="+mn-ea"/>
          <a:cs typeface="+mn-cs"/>
        </a:defRPr>
      </a:lvl8pPr>
      <a:lvl9pPr marL="16142452" algn="l" defTabSz="4035613" rtl="0" eaLnBrk="1" latinLnBrk="0" hangingPunct="1">
        <a:defRPr sz="794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3.jpe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946024" y="2867544"/>
            <a:ext cx="12688460" cy="2618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13000383" y="3606696"/>
            <a:ext cx="16578469" cy="25465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99963" y="3510716"/>
            <a:ext cx="12553930" cy="25534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3419C89B-6A54-5041-BF8C-F0EBD1E9FB0D}"/>
              </a:ext>
            </a:extLst>
          </p:cNvPr>
          <p:cNvSpPr>
            <a:spLocks noGrp="1"/>
          </p:cNvSpPr>
          <p:nvPr>
            <p:ph type="title"/>
          </p:nvPr>
        </p:nvSpPr>
        <p:spPr>
          <a:xfrm>
            <a:off x="4015409" y="1632926"/>
            <a:ext cx="38824866" cy="1110773"/>
          </a:xfrm>
          <a:solidFill>
            <a:schemeClr val="accent5">
              <a:lumMod val="60000"/>
              <a:lumOff val="40000"/>
            </a:schemeClr>
          </a:solidFill>
        </p:spPr>
        <p:txBody>
          <a:bodyPr>
            <a:normAutofit/>
          </a:bodyPr>
          <a:lstStyle/>
          <a:p>
            <a:pPr algn="ctr"/>
            <a:r>
              <a:rPr lang="en-GB" sz="7200" b="1" dirty="0">
                <a:latin typeface="+mn-lt"/>
              </a:rPr>
              <a:t>Title of the Project : Face Mask Detection using Live Video Streaming</a:t>
            </a:r>
          </a:p>
        </p:txBody>
      </p:sp>
      <p:sp>
        <p:nvSpPr>
          <p:cNvPr id="7" name="TextBox 6">
            <a:extLst>
              <a:ext uri="{FF2B5EF4-FFF2-40B4-BE49-F238E27FC236}">
                <a16:creationId xmlns:a16="http://schemas.microsoft.com/office/drawing/2014/main" id="{C0035447-6420-E04F-8B5B-9660328D1660}"/>
              </a:ext>
            </a:extLst>
          </p:cNvPr>
          <p:cNvSpPr txBox="1"/>
          <p:nvPr/>
        </p:nvSpPr>
        <p:spPr>
          <a:xfrm>
            <a:off x="4763905" y="2685737"/>
            <a:ext cx="24170268" cy="830997"/>
          </a:xfrm>
          <a:prstGeom prst="rect">
            <a:avLst/>
          </a:prstGeom>
          <a:noFill/>
        </p:spPr>
        <p:txBody>
          <a:bodyPr wrap="square" rtlCol="0">
            <a:spAutoFit/>
          </a:bodyPr>
          <a:lstStyle/>
          <a:p>
            <a:r>
              <a:rPr lang="en-GB" sz="4800" dirty="0"/>
              <a:t>Group Members:  </a:t>
            </a:r>
            <a:r>
              <a:rPr lang="en-GB" sz="4800" dirty="0" err="1"/>
              <a:t>Yogita</a:t>
            </a:r>
            <a:r>
              <a:rPr lang="en-GB" sz="4800" dirty="0"/>
              <a:t> </a:t>
            </a:r>
            <a:r>
              <a:rPr lang="en-GB" sz="4800" dirty="0" err="1"/>
              <a:t>Likhi</a:t>
            </a:r>
            <a:r>
              <a:rPr lang="en-GB" sz="4800" dirty="0"/>
              <a:t>, Sherwin Mathias, </a:t>
            </a:r>
            <a:r>
              <a:rPr lang="en-GB" sz="4800" dirty="0" err="1"/>
              <a:t>Ujala</a:t>
            </a:r>
            <a:r>
              <a:rPr lang="en-GB" sz="4800" dirty="0"/>
              <a:t> </a:t>
            </a:r>
            <a:r>
              <a:rPr lang="en-GB" sz="4800" dirty="0" err="1"/>
              <a:t>Maurya</a:t>
            </a:r>
            <a:r>
              <a:rPr lang="en-GB" sz="4800" dirty="0"/>
              <a:t>, </a:t>
            </a:r>
            <a:r>
              <a:rPr lang="en-GB" sz="4800" dirty="0" err="1"/>
              <a:t>Nithin</a:t>
            </a:r>
            <a:r>
              <a:rPr lang="en-GB" sz="4800" dirty="0"/>
              <a:t> Menezes</a:t>
            </a:r>
          </a:p>
        </p:txBody>
      </p:sp>
      <p:sp>
        <p:nvSpPr>
          <p:cNvPr id="9" name="TextBox 8">
            <a:extLst>
              <a:ext uri="{FF2B5EF4-FFF2-40B4-BE49-F238E27FC236}">
                <a16:creationId xmlns:a16="http://schemas.microsoft.com/office/drawing/2014/main" id="{67EA9911-B190-B346-9234-26A25B0D11F5}"/>
              </a:ext>
            </a:extLst>
          </p:cNvPr>
          <p:cNvSpPr txBox="1"/>
          <p:nvPr/>
        </p:nvSpPr>
        <p:spPr>
          <a:xfrm>
            <a:off x="286981" y="5163192"/>
            <a:ext cx="12169711" cy="6370975"/>
          </a:xfrm>
          <a:prstGeom prst="rect">
            <a:avLst/>
          </a:prstGeom>
          <a:solidFill>
            <a:schemeClr val="accent1">
              <a:lumMod val="20000"/>
              <a:lumOff val="80000"/>
            </a:schemeClr>
          </a:solidFill>
          <a:ln w="38100">
            <a:solidFill>
              <a:schemeClr val="accent1"/>
            </a:solidFill>
          </a:ln>
        </p:spPr>
        <p:txBody>
          <a:bodyPr wrap="square" rtlCol="0">
            <a:spAutoFit/>
          </a:bodyPr>
          <a:lstStyle/>
          <a:p>
            <a:pPr algn="just"/>
            <a:r>
              <a:rPr lang="en-US" sz="3300" dirty="0"/>
              <a:t>A survey shows that 90% of people in India are aware of wearing a mask, but only 44% of them is wearing a face mask since the COVID-19 pandemic started. </a:t>
            </a:r>
          </a:p>
          <a:p>
            <a:pPr algn="just"/>
            <a:r>
              <a:rPr lang="en-US" sz="3300" dirty="0"/>
              <a:t>Thus, we will be developing a system which will help to maintain the safety norm of wearing the mask. Using our system, any person violating the safety norm by not wearing the mask will be alerted and fined if he/she exceeds the limit.</a:t>
            </a:r>
          </a:p>
          <a:p>
            <a:pPr algn="just"/>
            <a:r>
              <a:rPr lang="en-US" sz="3300" dirty="0"/>
              <a:t>By using our system, the whole process of manually ensuring the safety norm of mask will be automated saving both time and </a:t>
            </a:r>
            <a:r>
              <a:rPr lang="en-US" sz="3300" dirty="0" err="1"/>
              <a:t>labour</a:t>
            </a:r>
            <a:r>
              <a:rPr lang="en-US" sz="3300" dirty="0"/>
              <a:t>.</a:t>
            </a:r>
          </a:p>
          <a:p>
            <a:pPr algn="just"/>
            <a:r>
              <a:rPr lang="en-US" sz="3300" dirty="0"/>
              <a:t>Our project is divided into two modules, Mask Detection and Face Detection. For the Mask Detection module, we will be using </a:t>
            </a:r>
            <a:r>
              <a:rPr lang="en-US" sz="3300" dirty="0" err="1"/>
              <a:t>MobileNet</a:t>
            </a:r>
            <a:r>
              <a:rPr lang="en-US" sz="3300" dirty="0"/>
              <a:t> V2 architecture.</a:t>
            </a:r>
            <a:endParaRPr lang="en-GB" sz="3300" dirty="0"/>
          </a:p>
        </p:txBody>
      </p:sp>
      <p:sp>
        <p:nvSpPr>
          <p:cNvPr id="11" name="TextBox 10">
            <a:extLst>
              <a:ext uri="{FF2B5EF4-FFF2-40B4-BE49-F238E27FC236}">
                <a16:creationId xmlns:a16="http://schemas.microsoft.com/office/drawing/2014/main" id="{76E2992B-8F66-2C4A-8BB3-93E762373CB0}"/>
              </a:ext>
            </a:extLst>
          </p:cNvPr>
          <p:cNvSpPr txBox="1"/>
          <p:nvPr/>
        </p:nvSpPr>
        <p:spPr>
          <a:xfrm>
            <a:off x="15149286" y="18429620"/>
            <a:ext cx="12081914" cy="1615827"/>
          </a:xfrm>
          <a:prstGeom prst="rect">
            <a:avLst/>
          </a:prstGeom>
          <a:solidFill>
            <a:schemeClr val="accent1">
              <a:lumMod val="20000"/>
              <a:lumOff val="80000"/>
            </a:schemeClr>
          </a:solidFill>
          <a:ln w="38100">
            <a:solidFill>
              <a:schemeClr val="accent1"/>
            </a:solidFill>
          </a:ln>
        </p:spPr>
        <p:txBody>
          <a:bodyPr wrap="square" rtlCol="0">
            <a:spAutoFit/>
          </a:bodyPr>
          <a:lstStyle/>
          <a:p>
            <a:pPr algn="just"/>
            <a:r>
              <a:rPr lang="en-GB" sz="3300" b="1" dirty="0"/>
              <a:t>Figure 1: </a:t>
            </a:r>
            <a:r>
              <a:rPr lang="en-GB" sz="3300" dirty="0"/>
              <a:t>Workflow of the proposed Face Mask Detection system. The input is the Video frame Image and the output is an message to the person not wearing the mask and violating the rule</a:t>
            </a:r>
          </a:p>
        </p:txBody>
      </p:sp>
      <p:sp>
        <p:nvSpPr>
          <p:cNvPr id="13" name="TextBox 12">
            <a:extLst>
              <a:ext uri="{FF2B5EF4-FFF2-40B4-BE49-F238E27FC236}">
                <a16:creationId xmlns:a16="http://schemas.microsoft.com/office/drawing/2014/main" id="{64BA6AFA-490B-C547-92D4-78F100077D67}"/>
              </a:ext>
            </a:extLst>
          </p:cNvPr>
          <p:cNvSpPr txBox="1"/>
          <p:nvPr/>
        </p:nvSpPr>
        <p:spPr>
          <a:xfrm>
            <a:off x="16153086" y="20314192"/>
            <a:ext cx="10534102" cy="830997"/>
          </a:xfrm>
          <a:prstGeom prst="rect">
            <a:avLst/>
          </a:prstGeom>
          <a:solidFill>
            <a:schemeClr val="accent1">
              <a:lumMod val="60000"/>
              <a:lumOff val="40000"/>
            </a:schemeClr>
          </a:solidFill>
          <a:ln>
            <a:solidFill>
              <a:schemeClr val="tx1"/>
            </a:solidFill>
          </a:ln>
        </p:spPr>
        <p:txBody>
          <a:bodyPr wrap="square" rtlCol="0">
            <a:spAutoFit/>
          </a:bodyPr>
          <a:lstStyle>
            <a:defPPr>
              <a:defRPr lang="en-US"/>
            </a:defPPr>
            <a:lvl1pPr algn="ctr">
              <a:defRPr sz="4800" b="1"/>
            </a:lvl1pPr>
          </a:lstStyle>
          <a:p>
            <a:r>
              <a:rPr lang="en-GB" dirty="0"/>
              <a:t>Algorithms used</a:t>
            </a:r>
          </a:p>
        </p:txBody>
      </p:sp>
      <p:sp>
        <p:nvSpPr>
          <p:cNvPr id="17" name="TextBox 16">
            <a:extLst>
              <a:ext uri="{FF2B5EF4-FFF2-40B4-BE49-F238E27FC236}">
                <a16:creationId xmlns:a16="http://schemas.microsoft.com/office/drawing/2014/main" id="{E50DCA0D-7DBE-514C-A5CA-8A049E2F00A3}"/>
              </a:ext>
            </a:extLst>
          </p:cNvPr>
          <p:cNvSpPr txBox="1"/>
          <p:nvPr/>
        </p:nvSpPr>
        <p:spPr>
          <a:xfrm>
            <a:off x="17683745" y="4122726"/>
            <a:ext cx="7012997" cy="830997"/>
          </a:xfrm>
          <a:prstGeom prst="rect">
            <a:avLst/>
          </a:prstGeom>
          <a:solidFill>
            <a:schemeClr val="accent1">
              <a:lumMod val="60000"/>
              <a:lumOff val="40000"/>
            </a:schemeClr>
          </a:solidFill>
          <a:ln>
            <a:solidFill>
              <a:schemeClr val="tx1"/>
            </a:solidFill>
          </a:ln>
        </p:spPr>
        <p:txBody>
          <a:bodyPr wrap="square" rtlCol="0">
            <a:spAutoFit/>
          </a:bodyPr>
          <a:lstStyle>
            <a:defPPr>
              <a:defRPr lang="en-US"/>
            </a:defPPr>
            <a:lvl1pPr algn="ctr">
              <a:defRPr sz="4800" b="1"/>
            </a:lvl1pPr>
          </a:lstStyle>
          <a:p>
            <a:r>
              <a:rPr lang="en-GB" dirty="0"/>
              <a:t>Proposed Methodology</a:t>
            </a:r>
          </a:p>
        </p:txBody>
      </p:sp>
      <p:sp>
        <p:nvSpPr>
          <p:cNvPr id="29" name="TextBox 28">
            <a:extLst>
              <a:ext uri="{FF2B5EF4-FFF2-40B4-BE49-F238E27FC236}">
                <a16:creationId xmlns:a16="http://schemas.microsoft.com/office/drawing/2014/main" id="{F2A1B30A-BC7E-B143-BFE2-5C038BD5FE5C}"/>
              </a:ext>
            </a:extLst>
          </p:cNvPr>
          <p:cNvSpPr txBox="1"/>
          <p:nvPr/>
        </p:nvSpPr>
        <p:spPr>
          <a:xfrm>
            <a:off x="33653570" y="3188739"/>
            <a:ext cx="5273367" cy="830997"/>
          </a:xfrm>
          <a:prstGeom prst="rect">
            <a:avLst/>
          </a:prstGeom>
          <a:solidFill>
            <a:schemeClr val="accent1">
              <a:lumMod val="60000"/>
              <a:lumOff val="40000"/>
            </a:schemeClr>
          </a:solidFill>
          <a:ln>
            <a:solidFill>
              <a:schemeClr val="tx1"/>
            </a:solidFill>
          </a:ln>
        </p:spPr>
        <p:txBody>
          <a:bodyPr wrap="square" rtlCol="0">
            <a:spAutoFit/>
          </a:bodyPr>
          <a:lstStyle/>
          <a:p>
            <a:pPr algn="ctr"/>
            <a:r>
              <a:rPr lang="en-GB" sz="4800" b="1" dirty="0"/>
              <a:t>Work done so far</a:t>
            </a:r>
          </a:p>
        </p:txBody>
      </p:sp>
      <p:sp>
        <p:nvSpPr>
          <p:cNvPr id="30" name="TextBox 29">
            <a:extLst>
              <a:ext uri="{FF2B5EF4-FFF2-40B4-BE49-F238E27FC236}">
                <a16:creationId xmlns:a16="http://schemas.microsoft.com/office/drawing/2014/main" id="{E32EB540-C23C-974A-8928-19B0BC1CBD92}"/>
              </a:ext>
            </a:extLst>
          </p:cNvPr>
          <p:cNvSpPr txBox="1"/>
          <p:nvPr/>
        </p:nvSpPr>
        <p:spPr>
          <a:xfrm>
            <a:off x="32220673" y="11018763"/>
            <a:ext cx="8471165" cy="830997"/>
          </a:xfrm>
          <a:prstGeom prst="rect">
            <a:avLst/>
          </a:prstGeom>
          <a:solidFill>
            <a:schemeClr val="accent1">
              <a:lumMod val="60000"/>
              <a:lumOff val="40000"/>
            </a:schemeClr>
          </a:solidFill>
          <a:ln>
            <a:solidFill>
              <a:schemeClr val="tx1"/>
            </a:solidFill>
          </a:ln>
        </p:spPr>
        <p:txBody>
          <a:bodyPr wrap="none" rtlCol="0">
            <a:spAutoFit/>
          </a:bodyPr>
          <a:lstStyle/>
          <a:p>
            <a:pPr algn="ctr"/>
            <a:r>
              <a:rPr lang="en-GB" sz="4800" b="1" dirty="0"/>
              <a:t>Conclusion and future directions</a:t>
            </a:r>
          </a:p>
        </p:txBody>
      </p:sp>
      <p:sp>
        <p:nvSpPr>
          <p:cNvPr id="33" name="TextBox 32">
            <a:extLst>
              <a:ext uri="{FF2B5EF4-FFF2-40B4-BE49-F238E27FC236}">
                <a16:creationId xmlns:a16="http://schemas.microsoft.com/office/drawing/2014/main" id="{E537370F-B07A-9241-871C-55EB101E0182}"/>
              </a:ext>
            </a:extLst>
          </p:cNvPr>
          <p:cNvSpPr txBox="1"/>
          <p:nvPr/>
        </p:nvSpPr>
        <p:spPr>
          <a:xfrm>
            <a:off x="30064628" y="11993558"/>
            <a:ext cx="12431453" cy="5509200"/>
          </a:xfrm>
          <a:prstGeom prst="rect">
            <a:avLst/>
          </a:prstGeom>
          <a:solidFill>
            <a:schemeClr val="accent1">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txBody>
          <a:bodyPr wrap="square" rtlCol="0">
            <a:spAutoFit/>
          </a:bodyPr>
          <a:lstStyle/>
          <a:p>
            <a:pPr marL="457200" indent="-457200">
              <a:buFont typeface="+mj-lt"/>
              <a:buAutoNum type="arabicPeriod"/>
            </a:pPr>
            <a:r>
              <a:rPr lang="en-US" sz="3200" dirty="0"/>
              <a:t>In this presentation we have discussed the project and implementation of Face Mask Detection System.</a:t>
            </a:r>
          </a:p>
          <a:p>
            <a:pPr marL="457200" indent="-457200">
              <a:buFont typeface="+mj-lt"/>
              <a:buAutoNum type="arabicPeriod"/>
            </a:pPr>
            <a:r>
              <a:rPr lang="en-US" sz="3200" dirty="0"/>
              <a:t>We also discussed brief overview and working of MobileNetV2 model which will be used to create face mask detection model.</a:t>
            </a:r>
          </a:p>
          <a:p>
            <a:pPr marL="457200" indent="-457200">
              <a:buFont typeface="+mj-lt"/>
              <a:buAutoNum type="arabicPeriod"/>
            </a:pPr>
            <a:r>
              <a:rPr lang="en-US" sz="3200" dirty="0"/>
              <a:t>Using face mask detection system we can find out the people not wearing masks. These people can then be recognized via face recognition system.</a:t>
            </a:r>
          </a:p>
          <a:p>
            <a:pPr marL="457200" indent="-457200">
              <a:buFont typeface="+mj-lt"/>
              <a:buAutoNum type="arabicPeriod"/>
            </a:pPr>
            <a:r>
              <a:rPr lang="en-US" sz="3200" dirty="0"/>
              <a:t>Once the person is recognized he can be warned using the alert system via a message or mail. If someone is caught doing the same mistake more than five times he/she will be fined.</a:t>
            </a:r>
          </a:p>
          <a:p>
            <a:pPr marL="457200" indent="-457200" algn="just">
              <a:buFont typeface="+mj-lt"/>
              <a:buAutoNum type="arabicPeriod"/>
            </a:pPr>
            <a:endParaRPr lang="en-GB" sz="3200" dirty="0"/>
          </a:p>
        </p:txBody>
      </p:sp>
      <p:sp>
        <p:nvSpPr>
          <p:cNvPr id="34" name="TextBox 33">
            <a:extLst>
              <a:ext uri="{FF2B5EF4-FFF2-40B4-BE49-F238E27FC236}">
                <a16:creationId xmlns:a16="http://schemas.microsoft.com/office/drawing/2014/main" id="{3A9C9D23-B79F-2F4C-BAC5-9D2B53F535D6}"/>
              </a:ext>
            </a:extLst>
          </p:cNvPr>
          <p:cNvSpPr txBox="1"/>
          <p:nvPr/>
        </p:nvSpPr>
        <p:spPr>
          <a:xfrm>
            <a:off x="34774726" y="17598623"/>
            <a:ext cx="3363061" cy="830997"/>
          </a:xfrm>
          <a:prstGeom prst="rect">
            <a:avLst/>
          </a:prstGeom>
          <a:solidFill>
            <a:schemeClr val="accent1">
              <a:lumMod val="60000"/>
              <a:lumOff val="40000"/>
            </a:schemeClr>
          </a:solidFill>
          <a:ln>
            <a:solidFill>
              <a:schemeClr val="tx1"/>
            </a:solidFill>
          </a:ln>
        </p:spPr>
        <p:txBody>
          <a:bodyPr wrap="square" rtlCol="0">
            <a:spAutoFit/>
          </a:bodyPr>
          <a:lstStyle/>
          <a:p>
            <a:pPr algn="ctr"/>
            <a:r>
              <a:rPr lang="en-GB" sz="4800" b="1" dirty="0"/>
              <a:t>References</a:t>
            </a:r>
          </a:p>
        </p:txBody>
      </p:sp>
      <p:sp>
        <p:nvSpPr>
          <p:cNvPr id="35" name="Rectangle 34">
            <a:extLst>
              <a:ext uri="{FF2B5EF4-FFF2-40B4-BE49-F238E27FC236}">
                <a16:creationId xmlns:a16="http://schemas.microsoft.com/office/drawing/2014/main" id="{19243369-AF0A-AB4E-BD71-50931B655FA5}"/>
              </a:ext>
            </a:extLst>
          </p:cNvPr>
          <p:cNvSpPr/>
          <p:nvPr/>
        </p:nvSpPr>
        <p:spPr>
          <a:xfrm>
            <a:off x="30084425" y="18621351"/>
            <a:ext cx="12411656" cy="10012998"/>
          </a:xfrm>
          <a:prstGeom prst="rect">
            <a:avLst/>
          </a:prstGeom>
          <a:solidFill>
            <a:schemeClr val="accent1">
              <a:lumMod val="20000"/>
              <a:lumOff val="80000"/>
            </a:schemeClr>
          </a:solidFill>
        </p:spPr>
        <p:txBody>
          <a:bodyPr wrap="square">
            <a:spAutoFit/>
          </a:bodyPr>
          <a:lstStyle/>
          <a:p>
            <a:pPr algn="just">
              <a:spcBef>
                <a:spcPts val="600"/>
              </a:spcBef>
            </a:pPr>
            <a:r>
              <a:rPr lang="en-US" sz="3200" dirty="0"/>
              <a:t>[1]Face mask detection using </a:t>
            </a:r>
            <a:r>
              <a:rPr lang="en-US" sz="3200" dirty="0" err="1"/>
              <a:t>MobileNet</a:t>
            </a:r>
            <a:r>
              <a:rPr lang="en-US" sz="3200" dirty="0"/>
              <a:t> and Global Pooling Block -2020</a:t>
            </a:r>
          </a:p>
          <a:p>
            <a:pPr algn="just">
              <a:spcBef>
                <a:spcPts val="600"/>
              </a:spcBef>
              <a:spcAft>
                <a:spcPts val="800"/>
              </a:spcAft>
            </a:pPr>
            <a:r>
              <a:rPr lang="en-IN" sz="3200" dirty="0">
                <a:ea typeface="Calibri" panose="020F0502020204030204" pitchFamily="34" charset="0"/>
                <a:cs typeface="Times New Roman" panose="02020603050405020304" pitchFamily="18" charset="0"/>
              </a:rPr>
              <a:t>[2]</a:t>
            </a:r>
            <a:r>
              <a:rPr lang="en-IN" sz="3200" dirty="0">
                <a:effectLst/>
                <a:ea typeface="Calibri" panose="020F0502020204030204" pitchFamily="34" charset="0"/>
                <a:cs typeface="Times New Roman" panose="02020603050405020304" pitchFamily="18" charset="0"/>
              </a:rPr>
              <a:t>Stefanos </a:t>
            </a:r>
            <a:r>
              <a:rPr lang="en-IN" sz="3200" dirty="0" err="1">
                <a:effectLst/>
                <a:ea typeface="Calibri" panose="020F0502020204030204" pitchFamily="34" charset="0"/>
                <a:cs typeface="Times New Roman" panose="02020603050405020304" pitchFamily="18" charset="0"/>
              </a:rPr>
              <a:t>Kanellopoulos</a:t>
            </a:r>
            <a:r>
              <a:rPr lang="en-IN" sz="3200" dirty="0">
                <a:effectLst/>
                <a:ea typeface="Calibri" panose="020F0502020204030204" pitchFamily="34" charset="0"/>
                <a:cs typeface="Times New Roman" panose="02020603050405020304" pitchFamily="18" charset="0"/>
              </a:rPr>
              <a:t>, “Face Mask Detection using darknet’s 	YOLOv3”,      	12 April 2021</a:t>
            </a:r>
          </a:p>
          <a:p>
            <a:pPr algn="just">
              <a:spcBef>
                <a:spcPts val="600"/>
              </a:spcBef>
            </a:pPr>
            <a:r>
              <a:rPr lang="en-IN" sz="3200" dirty="0">
                <a:ea typeface="Calibri" panose="020F0502020204030204" pitchFamily="34" charset="0"/>
                <a:cs typeface="Times New Roman" panose="02020603050405020304" pitchFamily="18" charset="0"/>
              </a:rPr>
              <a:t>[3]Shashi Yadav “Deep Learning based Safe Social Distancing and Face 	Mask Detection in </a:t>
            </a:r>
            <a:r>
              <a:rPr lang="en-IN" sz="3200" dirty="0" err="1">
                <a:ea typeface="Calibri" panose="020F0502020204030204" pitchFamily="34" charset="0"/>
                <a:cs typeface="Times New Roman" panose="02020603050405020304" pitchFamily="18" charset="0"/>
              </a:rPr>
              <a:t>Pubklic</a:t>
            </a:r>
            <a:r>
              <a:rPr lang="en-IN" sz="3200" dirty="0">
                <a:ea typeface="Calibri" panose="020F0502020204030204" pitchFamily="34" charset="0"/>
                <a:cs typeface="Times New Roman" panose="02020603050405020304" pitchFamily="18" charset="0"/>
              </a:rPr>
              <a:t> Areas for COVID-19 Safety Guidelines 	Adherence” July 2020</a:t>
            </a:r>
          </a:p>
          <a:p>
            <a:pPr algn="just">
              <a:spcBef>
                <a:spcPts val="600"/>
              </a:spcBef>
            </a:pPr>
            <a:r>
              <a:rPr lang="en-IN" sz="3200" dirty="0">
                <a:effectLst/>
                <a:ea typeface="Calibri" panose="020F0502020204030204" pitchFamily="34" charset="0"/>
                <a:cs typeface="Times New Roman" panose="02020603050405020304" pitchFamily="18" charset="0"/>
              </a:rPr>
              <a:t>[4]MobileNetV2: The Next Generation of On-Device Computer Vision  	Networks”, Mark Sandler and Andrew Howard, Google Research, 	Tuesday,  April 3, 2018.   </a:t>
            </a:r>
          </a:p>
          <a:p>
            <a:pPr algn="just">
              <a:spcBef>
                <a:spcPts val="600"/>
              </a:spcBef>
            </a:pPr>
            <a:r>
              <a:rPr lang="en-IN" sz="3200" dirty="0">
                <a:ea typeface="Calibri" panose="020F0502020204030204" pitchFamily="34" charset="0"/>
                <a:cs typeface="Times New Roman" panose="02020603050405020304" pitchFamily="18" charset="0"/>
              </a:rPr>
              <a:t>[5]</a:t>
            </a:r>
            <a:r>
              <a:rPr lang="en-IN" sz="3200" dirty="0">
                <a:effectLst/>
                <a:ea typeface="Calibri" panose="020F0502020204030204" pitchFamily="34" charset="0"/>
                <a:cs typeface="Times New Roman" panose="02020603050405020304" pitchFamily="18" charset="0"/>
              </a:rPr>
              <a:t>Stefanos </a:t>
            </a:r>
            <a:r>
              <a:rPr lang="en-IN" sz="3200" dirty="0" err="1">
                <a:effectLst/>
                <a:ea typeface="Calibri" panose="020F0502020204030204" pitchFamily="34" charset="0"/>
                <a:cs typeface="Times New Roman" panose="02020603050405020304" pitchFamily="18" charset="0"/>
              </a:rPr>
              <a:t>Kanellopoulos</a:t>
            </a:r>
            <a:r>
              <a:rPr lang="en-IN" sz="3200" dirty="0">
                <a:effectLst/>
                <a:ea typeface="Calibri" panose="020F0502020204030204" pitchFamily="34" charset="0"/>
                <a:cs typeface="Times New Roman" panose="02020603050405020304" pitchFamily="18" charset="0"/>
              </a:rPr>
              <a:t>, “Face Mask Detection using darknet’s 	YOLOv3”, 	12 April 	2021 Samuel </a:t>
            </a:r>
            <a:r>
              <a:rPr lang="en-IN" sz="3200" dirty="0" err="1">
                <a:effectLst/>
                <a:ea typeface="Calibri" panose="020F0502020204030204" pitchFamily="34" charset="0"/>
                <a:cs typeface="Times New Roman" panose="02020603050405020304" pitchFamily="18" charset="0"/>
              </a:rPr>
              <a:t>Ady</a:t>
            </a:r>
            <a:r>
              <a:rPr lang="en-IN" sz="3200" dirty="0">
                <a:effectLst/>
                <a:ea typeface="Calibri" panose="020F0502020204030204" pitchFamily="34" charset="0"/>
                <a:cs typeface="Times New Roman" panose="02020603050405020304" pitchFamily="18" charset="0"/>
              </a:rPr>
              <a:t> Sanjaya, </a:t>
            </a:r>
            <a:r>
              <a:rPr lang="en-IN" sz="3200" dirty="0" err="1">
                <a:effectLst/>
                <a:ea typeface="Calibri" panose="020F0502020204030204" pitchFamily="34" charset="0"/>
                <a:cs typeface="Times New Roman" panose="02020603050405020304" pitchFamily="18" charset="0"/>
              </a:rPr>
              <a:t>Suryo</a:t>
            </a:r>
            <a:r>
              <a:rPr lang="en-IN" sz="3200" dirty="0">
                <a:effectLst/>
                <a:ea typeface="Calibri" panose="020F0502020204030204" pitchFamily="34" charset="0"/>
                <a:cs typeface="Times New Roman" panose="02020603050405020304" pitchFamily="18" charset="0"/>
              </a:rPr>
              <a:t> Adi 	</a:t>
            </a:r>
            <a:r>
              <a:rPr lang="en-IN" sz="3200" dirty="0" err="1">
                <a:effectLst/>
                <a:ea typeface="Calibri" panose="020F0502020204030204" pitchFamily="34" charset="0"/>
                <a:cs typeface="Times New Roman" panose="02020603050405020304" pitchFamily="18" charset="0"/>
              </a:rPr>
              <a:t>Rakhmawan</a:t>
            </a:r>
            <a:r>
              <a:rPr lang="en-IN" sz="3200" dirty="0">
                <a:effectLst/>
                <a:ea typeface="Calibri" panose="020F0502020204030204" pitchFamily="34" charset="0"/>
                <a:cs typeface="Times New Roman" panose="02020603050405020304" pitchFamily="18" charset="0"/>
              </a:rPr>
              <a:t>, “Face 	Mask Detection Using 	MobileNetV2 in The </a:t>
            </a:r>
            <a:r>
              <a:rPr lang="en-IN" sz="3200">
                <a:effectLst/>
                <a:ea typeface="Calibri" panose="020F0502020204030204" pitchFamily="34" charset="0"/>
                <a:cs typeface="Times New Roman" panose="02020603050405020304" pitchFamily="18" charset="0"/>
              </a:rPr>
              <a:t>Era 	of </a:t>
            </a:r>
            <a:r>
              <a:rPr lang="en-IN" sz="3200" dirty="0">
                <a:effectLst/>
                <a:ea typeface="Calibri" panose="020F0502020204030204" pitchFamily="34" charset="0"/>
                <a:cs typeface="Times New Roman" panose="02020603050405020304" pitchFamily="18" charset="0"/>
              </a:rPr>
              <a:t>COVID-19 	Pandemic”, 20 January 2021.</a:t>
            </a:r>
            <a:r>
              <a:rPr lang="en-IN" sz="3200" dirty="0">
                <a:ea typeface="Calibri" panose="020F0502020204030204" pitchFamily="34" charset="0"/>
                <a:cs typeface="Times New Roman" panose="02020603050405020304" pitchFamily="18" charset="0"/>
              </a:rPr>
              <a:t>  </a:t>
            </a:r>
          </a:p>
          <a:p>
            <a:pPr algn="just">
              <a:spcBef>
                <a:spcPts val="600"/>
              </a:spcBef>
            </a:pPr>
            <a:r>
              <a:rPr lang="en-IN" sz="3200" dirty="0">
                <a:ea typeface="Calibri" panose="020F0502020204030204" pitchFamily="34" charset="0"/>
                <a:cs typeface="Times New Roman" panose="02020603050405020304" pitchFamily="18" charset="0"/>
              </a:rPr>
              <a:t>[6]</a:t>
            </a:r>
            <a:r>
              <a:rPr lang="en-IN" sz="3200" dirty="0" err="1">
                <a:effectLst/>
                <a:ea typeface="Calibri" panose="020F0502020204030204" pitchFamily="34" charset="0"/>
                <a:cs typeface="Times New Roman" panose="02020603050405020304" pitchFamily="18" charset="0"/>
              </a:rPr>
              <a:t>Arjya</a:t>
            </a:r>
            <a:r>
              <a:rPr lang="en-IN" sz="3200" dirty="0">
                <a:effectLst/>
                <a:ea typeface="Calibri" panose="020F0502020204030204" pitchFamily="34" charset="0"/>
                <a:cs typeface="Times New Roman" panose="02020603050405020304" pitchFamily="18" charset="0"/>
              </a:rPr>
              <a:t> Das; Mohammad Wasif Ansari; Rohini </a:t>
            </a:r>
            <a:r>
              <a:rPr lang="en-IN" sz="3200" dirty="0" err="1">
                <a:effectLst/>
                <a:ea typeface="Calibri" panose="020F0502020204030204" pitchFamily="34" charset="0"/>
                <a:cs typeface="Times New Roman" panose="02020603050405020304" pitchFamily="18" charset="0"/>
              </a:rPr>
              <a:t>Basak</a:t>
            </a:r>
            <a:r>
              <a:rPr lang="en-IN" sz="3200" dirty="0">
                <a:effectLst/>
                <a:ea typeface="Calibri" panose="020F0502020204030204" pitchFamily="34" charset="0"/>
                <a:cs typeface="Times New Roman" panose="02020603050405020304" pitchFamily="18" charset="0"/>
              </a:rPr>
              <a:t>, “Covid-19 Face 	Mask 	Detection Using TensorFlow, </a:t>
            </a:r>
            <a:r>
              <a:rPr lang="en-IN" sz="3200" dirty="0" err="1">
                <a:effectLst/>
                <a:ea typeface="Calibri" panose="020F0502020204030204" pitchFamily="34" charset="0"/>
                <a:cs typeface="Times New Roman" panose="02020603050405020304" pitchFamily="18" charset="0"/>
              </a:rPr>
              <a:t>Keras</a:t>
            </a:r>
            <a:r>
              <a:rPr lang="en-IN" sz="3200" dirty="0">
                <a:effectLst/>
                <a:ea typeface="Calibri" panose="020F0502020204030204" pitchFamily="34" charset="0"/>
                <a:cs typeface="Times New Roman" panose="02020603050405020304" pitchFamily="18" charset="0"/>
              </a:rPr>
              <a:t> and OpenCV”, 05 February 	2021  	Shashi Yadav 	“Deep Learning based Safe Social Distancing and 	Face 	Mask Detection in Public 	Areas for    COVID-19 Safety 	Guidelines 	Adherence”,  July 2020.</a:t>
            </a:r>
            <a:endParaRPr lang="en-US" sz="3200" dirty="0"/>
          </a:p>
          <a:p>
            <a:pPr marL="514350" indent="-514350" algn="just">
              <a:spcBef>
                <a:spcPts val="600"/>
              </a:spcBef>
              <a:buFont typeface="+mj-lt"/>
              <a:buAutoNum type="arabicParenR"/>
            </a:pPr>
            <a:endParaRPr lang="en-US" sz="3200" dirty="0"/>
          </a:p>
        </p:txBody>
      </p:sp>
      <p:graphicFrame>
        <p:nvGraphicFramePr>
          <p:cNvPr id="36" name="Table 36">
            <a:extLst>
              <a:ext uri="{FF2B5EF4-FFF2-40B4-BE49-F238E27FC236}">
                <a16:creationId xmlns:a16="http://schemas.microsoft.com/office/drawing/2014/main" id="{DDFAF301-723A-A04E-9BAB-BA22952EC9F6}"/>
              </a:ext>
            </a:extLst>
          </p:cNvPr>
          <p:cNvGraphicFramePr>
            <a:graphicFrameLocks noGrp="1"/>
          </p:cNvGraphicFramePr>
          <p:nvPr>
            <p:extLst>
              <p:ext uri="{D42A27DB-BD31-4B8C-83A1-F6EECF244321}">
                <p14:modId xmlns:p14="http://schemas.microsoft.com/office/powerpoint/2010/main" val="2761422255"/>
              </p:ext>
            </p:extLst>
          </p:nvPr>
        </p:nvGraphicFramePr>
        <p:xfrm>
          <a:off x="30038009" y="4264176"/>
          <a:ext cx="12629514" cy="3326660"/>
        </p:xfrm>
        <a:graphic>
          <a:graphicData uri="http://schemas.openxmlformats.org/drawingml/2006/table">
            <a:tbl>
              <a:tblPr firstRow="1" bandRow="1">
                <a:tableStyleId>{5C22544A-7EE6-4342-B048-85BDC9FD1C3A}</a:tableStyleId>
              </a:tblPr>
              <a:tblGrid>
                <a:gridCol w="2949924">
                  <a:extLst>
                    <a:ext uri="{9D8B030D-6E8A-4147-A177-3AD203B41FA5}">
                      <a16:colId xmlns:a16="http://schemas.microsoft.com/office/drawing/2014/main" val="2813068668"/>
                    </a:ext>
                  </a:extLst>
                </a:gridCol>
                <a:gridCol w="9252328">
                  <a:extLst>
                    <a:ext uri="{9D8B030D-6E8A-4147-A177-3AD203B41FA5}">
                      <a16:colId xmlns:a16="http://schemas.microsoft.com/office/drawing/2014/main" val="4238473852"/>
                    </a:ext>
                  </a:extLst>
                </a:gridCol>
                <a:gridCol w="427262">
                  <a:extLst>
                    <a:ext uri="{9D8B030D-6E8A-4147-A177-3AD203B41FA5}">
                      <a16:colId xmlns:a16="http://schemas.microsoft.com/office/drawing/2014/main" val="3796998353"/>
                    </a:ext>
                  </a:extLst>
                </a:gridCol>
              </a:tblGrid>
              <a:tr h="660143">
                <a:tc>
                  <a:txBody>
                    <a:bodyPr/>
                    <a:lstStyle/>
                    <a:p>
                      <a:pPr algn="just"/>
                      <a:r>
                        <a:rPr lang="en-GB" sz="3200" dirty="0"/>
                        <a:t>Module No.</a:t>
                      </a:r>
                    </a:p>
                  </a:txBody>
                  <a:tcPr/>
                </a:tc>
                <a:tc gridSpan="2">
                  <a:txBody>
                    <a:bodyPr/>
                    <a:lstStyle/>
                    <a:p>
                      <a:pPr algn="just"/>
                      <a:r>
                        <a:rPr lang="en-GB" sz="3200" dirty="0"/>
                        <a:t>Completion status</a:t>
                      </a:r>
                    </a:p>
                  </a:txBody>
                  <a:tcPr/>
                </a:tc>
                <a:tc hMerge="1">
                  <a:txBody>
                    <a:bodyPr/>
                    <a:lstStyle/>
                    <a:p>
                      <a:endParaRPr lang="en-GB" sz="4000" dirty="0"/>
                    </a:p>
                  </a:txBody>
                  <a:tcPr/>
                </a:tc>
                <a:extLst>
                  <a:ext uri="{0D108BD9-81ED-4DB2-BD59-A6C34878D82A}">
                    <a16:rowId xmlns:a16="http://schemas.microsoft.com/office/drawing/2014/main" val="640041269"/>
                  </a:ext>
                </a:extLst>
              </a:tr>
              <a:tr h="1286763">
                <a:tc>
                  <a:txBody>
                    <a:bodyPr/>
                    <a:lstStyle/>
                    <a:p>
                      <a:pPr algn="just"/>
                      <a:r>
                        <a:rPr lang="en-GB" sz="3200" dirty="0"/>
                        <a:t>1</a:t>
                      </a:r>
                    </a:p>
                  </a:txBody>
                  <a:tcPr/>
                </a:tc>
                <a:tc>
                  <a:txBody>
                    <a:bodyPr/>
                    <a:lstStyle/>
                    <a:p>
                      <a:pPr algn="just"/>
                      <a:r>
                        <a:rPr lang="en-US" sz="3200" b="0" i="0" kern="1200" dirty="0">
                          <a:solidFill>
                            <a:schemeClr val="dk1"/>
                          </a:solidFill>
                          <a:effectLst/>
                          <a:latin typeface="+mn-lt"/>
                          <a:ea typeface="+mn-ea"/>
                          <a:cs typeface="+mn-cs"/>
                        </a:rPr>
                        <a:t>Referring other paper and studying different approaches to build mask detection model.</a:t>
                      </a:r>
                      <a:endParaRPr lang="en-GB" sz="3200" baseline="-25000" dirty="0"/>
                    </a:p>
                  </a:txBody>
                  <a:tcPr/>
                </a:tc>
                <a:tc>
                  <a:txBody>
                    <a:bodyPr/>
                    <a:lstStyle/>
                    <a:p>
                      <a:pPr algn="just"/>
                      <a:endParaRPr lang="en-GB" sz="3200" dirty="0"/>
                    </a:p>
                  </a:txBody>
                  <a:tcPr/>
                </a:tc>
                <a:extLst>
                  <a:ext uri="{0D108BD9-81ED-4DB2-BD59-A6C34878D82A}">
                    <a16:rowId xmlns:a16="http://schemas.microsoft.com/office/drawing/2014/main" val="486303221"/>
                  </a:ext>
                </a:extLst>
              </a:tr>
              <a:tr h="1379754">
                <a:tc>
                  <a:txBody>
                    <a:bodyPr/>
                    <a:lstStyle/>
                    <a:p>
                      <a:pPr algn="just"/>
                      <a:r>
                        <a:rPr lang="en-GB" sz="3200" dirty="0"/>
                        <a:t>2</a:t>
                      </a:r>
                    </a:p>
                  </a:txBody>
                  <a:tcPr/>
                </a:tc>
                <a:tc>
                  <a:txBody>
                    <a:bodyPr/>
                    <a:lstStyle/>
                    <a:p>
                      <a:pPr algn="just"/>
                      <a:r>
                        <a:rPr lang="en-GB" sz="3200" dirty="0"/>
                        <a:t>Building our own model using MobileNetv2 and analysing its performance with other approaches.</a:t>
                      </a:r>
                    </a:p>
                  </a:txBody>
                  <a:tcPr/>
                </a:tc>
                <a:tc>
                  <a:txBody>
                    <a:bodyPr/>
                    <a:lstStyle/>
                    <a:p>
                      <a:pPr algn="just"/>
                      <a:endParaRPr lang="en-GB" sz="3200" dirty="0"/>
                    </a:p>
                  </a:txBody>
                  <a:tcPr/>
                </a:tc>
                <a:extLst>
                  <a:ext uri="{0D108BD9-81ED-4DB2-BD59-A6C34878D82A}">
                    <a16:rowId xmlns:a16="http://schemas.microsoft.com/office/drawing/2014/main" val="1183206250"/>
                  </a:ext>
                </a:extLst>
              </a:tr>
            </a:tbl>
          </a:graphicData>
        </a:graphic>
      </p:graphicFrame>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049" y="258612"/>
            <a:ext cx="3419061" cy="339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TextBox 30">
            <a:extLst>
              <a:ext uri="{FF2B5EF4-FFF2-40B4-BE49-F238E27FC236}">
                <a16:creationId xmlns:a16="http://schemas.microsoft.com/office/drawing/2014/main" id="{EDD83DDF-63E4-7641-BE6B-BB389FB90C22}"/>
              </a:ext>
            </a:extLst>
          </p:cNvPr>
          <p:cNvSpPr txBox="1"/>
          <p:nvPr/>
        </p:nvSpPr>
        <p:spPr>
          <a:xfrm>
            <a:off x="3169016" y="13273998"/>
            <a:ext cx="6709810" cy="830997"/>
          </a:xfrm>
          <a:prstGeom prst="rect">
            <a:avLst/>
          </a:prstGeom>
          <a:solidFill>
            <a:schemeClr val="accent1">
              <a:lumMod val="60000"/>
              <a:lumOff val="40000"/>
            </a:schemeClr>
          </a:solidFill>
          <a:ln>
            <a:solidFill>
              <a:schemeClr val="tx1"/>
            </a:solidFill>
          </a:ln>
        </p:spPr>
        <p:txBody>
          <a:bodyPr wrap="square" rtlCol="0">
            <a:spAutoFit/>
          </a:bodyPr>
          <a:lstStyle/>
          <a:p>
            <a:pPr algn="ctr"/>
            <a:r>
              <a:rPr lang="en-GB" sz="4800" b="1" dirty="0"/>
              <a:t>Problem Statement</a:t>
            </a:r>
          </a:p>
        </p:txBody>
      </p:sp>
      <p:sp>
        <p:nvSpPr>
          <p:cNvPr id="32" name="TextBox 31">
            <a:extLst>
              <a:ext uri="{FF2B5EF4-FFF2-40B4-BE49-F238E27FC236}">
                <a16:creationId xmlns:a16="http://schemas.microsoft.com/office/drawing/2014/main" id="{EDD83DDF-63E4-7641-BE6B-BB389FB90C22}"/>
              </a:ext>
            </a:extLst>
          </p:cNvPr>
          <p:cNvSpPr txBox="1"/>
          <p:nvPr/>
        </p:nvSpPr>
        <p:spPr>
          <a:xfrm>
            <a:off x="4777219" y="4022195"/>
            <a:ext cx="3371051" cy="830997"/>
          </a:xfrm>
          <a:prstGeom prst="rect">
            <a:avLst/>
          </a:prstGeom>
          <a:solidFill>
            <a:schemeClr val="accent1">
              <a:lumMod val="60000"/>
              <a:lumOff val="40000"/>
            </a:schemeClr>
          </a:solidFill>
          <a:ln>
            <a:solidFill>
              <a:schemeClr val="tx1"/>
            </a:solidFill>
          </a:ln>
        </p:spPr>
        <p:txBody>
          <a:bodyPr wrap="square" rtlCol="0">
            <a:spAutoFit/>
          </a:bodyPr>
          <a:lstStyle/>
          <a:p>
            <a:pPr algn="ctr"/>
            <a:r>
              <a:rPr lang="en-GB" sz="4800" b="1" dirty="0"/>
              <a:t>Abstract</a:t>
            </a:r>
          </a:p>
        </p:txBody>
      </p:sp>
      <p:sp>
        <p:nvSpPr>
          <p:cNvPr id="40" name="Content Placeholder 5">
            <a:extLst>
              <a:ext uri="{FF2B5EF4-FFF2-40B4-BE49-F238E27FC236}">
                <a16:creationId xmlns:a16="http://schemas.microsoft.com/office/drawing/2014/main" id="{67EA9911-B190-B346-9234-26A25B0D11F5}"/>
              </a:ext>
            </a:extLst>
          </p:cNvPr>
          <p:cNvSpPr txBox="1">
            <a:spLocks noGrp="1"/>
          </p:cNvSpPr>
          <p:nvPr>
            <p:ph sz="half" idx="1"/>
          </p:nvPr>
        </p:nvSpPr>
        <p:spPr>
          <a:xfrm>
            <a:off x="344194" y="14258937"/>
            <a:ext cx="12045675" cy="3398879"/>
          </a:xfrm>
          <a:prstGeom prst="rect">
            <a:avLst/>
          </a:prstGeom>
          <a:solidFill>
            <a:schemeClr val="accent1">
              <a:lumMod val="20000"/>
              <a:lumOff val="80000"/>
            </a:schemeClr>
          </a:solidFill>
          <a:ln w="38100">
            <a:solidFill>
              <a:schemeClr val="accent1"/>
            </a:solidFill>
          </a:ln>
        </p:spPr>
        <p:txBody>
          <a:bodyPr wrap="square" rtlCol="0">
            <a:spAutoFit/>
          </a:bodyPr>
          <a:lstStyle/>
          <a:p>
            <a:pPr marL="0" indent="0" algn="just">
              <a:buNone/>
            </a:pPr>
            <a:r>
              <a:rPr lang="en-US" sz="3300" dirty="0"/>
              <a:t>To provide a system to monitor people who are not wearing mask by taking live video as input and detecting the people not wearing mask with a red box. The system should also be able to recognize that person and send him/her a warning through email or messaging system. </a:t>
            </a:r>
          </a:p>
          <a:p>
            <a:pPr marL="0" indent="0" algn="just">
              <a:buNone/>
            </a:pPr>
            <a:endParaRPr lang="en-GB" sz="3300" i="1" dirty="0"/>
          </a:p>
        </p:txBody>
      </p:sp>
      <p:sp>
        <p:nvSpPr>
          <p:cNvPr id="41" name="Content Placeholder 5">
            <a:extLst>
              <a:ext uri="{FF2B5EF4-FFF2-40B4-BE49-F238E27FC236}">
                <a16:creationId xmlns:a16="http://schemas.microsoft.com/office/drawing/2014/main" id="{67EA9911-B190-B346-9234-26A25B0D11F5}"/>
              </a:ext>
            </a:extLst>
          </p:cNvPr>
          <p:cNvSpPr txBox="1">
            <a:spLocks noGrp="1"/>
          </p:cNvSpPr>
          <p:nvPr>
            <p:ph sz="half" idx="1"/>
          </p:nvPr>
        </p:nvSpPr>
        <p:spPr>
          <a:xfrm>
            <a:off x="13455237" y="21235151"/>
            <a:ext cx="15545372" cy="7405104"/>
          </a:xfrm>
          <a:prstGeom prst="rect">
            <a:avLst/>
          </a:prstGeom>
          <a:solidFill>
            <a:schemeClr val="accent1">
              <a:lumMod val="20000"/>
              <a:lumOff val="80000"/>
            </a:schemeClr>
          </a:solidFill>
          <a:ln w="38100">
            <a:solidFill>
              <a:schemeClr val="accent1"/>
            </a:solidFill>
          </a:ln>
        </p:spPr>
        <p:txBody>
          <a:bodyPr wrap="square" rtlCol="0">
            <a:spAutoFit/>
          </a:bodyPr>
          <a:lstStyle/>
          <a:p>
            <a:pPr marL="0" indent="0" algn="just">
              <a:spcBef>
                <a:spcPts val="0"/>
              </a:spcBef>
              <a:buNone/>
            </a:pPr>
            <a:r>
              <a:rPr lang="en-GB" sz="3300" dirty="0"/>
              <a:t>Classification :- MobileNetV2</a:t>
            </a:r>
          </a:p>
          <a:p>
            <a:pPr marL="0" indent="0">
              <a:spcBef>
                <a:spcPts val="0"/>
              </a:spcBef>
              <a:buNone/>
            </a:pPr>
            <a:r>
              <a:rPr lang="en-IN" sz="3300" dirty="0"/>
              <a:t>MobileNetV2 builds upon the ideas from MobileNetV1 (previous version), using depth wise separable convolution as efficient building blocks. However, V2 introduces two new features to the architecture:                    </a:t>
            </a:r>
          </a:p>
          <a:p>
            <a:pPr marL="0" indent="0">
              <a:spcBef>
                <a:spcPts val="0"/>
              </a:spcBef>
              <a:buNone/>
            </a:pPr>
            <a:r>
              <a:rPr lang="en-IN" sz="3300" dirty="0"/>
              <a:t>1) linear bottlenecks between the layers          </a:t>
            </a:r>
          </a:p>
          <a:p>
            <a:pPr marL="0" indent="0">
              <a:spcBef>
                <a:spcPts val="0"/>
              </a:spcBef>
              <a:buNone/>
            </a:pPr>
            <a:r>
              <a:rPr lang="en-IN" sz="3300" dirty="0"/>
              <a:t>2) shortcut connections between bottlenecks.</a:t>
            </a:r>
          </a:p>
          <a:p>
            <a:pPr marL="0" indent="0">
              <a:spcBef>
                <a:spcPts val="0"/>
              </a:spcBef>
              <a:buNone/>
            </a:pPr>
            <a:r>
              <a:rPr lang="en-IN" sz="3300" dirty="0"/>
              <a:t>Also, MobileNetV2 is a very effective feature extractor for object detection and segmentation. </a:t>
            </a:r>
          </a:p>
          <a:p>
            <a:pPr marL="0" indent="0">
              <a:spcBef>
                <a:spcPts val="0"/>
              </a:spcBef>
              <a:buNone/>
            </a:pPr>
            <a:endParaRPr lang="en-GB" sz="3300" dirty="0"/>
          </a:p>
          <a:p>
            <a:pPr marL="0" indent="0" algn="just">
              <a:spcBef>
                <a:spcPts val="0"/>
              </a:spcBef>
              <a:buNone/>
            </a:pPr>
            <a:r>
              <a:rPr lang="en-GB" sz="3300" dirty="0"/>
              <a:t>Experimental sets</a:t>
            </a:r>
          </a:p>
          <a:p>
            <a:pPr marL="0" indent="0" algn="just">
              <a:spcBef>
                <a:spcPts val="0"/>
              </a:spcBef>
              <a:buNone/>
            </a:pPr>
            <a:r>
              <a:rPr lang="en-GB" sz="3300" dirty="0"/>
              <a:t>Inputs:-</a:t>
            </a:r>
          </a:p>
          <a:p>
            <a:pPr marL="0" indent="0" algn="just">
              <a:spcBef>
                <a:spcPts val="0"/>
              </a:spcBef>
              <a:buNone/>
            </a:pPr>
            <a:r>
              <a:rPr lang="en-US" sz="3300" dirty="0"/>
              <a:t>Our Dataset consists of two folders, namely: with mask and without mask from Kaggle. The </a:t>
            </a:r>
            <a:r>
              <a:rPr lang="en-US" sz="3300" dirty="0" err="1"/>
              <a:t>with_mask</a:t>
            </a:r>
            <a:r>
              <a:rPr lang="en-US" sz="3300" dirty="0"/>
              <a:t> folder consists of 1915 images of people wearing mask. The without mask folder consists of 1918 images of people not wearing mask. For training, we took 80% of the dataset and for testing, we took 20% of the dataset.</a:t>
            </a:r>
            <a:endParaRPr lang="en-GB" sz="3300" dirty="0"/>
          </a:p>
          <a:p>
            <a:pPr marL="0" indent="0" algn="just">
              <a:spcBef>
                <a:spcPts val="0"/>
              </a:spcBef>
              <a:buNone/>
            </a:pPr>
            <a:endParaRPr lang="en-GB" sz="3300" dirty="0"/>
          </a:p>
        </p:txBody>
      </p:sp>
      <p:sp>
        <p:nvSpPr>
          <p:cNvPr id="8" name="Rectangle 7"/>
          <p:cNvSpPr/>
          <p:nvPr/>
        </p:nvSpPr>
        <p:spPr>
          <a:xfrm>
            <a:off x="4015409" y="0"/>
            <a:ext cx="38824866" cy="1575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tx1"/>
                </a:solidFill>
              </a:rPr>
              <a:t>St. Francis Institute of Technology , Department of Computer Engineering </a:t>
            </a:r>
          </a:p>
          <a:p>
            <a:pPr algn="ctr"/>
            <a:r>
              <a:rPr lang="en-US" sz="6000" b="1" dirty="0">
                <a:solidFill>
                  <a:schemeClr val="tx1"/>
                </a:solidFill>
              </a:rPr>
              <a:t>BE Project Paper Presentation Competition</a:t>
            </a:r>
          </a:p>
        </p:txBody>
      </p:sp>
      <p:sp>
        <p:nvSpPr>
          <p:cNvPr id="2" name="TextBox 1"/>
          <p:cNvSpPr txBox="1"/>
          <p:nvPr/>
        </p:nvSpPr>
        <p:spPr>
          <a:xfrm>
            <a:off x="37848269" y="1575032"/>
            <a:ext cx="5009330" cy="830997"/>
          </a:xfrm>
          <a:prstGeom prst="rect">
            <a:avLst/>
          </a:prstGeom>
          <a:noFill/>
        </p:spPr>
        <p:txBody>
          <a:bodyPr wrap="square" rtlCol="0">
            <a:spAutoFit/>
          </a:bodyPr>
          <a:lstStyle/>
          <a:p>
            <a:r>
              <a:rPr lang="en-US" sz="4800" b="1" dirty="0"/>
              <a:t>Group no: A11</a:t>
            </a:r>
          </a:p>
        </p:txBody>
      </p:sp>
      <p:sp>
        <p:nvSpPr>
          <p:cNvPr id="39" name="TextBox 38">
            <a:extLst>
              <a:ext uri="{FF2B5EF4-FFF2-40B4-BE49-F238E27FC236}">
                <a16:creationId xmlns:a16="http://schemas.microsoft.com/office/drawing/2014/main" id="{64BA6AFA-490B-C547-92D4-78F100077D67}"/>
              </a:ext>
            </a:extLst>
          </p:cNvPr>
          <p:cNvSpPr txBox="1"/>
          <p:nvPr/>
        </p:nvSpPr>
        <p:spPr>
          <a:xfrm>
            <a:off x="1195692" y="20134993"/>
            <a:ext cx="10534102" cy="830997"/>
          </a:xfrm>
          <a:prstGeom prst="rect">
            <a:avLst/>
          </a:prstGeom>
          <a:solidFill>
            <a:schemeClr val="accent1">
              <a:lumMod val="60000"/>
              <a:lumOff val="40000"/>
            </a:schemeClr>
          </a:solidFill>
          <a:ln>
            <a:solidFill>
              <a:schemeClr val="tx1"/>
            </a:solidFill>
          </a:ln>
        </p:spPr>
        <p:txBody>
          <a:bodyPr wrap="square" rtlCol="0">
            <a:spAutoFit/>
          </a:bodyPr>
          <a:lstStyle>
            <a:defPPr>
              <a:defRPr lang="en-US"/>
            </a:defPPr>
            <a:lvl1pPr algn="ctr">
              <a:defRPr sz="4800" b="1"/>
            </a:lvl1pPr>
          </a:lstStyle>
          <a:p>
            <a:r>
              <a:rPr lang="en-GB" dirty="0"/>
              <a:t>Literature Survey</a:t>
            </a:r>
          </a:p>
        </p:txBody>
      </p:sp>
      <p:sp>
        <p:nvSpPr>
          <p:cNvPr id="43" name="Content Placeholder 5">
            <a:extLst>
              <a:ext uri="{FF2B5EF4-FFF2-40B4-BE49-F238E27FC236}">
                <a16:creationId xmlns:a16="http://schemas.microsoft.com/office/drawing/2014/main" id="{67EA9911-B190-B346-9234-26A25B0D11F5}"/>
              </a:ext>
            </a:extLst>
          </p:cNvPr>
          <p:cNvSpPr txBox="1">
            <a:spLocks noGrp="1"/>
          </p:cNvSpPr>
          <p:nvPr>
            <p:ph sz="half" idx="1"/>
          </p:nvPr>
        </p:nvSpPr>
        <p:spPr>
          <a:xfrm>
            <a:off x="496834" y="21294427"/>
            <a:ext cx="11931819" cy="7405104"/>
          </a:xfrm>
          <a:prstGeom prst="rect">
            <a:avLst/>
          </a:prstGeom>
          <a:solidFill>
            <a:schemeClr val="accent1">
              <a:lumMod val="20000"/>
              <a:lumOff val="80000"/>
            </a:schemeClr>
          </a:solidFill>
          <a:ln w="38100">
            <a:solidFill>
              <a:schemeClr val="accent1"/>
            </a:solidFill>
          </a:ln>
        </p:spPr>
        <p:txBody>
          <a:bodyPr wrap="square" rtlCol="0">
            <a:spAutoFit/>
          </a:bodyPr>
          <a:lstStyle/>
          <a:p>
            <a:pPr marL="0" indent="0" algn="just">
              <a:spcBef>
                <a:spcPts val="0"/>
              </a:spcBef>
              <a:buNone/>
            </a:pPr>
            <a:r>
              <a:rPr lang="en-US" sz="3300" dirty="0"/>
              <a:t>In [1] they have trained model using ResNet50 model to implement the face mask detection system. For training model they collected dataset in which 1918 images are without a mask and the remaining 1915 images are with a mask. Their accuracy for the trained model is 84.17%.</a:t>
            </a:r>
          </a:p>
          <a:p>
            <a:pPr marL="0" indent="0" algn="just">
              <a:spcBef>
                <a:spcPts val="0"/>
              </a:spcBef>
              <a:buNone/>
            </a:pPr>
            <a:endParaRPr lang="en-US" sz="3300" dirty="0"/>
          </a:p>
          <a:p>
            <a:pPr marL="0" indent="0" algn="just">
              <a:spcBef>
                <a:spcPts val="0"/>
              </a:spcBef>
              <a:buNone/>
            </a:pPr>
            <a:r>
              <a:rPr lang="en-US" sz="3300" dirty="0"/>
              <a:t>In [2] they have proposed face mask detection system using YOLOv3 model and darknet repository. They took dataset from the Kaggle and </a:t>
            </a:r>
            <a:r>
              <a:rPr lang="en-US" sz="3300" dirty="0" err="1"/>
              <a:t>splitted</a:t>
            </a:r>
            <a:r>
              <a:rPr lang="en-US" sz="3300" dirty="0"/>
              <a:t> into testing data and training data. They found accuracy around 87.16% for the trained model. </a:t>
            </a:r>
          </a:p>
          <a:p>
            <a:pPr marL="0" indent="0" algn="just">
              <a:spcBef>
                <a:spcPts val="0"/>
              </a:spcBef>
              <a:buNone/>
            </a:pPr>
            <a:endParaRPr lang="en-US" sz="3300" dirty="0"/>
          </a:p>
          <a:p>
            <a:pPr marL="0" indent="0" algn="just">
              <a:spcBef>
                <a:spcPts val="0"/>
              </a:spcBef>
              <a:buNone/>
            </a:pPr>
            <a:r>
              <a:rPr lang="en-US" sz="3300" dirty="0"/>
              <a:t>Sashi Yadav [3] has proposed face mask detection system using MobileNetv2 model. They have used custom labelled dataset (3165 images) and divided this dataset into training and testing datasets. Model was developed using 80% of dataset with MobileNetV2. The system detects the masks with a precision score of 91.7%.</a:t>
            </a:r>
            <a:endParaRPr lang="en-GB" sz="3300"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98551" y="5195353"/>
            <a:ext cx="10458744" cy="12925328"/>
          </a:xfrm>
          <a:prstGeom prst="rect">
            <a:avLst/>
          </a:prstGeom>
        </p:spPr>
      </p:pic>
      <p:pic>
        <p:nvPicPr>
          <p:cNvPr id="28" name="Picture 27">
            <a:extLst>
              <a:ext uri="{FF2B5EF4-FFF2-40B4-BE49-F238E27FC236}">
                <a16:creationId xmlns:a16="http://schemas.microsoft.com/office/drawing/2014/main" id="{0CFBDC0D-D3B3-498B-B880-034DA9D33467}"/>
              </a:ext>
            </a:extLst>
          </p:cNvPr>
          <p:cNvPicPr>
            <a:picLocks noChangeAspect="1"/>
          </p:cNvPicPr>
          <p:nvPr/>
        </p:nvPicPr>
        <p:blipFill>
          <a:blip r:embed="rId5"/>
          <a:stretch>
            <a:fillRect/>
          </a:stretch>
        </p:blipFill>
        <p:spPr>
          <a:xfrm>
            <a:off x="32065990" y="7686701"/>
            <a:ext cx="8780530" cy="2857954"/>
          </a:xfrm>
          <a:prstGeom prst="rect">
            <a:avLst/>
          </a:prstGeom>
        </p:spPr>
      </p:pic>
    </p:spTree>
    <p:extLst>
      <p:ext uri="{BB962C8B-B14F-4D97-AF65-F5344CB8AC3E}">
        <p14:creationId xmlns:p14="http://schemas.microsoft.com/office/powerpoint/2010/main" val="13190917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2234</TotalTime>
  <Words>921</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Title of the Project : Face Mask Detection using Live Video Streaming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CRISPR-Cas9: an innovative approach towards the treatment of haematological disorders</dc:title>
  <dc:creator>swetha raghavan</dc:creator>
  <cp:lastModifiedBy>Nithin Menezes</cp:lastModifiedBy>
  <cp:revision>108</cp:revision>
  <dcterms:created xsi:type="dcterms:W3CDTF">2021-04-09T21:05:57Z</dcterms:created>
  <dcterms:modified xsi:type="dcterms:W3CDTF">2021-11-10T07:38:05Z</dcterms:modified>
</cp:coreProperties>
</file>