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71" r:id="rId2"/>
    <p:sldId id="260" r:id="rId3"/>
    <p:sldId id="261" r:id="rId4"/>
    <p:sldId id="273" r:id="rId5"/>
    <p:sldId id="272" r:id="rId6"/>
    <p:sldId id="259" r:id="rId7"/>
    <p:sldId id="277" r:id="rId8"/>
    <p:sldId id="287" r:id="rId9"/>
    <p:sldId id="262" r:id="rId10"/>
    <p:sldId id="263" r:id="rId11"/>
    <p:sldId id="264" r:id="rId12"/>
    <p:sldId id="326" r:id="rId13"/>
    <p:sldId id="265" r:id="rId14"/>
    <p:sldId id="323" r:id="rId15"/>
    <p:sldId id="328" r:id="rId16"/>
    <p:sldId id="266" r:id="rId17"/>
    <p:sldId id="315" r:id="rId18"/>
    <p:sldId id="319" r:id="rId19"/>
    <p:sldId id="318" r:id="rId20"/>
    <p:sldId id="317" r:id="rId21"/>
    <p:sldId id="316" r:id="rId22"/>
    <p:sldId id="320" r:id="rId23"/>
    <p:sldId id="321" r:id="rId24"/>
    <p:sldId id="327" r:id="rId25"/>
    <p:sldId id="269" r:id="rId26"/>
    <p:sldId id="267" r:id="rId27"/>
    <p:sldId id="312" r:id="rId28"/>
    <p:sldId id="311" r:id="rId29"/>
    <p:sldId id="313"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40"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9E8466-8255-414A-9B1E-669826FDE37F}" type="datetimeFigureOut">
              <a:rPr lang="en-US" smtClean="0"/>
              <a:t>3/5/2022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BF1359-6C8A-4E36-8EED-25C687F6C60B}" type="slidenum">
              <a:rPr lang="en-US" smtClean="0"/>
              <a:t>‹#›</a:t>
            </a:fld>
            <a:endParaRPr lang="en-US"/>
          </a:p>
        </p:txBody>
      </p:sp>
    </p:spTree>
    <p:extLst>
      <p:ext uri="{BB962C8B-B14F-4D97-AF65-F5344CB8AC3E}">
        <p14:creationId xmlns:p14="http://schemas.microsoft.com/office/powerpoint/2010/main" val="23471836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A215D-EBC4-4210-A737-C033A6B4F4C2}" type="datetimeFigureOut">
              <a:rPr lang="en-US" smtClean="0"/>
              <a:t>3/5/2022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55D5E-4DA9-4B81-B240-93DDCBF7537D}" type="slidenum">
              <a:rPr lang="en-US" smtClean="0"/>
              <a:t>‹#›</a:t>
            </a:fld>
            <a:endParaRPr lang="en-US"/>
          </a:p>
        </p:txBody>
      </p:sp>
    </p:spTree>
    <p:extLst>
      <p:ext uri="{BB962C8B-B14F-4D97-AF65-F5344CB8AC3E}">
        <p14:creationId xmlns:p14="http://schemas.microsoft.com/office/powerpoint/2010/main" val="25354613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55D5E-4DA9-4B81-B240-93DDCBF7537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302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C8955D5E-4DA9-4B81-B240-93DDCBF7537D}" type="slidenum">
              <a:rPr lang="en-US" smtClean="0"/>
              <a:t>11</a:t>
            </a:fld>
            <a:endParaRPr lang="en-US"/>
          </a:p>
        </p:txBody>
      </p:sp>
    </p:spTree>
    <p:extLst>
      <p:ext uri="{BB962C8B-B14F-4D97-AF65-F5344CB8AC3E}">
        <p14:creationId xmlns:p14="http://schemas.microsoft.com/office/powerpoint/2010/main" val="386537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C8955D5E-4DA9-4B81-B240-93DDCBF7537D}" type="slidenum">
              <a:rPr lang="en-US" smtClean="0"/>
              <a:t>26</a:t>
            </a:fld>
            <a:endParaRPr lang="en-US"/>
          </a:p>
        </p:txBody>
      </p:sp>
    </p:spTree>
    <p:extLst>
      <p:ext uri="{BB962C8B-B14F-4D97-AF65-F5344CB8AC3E}">
        <p14:creationId xmlns:p14="http://schemas.microsoft.com/office/powerpoint/2010/main" val="381150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540D4B-00B8-4046-9F29-0F0D95439AEA}"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a:xfrm>
            <a:off x="5486400" y="6248400"/>
            <a:ext cx="21336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1A2F7-E68D-46F3-89FD-96E2582E47C1}"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DDD78-26C8-461B-9505-97DFF3A6012A}"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6115A-3463-4AED-AF29-ED3024BA9ADB}"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0973C8-C284-4542-B9E9-B0B38632B5E6}"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A52B7C-5EDA-4DB2-9F6C-755D9F0DB457}" type="datetime1">
              <a:rPr lang="en-US" smtClean="0"/>
              <a:t>3/5/2022</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F1E2A5-AC29-45C7-A211-BA9C5C8DB3FC}" type="datetime1">
              <a:rPr lang="en-US" smtClean="0"/>
              <a:t>3/5/2022</a:t>
            </a:fld>
            <a:endParaRPr lang="en-US"/>
          </a:p>
        </p:txBody>
      </p:sp>
      <p:sp>
        <p:nvSpPr>
          <p:cNvPr id="8" name="Footer Placeholder 7"/>
          <p:cNvSpPr>
            <a:spLocks noGrp="1"/>
          </p:cNvSpPr>
          <p:nvPr>
            <p:ph type="ftr" sz="quarter" idx="11"/>
          </p:nvPr>
        </p:nvSpPr>
        <p:spPr/>
        <p:txBody>
          <a:bodyPr/>
          <a:lstStyle/>
          <a:p>
            <a:r>
              <a:rPr lang="en-US"/>
              <a:t>Project title Name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0"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ECC9D-71E8-413E-BF08-46367A0F5778}" type="datetime1">
              <a:rPr lang="en-US" smtClean="0"/>
              <a:t>3/5/2022</a:t>
            </a:fld>
            <a:endParaRPr lang="en-US"/>
          </a:p>
        </p:txBody>
      </p:sp>
      <p:sp>
        <p:nvSpPr>
          <p:cNvPr id="4" name="Footer Placeholder 3"/>
          <p:cNvSpPr>
            <a:spLocks noGrp="1"/>
          </p:cNvSpPr>
          <p:nvPr>
            <p:ph type="ftr" sz="quarter" idx="11"/>
          </p:nvPr>
        </p:nvSpPr>
        <p:spPr/>
        <p:txBody>
          <a:bodyPr/>
          <a:lstStyle/>
          <a:p>
            <a:r>
              <a:rPr lang="en-US"/>
              <a:t>Project title Name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B39F8-99FD-4273-9058-09BCF5B50C85}" type="datetime1">
              <a:rPr lang="en-US" smtClean="0"/>
              <a:t>3/5/2022</a:t>
            </a:fld>
            <a:endParaRPr lang="en-US"/>
          </a:p>
        </p:txBody>
      </p:sp>
      <p:sp>
        <p:nvSpPr>
          <p:cNvPr id="3" name="Footer Placeholder 2"/>
          <p:cNvSpPr>
            <a:spLocks noGrp="1"/>
          </p:cNvSpPr>
          <p:nvPr>
            <p:ph type="ftr" sz="quarter" idx="11"/>
          </p:nvPr>
        </p:nvSpPr>
        <p:spPr/>
        <p:txBody>
          <a:bodyPr/>
          <a:lstStyle/>
          <a:p>
            <a:r>
              <a:rPr lang="en-US"/>
              <a:t>Project title Name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CD3A1-55A7-47DC-85EB-623ECF59B4AD}" type="datetime1">
              <a:rPr lang="en-US" smtClean="0"/>
              <a:t>3/5/2022</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3758D-86B3-49F9-B9F3-D90B60BA1B47}" type="datetime1">
              <a:rPr lang="en-US" smtClean="0"/>
              <a:t>3/5/2022</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1A4F9-839A-4728-A1FB-2E2A611A0186}" type="datetime1">
              <a:rPr lang="en-US" smtClean="0"/>
              <a:t>3/5/2022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Name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9325631" TargetMode="External"/><Relationship Id="rId2" Type="http://schemas.openxmlformats.org/officeDocument/2006/relationships/hyperlink" Target="https://ai.googleblog.com/2018/04/mobilenetv2-next-generation-of-o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vfoundation.org/openaccess/content_cvpr_2015/html/Schroff_FaceNet_A_Unified_2015_CVPR_paper.html" TargetMode="External"/><Relationship Id="rId2" Type="http://schemas.openxmlformats.org/officeDocument/2006/relationships/hyperlink" Target="https://arsfutura.com/magazine/face-recognition-with-facenet-and-mtcnn/"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39173834_Face_Recognition_using_FaceNet_Survey_Performance_Test_and_Comparis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ieeexplore.ieee.org/document/9342585" TargetMode="External"/><Relationship Id="rId2" Type="http://schemas.openxmlformats.org/officeDocument/2006/relationships/hyperlink" Target="https://www.researchgate.net/publication/333660229_Face_Recognition_based_Surveillance_System_Using_FaceNet_and_MTCNN_on_Jetson_TX2" TargetMode="External"/><Relationship Id="rId1" Type="http://schemas.openxmlformats.org/officeDocument/2006/relationships/slideLayout" Target="../slideLayouts/slideLayout2.xml"/><Relationship Id="rId5" Type="http://schemas.openxmlformats.org/officeDocument/2006/relationships/hyperlink" Target="https://www.kaggle.com/andrewmvd/face-mask-detection?select=images" TargetMode="External"/><Relationship Id="rId4" Type="http://schemas.openxmlformats.org/officeDocument/2006/relationships/hyperlink" Target="https://towardsdatascience.com/face-mask-detection-using-darknets-yolov3-84cde488e5a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1.bp.blogspot.com/-M8UvZJWNW4E/WsKk-tbzp8I/AAAAAAAAChw/OqxBVPbDygMIQWGug4ZnHNDvuyK5FBMcQCLcBGAs/s1600/image5.pn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4237" y="107316"/>
            <a:ext cx="4838700" cy="1904474"/>
          </a:xfrm>
          <a:solidFill>
            <a:schemeClr val="accent1">
              <a:lumMod val="20000"/>
              <a:lumOff val="80000"/>
            </a:schemeClr>
          </a:solidFill>
        </p:spPr>
        <p:txBody>
          <a:bodyPr>
            <a:noAutofit/>
          </a:bodyPr>
          <a:lstStyle/>
          <a:p>
            <a:r>
              <a:rPr lang="en-US" sz="2400" b="1" dirty="0">
                <a:latin typeface="Times New Roman" pitchFamily="18" charset="0"/>
                <a:cs typeface="Times New Roman" pitchFamily="18" charset="0"/>
              </a:rPr>
              <a:t>St. Francis Institute of Technology</a:t>
            </a:r>
            <a:br>
              <a:rPr lang="en-US" sz="2400" b="1" dirty="0">
                <a:latin typeface="Times New Roman" pitchFamily="18" charset="0"/>
                <a:cs typeface="Times New Roman" pitchFamily="18" charset="0"/>
              </a:rPr>
            </a:br>
            <a:r>
              <a:rPr lang="en-US" sz="2000" b="1" dirty="0">
                <a:latin typeface="Times New Roman" pitchFamily="18" charset="0"/>
                <a:cs typeface="Times New Roman" pitchFamily="18" charset="0"/>
              </a:rPr>
              <a:t>Department of Computer Engineering</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3200" b="1" dirty="0">
                <a:solidFill>
                  <a:srgbClr val="0070C0"/>
                </a:solidFill>
                <a:latin typeface="Times New Roman" pitchFamily="18" charset="0"/>
                <a:cs typeface="Times New Roman" pitchFamily="18" charset="0"/>
              </a:rPr>
              <a:t>PRAKALP-2022 </a:t>
            </a:r>
            <a:br>
              <a:rPr lang="en-US" sz="3200" b="1" dirty="0">
                <a:solidFill>
                  <a:srgbClr val="0070C0"/>
                </a:solidFill>
                <a:latin typeface="Times New Roman" pitchFamily="18" charset="0"/>
                <a:cs typeface="Times New Roman" pitchFamily="18" charset="0"/>
              </a:rPr>
            </a:br>
            <a:r>
              <a:rPr lang="en-US" sz="2000" b="1" dirty="0">
                <a:solidFill>
                  <a:srgbClr val="0070C0"/>
                </a:solidFill>
                <a:latin typeface="Times New Roman" pitchFamily="18" charset="0"/>
                <a:cs typeface="Times New Roman" pitchFamily="18" charset="0"/>
              </a:rPr>
              <a:t>(Scrutiny Round)</a:t>
            </a:r>
            <a:endParaRPr lang="en-US" sz="24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307975" y="2209800"/>
            <a:ext cx="8531225" cy="823900"/>
          </a:xfrm>
        </p:spPr>
        <p:txBody>
          <a:bodyPr>
            <a:normAutofit fontScale="92500" lnSpcReduction="20000"/>
          </a:bodyPr>
          <a:lstStyle/>
          <a:p>
            <a:r>
              <a:rPr lang="en-US" b="1" dirty="0">
                <a:solidFill>
                  <a:srgbClr val="002060"/>
                </a:solidFill>
                <a:latin typeface="Times New Roman" pitchFamily="18" charset="0"/>
                <a:cs typeface="Times New Roman" pitchFamily="18" charset="0"/>
              </a:rPr>
              <a:t>Project Title: </a:t>
            </a:r>
            <a:r>
              <a:rPr lang="en-US" sz="2800" b="1" i="1" dirty="0">
                <a:solidFill>
                  <a:srgbClr val="002060"/>
                </a:solidFill>
                <a:latin typeface="Times New Roman" pitchFamily="18" charset="0"/>
                <a:cs typeface="Times New Roman" pitchFamily="18" charset="0"/>
              </a:rPr>
              <a:t>Face Mask Detection Using Live Video Streaming</a:t>
            </a:r>
          </a:p>
          <a:p>
            <a:endParaRPr lang="en-US" dirty="0"/>
          </a:p>
        </p:txBody>
      </p:sp>
      <p:sp>
        <p:nvSpPr>
          <p:cNvPr id="4" name="AutoShape 2" descr="Image result for sfi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sfi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sfit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mage result for sfit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33" y="104253"/>
            <a:ext cx="1478973"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239;p37"/>
          <p:cNvSpPr txBox="1">
            <a:spLocks/>
          </p:cNvSpPr>
          <p:nvPr/>
        </p:nvSpPr>
        <p:spPr>
          <a:xfrm>
            <a:off x="1220787" y="3231710"/>
            <a:ext cx="6705600" cy="519100"/>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buClr>
                <a:schemeClr val="accent1"/>
              </a:buClr>
              <a:buSzPts val="2210"/>
              <a:buFont typeface="Noto Sans Symbols"/>
              <a:buNone/>
            </a:pPr>
            <a:r>
              <a:rPr lang="en-GB" sz="2400" b="1" dirty="0">
                <a:solidFill>
                  <a:srgbClr val="0070C0"/>
                </a:solidFill>
                <a:latin typeface="Times New Roman" pitchFamily="18" charset="0"/>
                <a:ea typeface="+mj-ea"/>
                <a:cs typeface="Times New Roman" pitchFamily="18" charset="0"/>
                <a:sym typeface="Libre Baskerville" panose="02000000000000000000"/>
              </a:rPr>
              <a:t>Group: </a:t>
            </a:r>
          </a:p>
          <a:p>
            <a:pPr>
              <a:spcBef>
                <a:spcPts val="0"/>
              </a:spcBef>
              <a:buClr>
                <a:schemeClr val="accent1"/>
              </a:buClr>
              <a:buSzPts val="2210"/>
              <a:buFont typeface="Noto Sans Symbols"/>
              <a:buNone/>
            </a:pPr>
            <a:endParaRPr lang="en-GB" sz="2400" b="1" dirty="0">
              <a:solidFill>
                <a:srgbClr val="0070C0"/>
              </a:solidFill>
              <a:latin typeface="Times New Roman" pitchFamily="18" charset="0"/>
              <a:ea typeface="+mj-ea"/>
              <a:cs typeface="Times New Roman" pitchFamily="18" charset="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124890"/>
            <a:ext cx="2057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Table 12">
            <a:extLst>
              <a:ext uri="{FF2B5EF4-FFF2-40B4-BE49-F238E27FC236}">
                <a16:creationId xmlns:a16="http://schemas.microsoft.com/office/drawing/2014/main" id="{473F95C5-75DE-453B-87BB-71C20B4734B9}"/>
              </a:ext>
            </a:extLst>
          </p:cNvPr>
          <p:cNvGraphicFramePr>
            <a:graphicFrameLocks noGrp="1"/>
          </p:cNvGraphicFramePr>
          <p:nvPr>
            <p:extLst>
              <p:ext uri="{D42A27DB-BD31-4B8C-83A1-F6EECF244321}">
                <p14:modId xmlns:p14="http://schemas.microsoft.com/office/powerpoint/2010/main" val="1758773468"/>
              </p:ext>
            </p:extLst>
          </p:nvPr>
        </p:nvGraphicFramePr>
        <p:xfrm>
          <a:off x="1981200" y="3733800"/>
          <a:ext cx="5181600" cy="1866269"/>
        </p:xfrm>
        <a:graphic>
          <a:graphicData uri="http://schemas.openxmlformats.org/drawingml/2006/table">
            <a:tbl>
              <a:tblPr firstRow="1" bandRow="1">
                <a:tableStyleId>{5940675A-B579-460E-94D1-54222C63F5DA}</a:tableStyleId>
              </a:tblPr>
              <a:tblGrid>
                <a:gridCol w="39941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tblGrid>
              <a:tr h="371260">
                <a:tc>
                  <a:txBody>
                    <a:bodyPr/>
                    <a:lstStyle/>
                    <a:p>
                      <a:pPr algn="ctr"/>
                      <a:r>
                        <a:rPr lang="en-US" b="1" dirty="0"/>
                        <a:t>Name</a:t>
                      </a:r>
                    </a:p>
                  </a:txBody>
                  <a:tcPr/>
                </a:tc>
                <a:tc>
                  <a:txBody>
                    <a:bodyPr/>
                    <a:lstStyle/>
                    <a:p>
                      <a:pPr algn="ctr"/>
                      <a:r>
                        <a:rPr lang="en-US" b="1" dirty="0"/>
                        <a:t>  Roll No.</a:t>
                      </a:r>
                    </a:p>
                  </a:txBody>
                  <a:tcPr/>
                </a:tc>
                <a:extLst>
                  <a:ext uri="{0D108BD9-81ED-4DB2-BD59-A6C34878D82A}">
                    <a16:rowId xmlns:a16="http://schemas.microsoft.com/office/drawing/2014/main" val="10000"/>
                  </a:ext>
                </a:extLst>
              </a:tr>
              <a:tr h="314540">
                <a:tc>
                  <a:txBody>
                    <a:bodyPr/>
                    <a:lstStyle/>
                    <a:p>
                      <a:pPr algn="ctr"/>
                      <a:r>
                        <a:rPr lang="en-US" dirty="0"/>
                        <a:t>Yogita Likhi</a:t>
                      </a:r>
                    </a:p>
                  </a:txBody>
                  <a:tcPr/>
                </a:tc>
                <a:tc>
                  <a:txBody>
                    <a:bodyPr/>
                    <a:lstStyle/>
                    <a:p>
                      <a:pPr algn="ctr"/>
                      <a:r>
                        <a:rPr lang="en-US" dirty="0"/>
                        <a:t>46</a:t>
                      </a:r>
                    </a:p>
                  </a:txBody>
                  <a:tcPr/>
                </a:tc>
                <a:extLst>
                  <a:ext uri="{0D108BD9-81ED-4DB2-BD59-A6C34878D82A}">
                    <a16:rowId xmlns:a16="http://schemas.microsoft.com/office/drawing/2014/main" val="10001"/>
                  </a:ext>
                </a:extLst>
              </a:tr>
              <a:tr h="386729">
                <a:tc>
                  <a:txBody>
                    <a:bodyPr/>
                    <a:lstStyle/>
                    <a:p>
                      <a:pPr algn="ctr"/>
                      <a:r>
                        <a:rPr lang="en-US" dirty="0"/>
                        <a:t>Sherwin Mathias</a:t>
                      </a:r>
                    </a:p>
                  </a:txBody>
                  <a:tcPr/>
                </a:tc>
                <a:tc>
                  <a:txBody>
                    <a:bodyPr/>
                    <a:lstStyle/>
                    <a:p>
                      <a:pPr algn="ctr"/>
                      <a:r>
                        <a:rPr lang="en-US" dirty="0"/>
                        <a:t>53</a:t>
                      </a:r>
                    </a:p>
                  </a:txBody>
                  <a:tcPr/>
                </a:tc>
                <a:extLst>
                  <a:ext uri="{0D108BD9-81ED-4DB2-BD59-A6C34878D82A}">
                    <a16:rowId xmlns:a16="http://schemas.microsoft.com/office/drawing/2014/main" val="10002"/>
                  </a:ext>
                </a:extLst>
              </a:tr>
              <a:tr h="371260">
                <a:tc>
                  <a:txBody>
                    <a:bodyPr/>
                    <a:lstStyle/>
                    <a:p>
                      <a:pPr algn="ctr"/>
                      <a:r>
                        <a:rPr lang="en-US" dirty="0" err="1"/>
                        <a:t>Ujala</a:t>
                      </a:r>
                      <a:r>
                        <a:rPr lang="en-US" dirty="0"/>
                        <a:t> Maurya</a:t>
                      </a:r>
                    </a:p>
                  </a:txBody>
                  <a:tcPr/>
                </a:tc>
                <a:tc>
                  <a:txBody>
                    <a:bodyPr/>
                    <a:lstStyle/>
                    <a:p>
                      <a:pPr algn="ctr"/>
                      <a:r>
                        <a:rPr lang="en-US" dirty="0"/>
                        <a:t>54</a:t>
                      </a:r>
                    </a:p>
                  </a:txBody>
                  <a:tcPr/>
                </a:tc>
                <a:extLst>
                  <a:ext uri="{0D108BD9-81ED-4DB2-BD59-A6C34878D82A}">
                    <a16:rowId xmlns:a16="http://schemas.microsoft.com/office/drawing/2014/main" val="10003"/>
                  </a:ext>
                </a:extLst>
              </a:tr>
              <a:tr h="371260">
                <a:tc>
                  <a:txBody>
                    <a:bodyPr/>
                    <a:lstStyle/>
                    <a:p>
                      <a:pPr algn="ctr"/>
                      <a:r>
                        <a:rPr lang="en-US" dirty="0" err="1"/>
                        <a:t>Nithin</a:t>
                      </a:r>
                      <a:r>
                        <a:rPr lang="en-US" dirty="0"/>
                        <a:t> Menezes</a:t>
                      </a:r>
                    </a:p>
                  </a:txBody>
                  <a:tcPr/>
                </a:tc>
                <a:tc>
                  <a:txBody>
                    <a:bodyPr/>
                    <a:lstStyle/>
                    <a:p>
                      <a:pPr algn="ctr"/>
                      <a:r>
                        <a:rPr lang="en-US" dirty="0"/>
                        <a:t>58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426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1582738"/>
          </a:xfrm>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 Flow of the system</a:t>
            </a:r>
            <a:b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Fig: Workflow of our project</a:t>
            </a:r>
            <a:endParaRPr lang="en-US" sz="1800" dirty="0"/>
          </a:p>
        </p:txBody>
      </p:sp>
      <p:sp>
        <p:nvSpPr>
          <p:cNvPr id="4" name="Date Placeholder 3"/>
          <p:cNvSpPr>
            <a:spLocks noGrp="1"/>
          </p:cNvSpPr>
          <p:nvPr>
            <p:ph type="dt" sz="half" idx="10"/>
          </p:nvPr>
        </p:nvSpPr>
        <p:spPr/>
        <p:txBody>
          <a:bodyPr/>
          <a:lstStyle/>
          <a:p>
            <a:fld id="{3A9FB9C9-E4C6-4B0D-806E-05B506F10B95}"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en-US"/>
              <a:t>Project title Name </a:t>
            </a:r>
          </a:p>
        </p:txBody>
      </p:sp>
      <p:pic>
        <p:nvPicPr>
          <p:cNvPr id="8" name="Content Placeholder 71">
            <a:extLst>
              <a:ext uri="{FF2B5EF4-FFF2-40B4-BE49-F238E27FC236}">
                <a16:creationId xmlns:a16="http://schemas.microsoft.com/office/drawing/2014/main" id="{A23C4CB9-35D4-4CAD-8F2D-64A80F9B2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1295400"/>
            <a:ext cx="5257800" cy="4830763"/>
          </a:xfrm>
        </p:spPr>
      </p:pic>
    </p:spTree>
    <p:extLst>
      <p:ext uri="{BB962C8B-B14F-4D97-AF65-F5344CB8AC3E}">
        <p14:creationId xmlns:p14="http://schemas.microsoft.com/office/powerpoint/2010/main" val="194048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xfrm>
            <a:off x="457200" y="1417638"/>
            <a:ext cx="8229600" cy="4708525"/>
          </a:xfrm>
          <a:ln>
            <a:solidFill>
              <a:schemeClr val="tx1"/>
            </a:solidFill>
          </a:ln>
        </p:spPr>
        <p:txBody>
          <a:bodyPr>
            <a:noAutofit/>
          </a:bodyPr>
          <a:lstStyle/>
          <a:p>
            <a:r>
              <a:rPr lang="en-IN" sz="2400" b="1" dirty="0">
                <a:effectLst/>
                <a:latin typeface="Times New Roman" panose="02020603050405020304" pitchFamily="18" charset="0"/>
                <a:ea typeface="Calibri" panose="020F0502020204030204" pitchFamily="34" charset="0"/>
              </a:rPr>
              <a:t>MobileNetV2:</a:t>
            </a:r>
          </a:p>
          <a:p>
            <a:pPr marL="0" indent="0">
              <a:buNone/>
            </a:pPr>
            <a:r>
              <a:rPr lang="en-IN" sz="2400" dirty="0">
                <a:effectLst/>
                <a:latin typeface="Times New Roman" panose="02020603050405020304" pitchFamily="18" charset="0"/>
                <a:ea typeface="Calibri" panose="020F0502020204030204" pitchFamily="34" charset="0"/>
              </a:rPr>
              <a:t>	In our project we are using CNN based MobileNetV2 Architecture for Mask Detector Model. For live streaming as well as capturing of the faces we are using OpenCV along with </a:t>
            </a:r>
            <a:r>
              <a:rPr lang="en-IN" sz="2400" dirty="0" err="1">
                <a:effectLst/>
                <a:latin typeface="Times New Roman" panose="02020603050405020304" pitchFamily="18" charset="0"/>
                <a:ea typeface="Calibri" panose="020F0502020204030204" pitchFamily="34" charset="0"/>
              </a:rPr>
              <a:t>Haar</a:t>
            </a:r>
            <a:r>
              <a:rPr lang="en-IN" sz="2400" dirty="0">
                <a:effectLst/>
                <a:latin typeface="Times New Roman" panose="02020603050405020304" pitchFamily="18" charset="0"/>
                <a:ea typeface="Calibri" panose="020F0502020204030204" pitchFamily="34" charset="0"/>
              </a:rPr>
              <a:t> Face Detector. </a:t>
            </a:r>
          </a:p>
          <a:p>
            <a:endParaRPr lang="en-IN" sz="2400" dirty="0">
              <a:latin typeface="Times New Roman" panose="02020603050405020304" pitchFamily="18" charset="0"/>
              <a:ea typeface="Calibri" panose="020F0502020204030204" pitchFamily="34" charset="0"/>
            </a:endParaRPr>
          </a:p>
          <a:p>
            <a:r>
              <a:rPr lang="en-IN" sz="2400" b="1" dirty="0" err="1">
                <a:effectLst/>
                <a:latin typeface="Times New Roman" panose="02020603050405020304" pitchFamily="18" charset="0"/>
                <a:ea typeface="Calibri" panose="020F0502020204030204" pitchFamily="34" charset="0"/>
              </a:rPr>
              <a:t>FaceNet</a:t>
            </a:r>
            <a:r>
              <a:rPr lang="en-IN" sz="2400" b="1" dirty="0">
                <a:effectLst/>
                <a:latin typeface="Times New Roman" panose="02020603050405020304" pitchFamily="18" charset="0"/>
                <a:ea typeface="Calibri" panose="020F0502020204030204" pitchFamily="34" charset="0"/>
              </a:rPr>
              <a:t>:</a:t>
            </a:r>
          </a:p>
          <a:p>
            <a:pPr marL="0" indent="0">
              <a:buNone/>
            </a:pPr>
            <a:r>
              <a:rPr lang="en-IN" sz="2400" dirty="0">
                <a:effectLst/>
                <a:latin typeface="Times New Roman" panose="02020603050405020304" pitchFamily="18" charset="0"/>
                <a:ea typeface="Calibri" panose="020F0502020204030204" pitchFamily="34" charset="0"/>
              </a:rPr>
              <a:t>	For Face Detection, we are using MTCNN Architecture model and Siamese Network Face Recognition which is a part of </a:t>
            </a:r>
            <a:r>
              <a:rPr lang="en-IN" sz="2400" dirty="0" err="1">
                <a:effectLst/>
                <a:latin typeface="Times New Roman" panose="02020603050405020304" pitchFamily="18" charset="0"/>
                <a:ea typeface="Calibri" panose="020F0502020204030204" pitchFamily="34" charset="0"/>
              </a:rPr>
              <a:t>FaceNet</a:t>
            </a:r>
            <a:r>
              <a:rPr lang="en-IN" sz="2400" dirty="0">
                <a:effectLst/>
                <a:latin typeface="Times New Roman" panose="02020603050405020304" pitchFamily="18" charset="0"/>
                <a:ea typeface="Calibri" panose="020F0502020204030204" pitchFamily="34" charset="0"/>
              </a:rPr>
              <a:t> algorithm</a:t>
            </a:r>
            <a:endParaRPr lang="en-US" sz="2400" dirty="0"/>
          </a:p>
        </p:txBody>
      </p:sp>
      <p:sp>
        <p:nvSpPr>
          <p:cNvPr id="4" name="Date Placeholder 3"/>
          <p:cNvSpPr>
            <a:spLocks noGrp="1"/>
          </p:cNvSpPr>
          <p:nvPr>
            <p:ph type="dt" sz="half" idx="10"/>
          </p:nvPr>
        </p:nvSpPr>
        <p:spPr/>
        <p:txBody>
          <a:bodyPr/>
          <a:lstStyle/>
          <a:p>
            <a:fld id="{BDFE383E-609A-4F00-A339-5E1CF21712BE}"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157588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457200" y="1417638"/>
            <a:ext cx="8229600" cy="4708525"/>
          </a:xfrm>
          <a:ln>
            <a:solidFill>
              <a:schemeClr val="tx1"/>
            </a:solidFill>
          </a:ln>
        </p:spPr>
        <p:txBody>
          <a:bodyPr>
            <a:noAutofit/>
          </a:bodyPr>
          <a:lstStyle/>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system uses two datasets, one for training face mask detection model and other for training face recognition model.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first dataset (for mask detection model) is taken from the Kaggle dataset which includes thousands of records. The data which has been collected labelled into two groups; with and without a mask.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Before the model creation, first we need to pre-processed the data i.e. resizing the images and then converting images into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array for further steps.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Then we split into two groups which are training data (80%) and testing data (20%). Each group is containing both of with-mask and without-mask images.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Next step is to build the face mask detector model with base model MobileNetV2, which consist of pictures of students with their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namer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PID, and the last is saving the model for the future prediction 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
        <p:nvSpPr>
          <p:cNvPr id="4" name="Date Placeholder 3"/>
          <p:cNvSpPr>
            <a:spLocks noGrp="1"/>
          </p:cNvSpPr>
          <p:nvPr>
            <p:ph type="dt" sz="half" idx="10"/>
          </p:nvPr>
        </p:nvSpPr>
        <p:spPr/>
        <p:txBody>
          <a:bodyPr/>
          <a:lstStyle/>
          <a:p>
            <a:fld id="{BDFE383E-609A-4F00-A339-5E1CF21712BE}"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10069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endParaRPr lang="en-US" dirty="0"/>
          </a:p>
        </p:txBody>
      </p:sp>
      <p:pic>
        <p:nvPicPr>
          <p:cNvPr id="8" name="Content Placeholder 7">
            <a:extLst>
              <a:ext uri="{FF2B5EF4-FFF2-40B4-BE49-F238E27FC236}">
                <a16:creationId xmlns:a16="http://schemas.microsoft.com/office/drawing/2014/main" id="{09C8EE35-C3F1-4499-942C-8555A911A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29668"/>
            <a:ext cx="8162925" cy="1457325"/>
          </a:xfrm>
          <a:ln>
            <a:solidFill>
              <a:schemeClr val="tx1"/>
            </a:solidFill>
          </a:ln>
        </p:spPr>
      </p:pic>
      <p:sp>
        <p:nvSpPr>
          <p:cNvPr id="4" name="Date Placeholder 3"/>
          <p:cNvSpPr>
            <a:spLocks noGrp="1"/>
          </p:cNvSpPr>
          <p:nvPr>
            <p:ph type="dt" sz="half" idx="10"/>
          </p:nvPr>
        </p:nvSpPr>
        <p:spPr/>
        <p:txBody>
          <a:bodyPr/>
          <a:lstStyle/>
          <a:p>
            <a:fld id="{7C153097-0DB1-4C6F-BE79-75AB1924B938}"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13</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9" name="Title 1">
            <a:extLst>
              <a:ext uri="{FF2B5EF4-FFF2-40B4-BE49-F238E27FC236}">
                <a16:creationId xmlns:a16="http://schemas.microsoft.com/office/drawing/2014/main" id="{38D22D36-7935-46B3-BE8D-273BF33C0EB8}"/>
              </a:ext>
            </a:extLst>
          </p:cNvPr>
          <p:cNvSpPr txBox="1">
            <a:spLocks/>
          </p:cNvSpPr>
          <p:nvPr/>
        </p:nvSpPr>
        <p:spPr>
          <a:xfrm>
            <a:off x="457200" y="4038601"/>
            <a:ext cx="8229600" cy="457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t>Fig1: Mask system dataset</a:t>
            </a:r>
          </a:p>
        </p:txBody>
      </p:sp>
    </p:spTree>
    <p:extLst>
      <p:ext uri="{BB962C8B-B14F-4D97-AF65-F5344CB8AC3E}">
        <p14:creationId xmlns:p14="http://schemas.microsoft.com/office/powerpoint/2010/main" val="368686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0"/>
            <a:ext cx="8229600" cy="365125"/>
          </a:xfrm>
        </p:spPr>
        <p:txBody>
          <a:bodyPr>
            <a:noAutofit/>
          </a:bodyPr>
          <a:lstStyle/>
          <a:p>
            <a:pPr lvl="0"/>
            <a:r>
              <a:rPr lang="en-US" sz="1800" dirty="0"/>
              <a:t>Fig2: Face recognition dataset</a:t>
            </a:r>
          </a:p>
        </p:txBody>
      </p:sp>
      <p:sp>
        <p:nvSpPr>
          <p:cNvPr id="4" name="Date Placeholder 3"/>
          <p:cNvSpPr>
            <a:spLocks noGrp="1"/>
          </p:cNvSpPr>
          <p:nvPr>
            <p:ph type="dt" sz="half" idx="10"/>
          </p:nvPr>
        </p:nvSpPr>
        <p:spPr/>
        <p:txBody>
          <a:bodyPr/>
          <a:lstStyle/>
          <a:p>
            <a:fld id="{7C153097-0DB1-4C6F-BE79-75AB1924B938}"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14</a:t>
            </a:fld>
            <a:endParaRPr lang="en-US"/>
          </a:p>
        </p:txBody>
      </p:sp>
      <p:sp>
        <p:nvSpPr>
          <p:cNvPr id="7" name="Footer Placeholder 6"/>
          <p:cNvSpPr>
            <a:spLocks noGrp="1"/>
          </p:cNvSpPr>
          <p:nvPr>
            <p:ph type="ftr" sz="quarter" idx="11"/>
          </p:nvPr>
        </p:nvSpPr>
        <p:spPr/>
        <p:txBody>
          <a:bodyPr/>
          <a:lstStyle/>
          <a:p>
            <a:r>
              <a:rPr lang="en-US"/>
              <a:t>Project title Name </a:t>
            </a:r>
          </a:p>
        </p:txBody>
      </p:sp>
      <p:pic>
        <p:nvPicPr>
          <p:cNvPr id="10" name="Content Placeholder 9">
            <a:extLst>
              <a:ext uri="{FF2B5EF4-FFF2-40B4-BE49-F238E27FC236}">
                <a16:creationId xmlns:a16="http://schemas.microsoft.com/office/drawing/2014/main" id="{1326D957-6B94-4105-8D94-FE72BDE29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887" y="1797050"/>
            <a:ext cx="6372225" cy="1981200"/>
          </a:xfrm>
        </p:spPr>
      </p:pic>
    </p:spTree>
    <p:extLst>
      <p:ext uri="{BB962C8B-B14F-4D97-AF65-F5344CB8AC3E}">
        <p14:creationId xmlns:p14="http://schemas.microsoft.com/office/powerpoint/2010/main" val="100954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8D15-E37F-4218-8213-3F6F3602BD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ADEAC8-E5A5-474E-9CE2-2ACA9B14B409}"/>
              </a:ext>
            </a:extLst>
          </p:cNvPr>
          <p:cNvSpPr>
            <a:spLocks noGrp="1"/>
          </p:cNvSpPr>
          <p:nvPr>
            <p:ph idx="1"/>
          </p:nvPr>
        </p:nvSpPr>
        <p:spPr/>
        <p:txBody>
          <a:bodyPr/>
          <a:lstStyle/>
          <a:p>
            <a:r>
              <a:rPr lang="en-US" sz="3200" i="1" dirty="0">
                <a:solidFill>
                  <a:srgbClr val="FF0000"/>
                </a:solidFill>
                <a:latin typeface="Times New Roman" pitchFamily="18" charset="0"/>
                <a:cs typeface="Times New Roman" pitchFamily="18" charset="0"/>
              </a:rPr>
              <a:t>Performance parameters </a:t>
            </a:r>
            <a:r>
              <a:rPr lang="en-US" sz="3200" i="1" dirty="0">
                <a:solidFill>
                  <a:srgbClr val="FF0000"/>
                </a:solidFill>
                <a:latin typeface="Times New Roman" pitchFamily="18" charset="0"/>
                <a:cs typeface="Times New Roman" pitchFamily="18" charset="0"/>
                <a:sym typeface="Times New Roman" panose="02020603050405020304"/>
              </a:rPr>
              <a:t>(definition and equations with ideal and worst case value should mentioned )</a:t>
            </a:r>
          </a:p>
          <a:p>
            <a:r>
              <a:rPr lang="en-IN" dirty="0"/>
              <a:t>THIS PART IS LEFT </a:t>
            </a:r>
          </a:p>
        </p:txBody>
      </p:sp>
      <p:sp>
        <p:nvSpPr>
          <p:cNvPr id="4" name="Date Placeholder 3">
            <a:extLst>
              <a:ext uri="{FF2B5EF4-FFF2-40B4-BE49-F238E27FC236}">
                <a16:creationId xmlns:a16="http://schemas.microsoft.com/office/drawing/2014/main" id="{70F71F36-355A-45BA-95F6-CA79F562FD2A}"/>
              </a:ext>
            </a:extLst>
          </p:cNvPr>
          <p:cNvSpPr>
            <a:spLocks noGrp="1"/>
          </p:cNvSpPr>
          <p:nvPr>
            <p:ph type="dt" sz="half" idx="10"/>
          </p:nvPr>
        </p:nvSpPr>
        <p:spPr/>
        <p:txBody>
          <a:bodyPr/>
          <a:lstStyle/>
          <a:p>
            <a:fld id="{D5D6115A-3463-4AED-AF29-ED3024BA9ADB}" type="datetime1">
              <a:rPr lang="en-US" smtClean="0"/>
              <a:t>3/5/2022</a:t>
            </a:fld>
            <a:endParaRPr lang="en-US"/>
          </a:p>
        </p:txBody>
      </p:sp>
      <p:sp>
        <p:nvSpPr>
          <p:cNvPr id="5" name="Footer Placeholder 4">
            <a:extLst>
              <a:ext uri="{FF2B5EF4-FFF2-40B4-BE49-F238E27FC236}">
                <a16:creationId xmlns:a16="http://schemas.microsoft.com/office/drawing/2014/main" id="{8716519C-9C8D-47E3-993E-B7346EDBBE86}"/>
              </a:ext>
            </a:extLst>
          </p:cNvPr>
          <p:cNvSpPr>
            <a:spLocks noGrp="1"/>
          </p:cNvSpPr>
          <p:nvPr>
            <p:ph type="ftr" sz="quarter" idx="11"/>
          </p:nvPr>
        </p:nvSpPr>
        <p:spPr/>
        <p:txBody>
          <a:bodyPr/>
          <a:lstStyle/>
          <a:p>
            <a:r>
              <a:rPr lang="en-US"/>
              <a:t>Project title Name </a:t>
            </a:r>
          </a:p>
        </p:txBody>
      </p:sp>
      <p:sp>
        <p:nvSpPr>
          <p:cNvPr id="6" name="Slide Number Placeholder 5">
            <a:extLst>
              <a:ext uri="{FF2B5EF4-FFF2-40B4-BE49-F238E27FC236}">
                <a16:creationId xmlns:a16="http://schemas.microsoft.com/office/drawing/2014/main" id="{8CE1839C-85E2-4A81-AC03-F31652E5BB60}"/>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6861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sp>
        <p:nvSpPr>
          <p:cNvPr id="3" name="Content Placeholder 2"/>
          <p:cNvSpPr>
            <a:spLocks noGrp="1"/>
          </p:cNvSpPr>
          <p:nvPr>
            <p:ph idx="1"/>
          </p:nvPr>
        </p:nvSpPr>
        <p:spPr>
          <a:ln>
            <a:solidFill>
              <a:schemeClr val="tx1"/>
            </a:solidFill>
          </a:ln>
        </p:spPr>
        <p:txBody>
          <a:bodyPr>
            <a:normAutofit/>
          </a:bodyPr>
          <a:lstStyle/>
          <a:p>
            <a:pPr algn="just"/>
            <a:r>
              <a:rPr lang="en-US" sz="2400" dirty="0"/>
              <a:t>Students with mask will be shown in green box and without mask will be shown with red box along with the student details and the violation count will be updated automatically.</a:t>
            </a:r>
          </a:p>
          <a:p>
            <a:pPr algn="just"/>
            <a:r>
              <a:rPr lang="en-US" sz="2400" dirty="0"/>
              <a:t>Violations count of students are filtered based on Department, we can also view the recorded count of students yesterday and today and make a comparison.</a:t>
            </a:r>
          </a:p>
          <a:p>
            <a:pPr algn="just"/>
            <a:r>
              <a:rPr lang="en-US" sz="2400" dirty="0"/>
              <a:t>The graph is also shown for the ease of understanding.</a:t>
            </a:r>
          </a:p>
          <a:p>
            <a:pPr algn="just"/>
            <a:r>
              <a:rPr lang="en-US" sz="2400" dirty="0"/>
              <a:t>Notifications can be sent with an email to the student violating as a warning.</a:t>
            </a:r>
          </a:p>
          <a:p>
            <a:pPr marL="0" indent="0" algn="just">
              <a:buNone/>
            </a:pPr>
            <a:endParaRPr lang="en-US" sz="2400" dirty="0"/>
          </a:p>
        </p:txBody>
      </p:sp>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16</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290270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075237"/>
            <a:ext cx="8229600" cy="365125"/>
          </a:xfrm>
        </p:spPr>
        <p:txBody>
          <a:bodyPr>
            <a:noAutofit/>
          </a:bodyPr>
          <a:lstStyle/>
          <a:p>
            <a:pPr lvl="0"/>
            <a:r>
              <a:rPr lang="en-US" sz="1800" dirty="0"/>
              <a:t>Fig1: Violation count of students in a particular department</a:t>
            </a:r>
          </a:p>
        </p:txBody>
      </p:sp>
      <p:pic>
        <p:nvPicPr>
          <p:cNvPr id="8" name="Content Placeholder 7">
            <a:extLst>
              <a:ext uri="{FF2B5EF4-FFF2-40B4-BE49-F238E27FC236}">
                <a16:creationId xmlns:a16="http://schemas.microsoft.com/office/drawing/2014/main" id="{E49B958F-4516-4399-AF1B-BD7F51001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 y="1600200"/>
            <a:ext cx="8229600" cy="3349704"/>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17</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9" name="Title 1">
            <a:extLst>
              <a:ext uri="{FF2B5EF4-FFF2-40B4-BE49-F238E27FC236}">
                <a16:creationId xmlns:a16="http://schemas.microsoft.com/office/drawing/2014/main" id="{EC410C7C-1475-4CD2-A8FA-DF26BF8F7EEB}"/>
              </a:ext>
            </a:extLst>
          </p:cNvPr>
          <p:cNvSpPr txBox="1">
            <a:spLocks/>
          </p:cNvSpPr>
          <p:nvPr/>
        </p:nvSpPr>
        <p:spPr>
          <a:xfrm>
            <a:off x="609600" y="333415"/>
            <a:ext cx="8229600" cy="5635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spTree>
    <p:extLst>
      <p:ext uri="{BB962C8B-B14F-4D97-AF65-F5344CB8AC3E}">
        <p14:creationId xmlns:p14="http://schemas.microsoft.com/office/powerpoint/2010/main" val="168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E5E7BC4C-E23C-4549-81F6-C40D645F7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924" y="1155700"/>
            <a:ext cx="7776151" cy="4525963"/>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18</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10" name="Title 1">
            <a:extLst>
              <a:ext uri="{FF2B5EF4-FFF2-40B4-BE49-F238E27FC236}">
                <a16:creationId xmlns:a16="http://schemas.microsoft.com/office/drawing/2014/main" id="{0CD69BF3-8675-4465-9F00-D32BD2CF00A1}"/>
              </a:ext>
            </a:extLst>
          </p:cNvPr>
          <p:cNvSpPr txBox="1">
            <a:spLocks/>
          </p:cNvSpPr>
          <p:nvPr/>
        </p:nvSpPr>
        <p:spPr>
          <a:xfrm>
            <a:off x="457199" y="5653881"/>
            <a:ext cx="8229600" cy="3651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t>Fig2: Violation count of students recorded yesterday</a:t>
            </a:r>
          </a:p>
        </p:txBody>
      </p:sp>
    </p:spTree>
    <p:extLst>
      <p:ext uri="{BB962C8B-B14F-4D97-AF65-F5344CB8AC3E}">
        <p14:creationId xmlns:p14="http://schemas.microsoft.com/office/powerpoint/2010/main" val="355331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74F23B58-BCF3-4055-8212-9768F2A2D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30338"/>
            <a:ext cx="8229600" cy="3407568"/>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19</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10" name="Title 1">
            <a:extLst>
              <a:ext uri="{FF2B5EF4-FFF2-40B4-BE49-F238E27FC236}">
                <a16:creationId xmlns:a16="http://schemas.microsoft.com/office/drawing/2014/main" id="{5ED8D623-9CA1-4393-BF47-94F8D1A44B13}"/>
              </a:ext>
            </a:extLst>
          </p:cNvPr>
          <p:cNvSpPr txBox="1">
            <a:spLocks/>
          </p:cNvSpPr>
          <p:nvPr/>
        </p:nvSpPr>
        <p:spPr>
          <a:xfrm>
            <a:off x="596900" y="4968876"/>
            <a:ext cx="8229600" cy="3651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t>Fig3: Violation count of students recorded today.</a:t>
            </a:r>
          </a:p>
        </p:txBody>
      </p:sp>
    </p:spTree>
    <p:extLst>
      <p:ext uri="{BB962C8B-B14F-4D97-AF65-F5344CB8AC3E}">
        <p14:creationId xmlns:p14="http://schemas.microsoft.com/office/powerpoint/2010/main" val="226472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Content</a:t>
            </a:r>
            <a:endParaRPr lang="en-US" dirty="0"/>
          </a:p>
        </p:txBody>
      </p:sp>
      <p:sp>
        <p:nvSpPr>
          <p:cNvPr id="3" name="Content Placeholder 2"/>
          <p:cNvSpPr>
            <a:spLocks noGrp="1"/>
          </p:cNvSpPr>
          <p:nvPr>
            <p:ph idx="1"/>
          </p:nvPr>
        </p:nvSpPr>
        <p:spPr>
          <a:xfrm>
            <a:off x="533400" y="1066800"/>
            <a:ext cx="8229600" cy="5105400"/>
          </a:xfrm>
          <a:ln>
            <a:solidFill>
              <a:schemeClr val="tx1"/>
            </a:solidFill>
          </a:ln>
        </p:spPr>
        <p:txBody>
          <a:bodyPr>
            <a:normAutofit fontScale="77500" lnSpcReduction="20000"/>
          </a:bodyPr>
          <a:lstStyle/>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Introduction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Literature</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Problem Statement</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Proposed Solution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Work Flow of the system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Algorithm with Implementation details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Experimental Set Up</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Data Set </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Performance Evaluation Parameters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Validation with Test Cases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rPr>
              <a:t>Results  &amp; Discussion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Conclusion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References</a:t>
            </a:r>
          </a:p>
          <a:p>
            <a:pPr marL="0" lvl="0" indent="0">
              <a:spcBef>
                <a:spcPts val="580"/>
              </a:spcBef>
              <a:buClr>
                <a:schemeClr val="accent1"/>
              </a:buClr>
              <a:buSzPts val="2210"/>
              <a:buNone/>
            </a:pPr>
            <a:endPar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p:txBody>
      </p:sp>
      <p:sp>
        <p:nvSpPr>
          <p:cNvPr id="6" name="Slide Number Placeholder 5"/>
          <p:cNvSpPr>
            <a:spLocks noGrp="1"/>
          </p:cNvSpPr>
          <p:nvPr>
            <p:ph type="sldNum" sz="quarter" idx="12"/>
          </p:nvPr>
        </p:nvSpPr>
        <p:spPr>
          <a:xfrm>
            <a:off x="6934200" y="6324600"/>
            <a:ext cx="2133600" cy="365125"/>
          </a:xfrm>
        </p:spPr>
        <p:txBody>
          <a:bodyPr/>
          <a:lstStyle/>
          <a:p>
            <a:fld id="{B6F15528-21DE-4FAA-801E-634DDDAF4B2B}" type="slidenum">
              <a:rPr lang="en-US" smtClean="0"/>
              <a:pPr/>
              <a:t>2</a:t>
            </a:fld>
            <a:endParaRPr lang="en-US" dirty="0"/>
          </a:p>
        </p:txBody>
      </p:sp>
      <p:sp>
        <p:nvSpPr>
          <p:cNvPr id="7" name="Date Placeholder 6"/>
          <p:cNvSpPr>
            <a:spLocks noGrp="1"/>
          </p:cNvSpPr>
          <p:nvPr>
            <p:ph type="dt" sz="half" idx="10"/>
          </p:nvPr>
        </p:nvSpPr>
        <p:spPr/>
        <p:txBody>
          <a:bodyPr/>
          <a:lstStyle/>
          <a:p>
            <a:fld id="{DFDF5AD5-4627-4D58-90EB-5F934A893454}" type="datetime1">
              <a:rPr lang="en-US" smtClean="0"/>
              <a:t>3/5/2022</a:t>
            </a:fld>
            <a:endParaRPr lang="en-US" dirty="0"/>
          </a:p>
        </p:txBody>
      </p:sp>
      <p:sp>
        <p:nvSpPr>
          <p:cNvPr id="8" name="Footer Placeholder 7"/>
          <p:cNvSpPr>
            <a:spLocks noGrp="1"/>
          </p:cNvSpPr>
          <p:nvPr>
            <p:ph type="ftr" sz="quarter" idx="11"/>
          </p:nvPr>
        </p:nvSpPr>
        <p:spPr/>
        <p:txBody>
          <a:bodyPr/>
          <a:lstStyle/>
          <a:p>
            <a:r>
              <a:rPr lang="en-US" dirty="0"/>
              <a:t>Project title Name </a:t>
            </a:r>
          </a:p>
        </p:txBody>
      </p:sp>
    </p:spTree>
    <p:extLst>
      <p:ext uri="{BB962C8B-B14F-4D97-AF65-F5344CB8AC3E}">
        <p14:creationId xmlns:p14="http://schemas.microsoft.com/office/powerpoint/2010/main" val="413890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8A807C77-3841-4674-AACC-776E69EDB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8090"/>
            <a:ext cx="8229600" cy="1865103"/>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20</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10" name="Title 1">
            <a:extLst>
              <a:ext uri="{FF2B5EF4-FFF2-40B4-BE49-F238E27FC236}">
                <a16:creationId xmlns:a16="http://schemas.microsoft.com/office/drawing/2014/main" id="{A3D22D0D-A219-4A8A-9CEF-6BF3E30EDEA0}"/>
              </a:ext>
            </a:extLst>
          </p:cNvPr>
          <p:cNvSpPr txBox="1">
            <a:spLocks/>
          </p:cNvSpPr>
          <p:nvPr/>
        </p:nvSpPr>
        <p:spPr>
          <a:xfrm>
            <a:off x="596900" y="4278519"/>
            <a:ext cx="8229600" cy="36512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t>Fig4: We can update violations and send email as a warning to the person</a:t>
            </a:r>
          </a:p>
        </p:txBody>
      </p:sp>
    </p:spTree>
    <p:extLst>
      <p:ext uri="{BB962C8B-B14F-4D97-AF65-F5344CB8AC3E}">
        <p14:creationId xmlns:p14="http://schemas.microsoft.com/office/powerpoint/2010/main" val="375715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7061A090-7C5D-456C-AF0B-03B65745F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56" y="1166018"/>
            <a:ext cx="7892687" cy="4525963"/>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21</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1691633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141CFD46-6EEC-4323-83F5-6A7CA60FB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35894"/>
            <a:ext cx="8229600" cy="3986212"/>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22</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14924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Validation with Test cases</a:t>
            </a:r>
            <a:endParaRPr lang="en-US" dirty="0"/>
          </a:p>
        </p:txBody>
      </p:sp>
      <p:pic>
        <p:nvPicPr>
          <p:cNvPr id="8" name="Content Placeholder 7">
            <a:extLst>
              <a:ext uri="{FF2B5EF4-FFF2-40B4-BE49-F238E27FC236}">
                <a16:creationId xmlns:a16="http://schemas.microsoft.com/office/drawing/2014/main" id="{C139F4CE-4F19-47BA-873C-F68EE7BBD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3954065"/>
          </a:xfrm>
          <a:ln>
            <a:solidFill>
              <a:schemeClr val="tx1"/>
            </a:solidFill>
          </a:ln>
        </p:spPr>
      </p:pic>
      <p:sp>
        <p:nvSpPr>
          <p:cNvPr id="4" name="Date Placeholder 3"/>
          <p:cNvSpPr>
            <a:spLocks noGrp="1"/>
          </p:cNvSpPr>
          <p:nvPr>
            <p:ph type="dt" sz="half" idx="10"/>
          </p:nvPr>
        </p:nvSpPr>
        <p:spPr/>
        <p:txBody>
          <a:bodyPr/>
          <a:lstStyle/>
          <a:p>
            <a:fld id="{0A68C1CF-B249-48FD-AF8D-BC3FE7FB0471}"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23</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343676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and Discussions</a:t>
            </a:r>
          </a:p>
        </p:txBody>
      </p:sp>
      <p:sp>
        <p:nvSpPr>
          <p:cNvPr id="3" name="Content Placeholder 2"/>
          <p:cNvSpPr>
            <a:spLocks noGrp="1"/>
          </p:cNvSpPr>
          <p:nvPr>
            <p:ph idx="1"/>
          </p:nvPr>
        </p:nvSpPr>
        <p:spPr>
          <a:xfrm>
            <a:off x="457200" y="1524000"/>
            <a:ext cx="8229600" cy="4602163"/>
          </a:xfrm>
          <a:ln>
            <a:solidFill>
              <a:schemeClr val="tx1"/>
            </a:solidFill>
          </a:ln>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analyze our model with others, we have trained our model using MobilenetV2 and the same dataset from Kaggle. After training the model we have tested it and obtained it’s accuracy. The following table shows the analysis done.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fld id="{D5D6115A-3463-4AED-AF29-ED3024BA9ADB}"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24</a:t>
            </a:fld>
            <a:endParaRPr lang="en-US"/>
          </a:p>
        </p:txBody>
      </p:sp>
      <p:graphicFrame>
        <p:nvGraphicFramePr>
          <p:cNvPr id="9" name="Table 8">
            <a:extLst>
              <a:ext uri="{FF2B5EF4-FFF2-40B4-BE49-F238E27FC236}">
                <a16:creationId xmlns:a16="http://schemas.microsoft.com/office/drawing/2014/main" id="{B515BC6B-2760-445D-AF2B-8C9A02E228CB}"/>
              </a:ext>
            </a:extLst>
          </p:cNvPr>
          <p:cNvGraphicFramePr>
            <a:graphicFrameLocks noGrp="1"/>
          </p:cNvGraphicFramePr>
          <p:nvPr>
            <p:extLst>
              <p:ext uri="{D42A27DB-BD31-4B8C-83A1-F6EECF244321}">
                <p14:modId xmlns:p14="http://schemas.microsoft.com/office/powerpoint/2010/main" val="453886727"/>
              </p:ext>
            </p:extLst>
          </p:nvPr>
        </p:nvGraphicFramePr>
        <p:xfrm>
          <a:off x="1709420" y="3210494"/>
          <a:ext cx="5725160" cy="2182876"/>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156927877"/>
                    </a:ext>
                  </a:extLst>
                </a:gridCol>
                <a:gridCol w="1908175">
                  <a:extLst>
                    <a:ext uri="{9D8B030D-6E8A-4147-A177-3AD203B41FA5}">
                      <a16:colId xmlns:a16="http://schemas.microsoft.com/office/drawing/2014/main" val="3604799650"/>
                    </a:ext>
                  </a:extLst>
                </a:gridCol>
                <a:gridCol w="1908810">
                  <a:extLst>
                    <a:ext uri="{9D8B030D-6E8A-4147-A177-3AD203B41FA5}">
                      <a16:colId xmlns:a16="http://schemas.microsoft.com/office/drawing/2014/main" val="92366714"/>
                    </a:ext>
                  </a:extLst>
                </a:gridCol>
              </a:tblGrid>
              <a:tr h="0">
                <a:tc>
                  <a:txBody>
                    <a:bodyPr/>
                    <a:lstStyle/>
                    <a:p>
                      <a:pPr algn="ctr">
                        <a:lnSpc>
                          <a:spcPct val="150000"/>
                        </a:lnSpc>
                        <a:spcAft>
                          <a:spcPts val="800"/>
                        </a:spcAft>
                      </a:pPr>
                      <a:r>
                        <a:rPr lang="en-US" sz="1200">
                          <a:effectLst/>
                        </a:rPr>
                        <a:t>Model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Accuracy</a:t>
                      </a:r>
                      <a:endParaRPr lang="en-IN" sz="1100">
                        <a:effectLst/>
                      </a:endParaRPr>
                    </a:p>
                    <a:p>
                      <a:pPr algn="ctr">
                        <a:lnSpc>
                          <a:spcPct val="150000"/>
                        </a:lnSpc>
                        <a:spcAft>
                          <a:spcPts val="800"/>
                        </a:spcAft>
                      </a:pPr>
                      <a:r>
                        <a:rPr lang="en-US" sz="1200">
                          <a:effectLst/>
                        </a:rPr>
                        <a:t>(in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43750"/>
                  </a:ext>
                </a:extLst>
              </a:tr>
              <a:tr h="0">
                <a:tc>
                  <a:txBody>
                    <a:bodyPr/>
                    <a:lstStyle/>
                    <a:p>
                      <a:pPr algn="ctr">
                        <a:lnSpc>
                          <a:spcPct val="150000"/>
                        </a:lnSpc>
                        <a:spcAft>
                          <a:spcPts val="800"/>
                        </a:spcAft>
                      </a:pPr>
                      <a:r>
                        <a:rPr lang="en-US" sz="1200">
                          <a:effectLst/>
                        </a:rPr>
                        <a:t>Tensor Flow and Keras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Face Mask Detection dataset, Kaggle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90.58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263270"/>
                  </a:ext>
                </a:extLst>
              </a:tr>
              <a:tr h="0">
                <a:tc>
                  <a:txBody>
                    <a:bodyPr/>
                    <a:lstStyle/>
                    <a:p>
                      <a:pPr algn="ctr">
                        <a:lnSpc>
                          <a:spcPct val="150000"/>
                        </a:lnSpc>
                        <a:spcAft>
                          <a:spcPts val="800"/>
                        </a:spcAft>
                      </a:pPr>
                      <a:r>
                        <a:rPr lang="en-US" sz="1200">
                          <a:effectLst/>
                        </a:rPr>
                        <a:t>YoloV3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Face Mask Detection dataset, Kaggle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87.16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565736"/>
                  </a:ext>
                </a:extLst>
              </a:tr>
              <a:tr h="0">
                <a:tc>
                  <a:txBody>
                    <a:bodyPr/>
                    <a:lstStyle/>
                    <a:p>
                      <a:pPr algn="ctr">
                        <a:lnSpc>
                          <a:spcPct val="150000"/>
                        </a:lnSpc>
                        <a:spcAft>
                          <a:spcPts val="800"/>
                        </a:spcAft>
                      </a:pPr>
                      <a:r>
                        <a:rPr lang="en-US" sz="1200">
                          <a:effectLst/>
                        </a:rPr>
                        <a:t>MobilenetV2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Face Mask Detection dataset, Kaggle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89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33151"/>
                  </a:ext>
                </a:extLst>
              </a:tr>
            </a:tbl>
          </a:graphicData>
        </a:graphic>
      </p:graphicFrame>
      <p:sp>
        <p:nvSpPr>
          <p:cNvPr id="10" name="Rectangle 2">
            <a:extLst>
              <a:ext uri="{FF2B5EF4-FFF2-40B4-BE49-F238E27FC236}">
                <a16:creationId xmlns:a16="http://schemas.microsoft.com/office/drawing/2014/main" id="{07523E80-C0C4-4B73-B24D-0BF8065278D4}"/>
              </a:ext>
            </a:extLst>
          </p:cNvPr>
          <p:cNvSpPr>
            <a:spLocks noChangeArrowheads="1"/>
          </p:cNvSpPr>
          <p:nvPr/>
        </p:nvSpPr>
        <p:spPr bwMode="auto">
          <a:xfrm>
            <a:off x="-38100" y="54997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6.1: Comparison between different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93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and Discussions</a:t>
            </a:r>
          </a:p>
        </p:txBody>
      </p:sp>
      <p:sp>
        <p:nvSpPr>
          <p:cNvPr id="3" name="Content Placeholder 2"/>
          <p:cNvSpPr>
            <a:spLocks noGrp="1"/>
          </p:cNvSpPr>
          <p:nvPr>
            <p:ph idx="1"/>
          </p:nvPr>
        </p:nvSpPr>
        <p:spPr>
          <a:xfrm>
            <a:off x="457200" y="1524000"/>
            <a:ext cx="8229600" cy="4602163"/>
          </a:xfrm>
          <a:ln>
            <a:solidFill>
              <a:schemeClr val="tx1"/>
            </a:solidFill>
          </a:ln>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we compare the results shown in the table 6.1, MobilenetV2 performs better than YoloV3 but a little less than Tensor Flow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But if we analyze the results, MobilenetV2 still provides with efficient performance. The accuracy is still near the ranges if 90%.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fld id="{D5D6115A-3463-4AED-AF29-ED3024BA9ADB}" type="datetime1">
              <a:rPr lang="en-US" smtClean="0"/>
              <a:t>3/5/2022</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2076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0" indent="-274320">
              <a:spcBef>
                <a:spcPts val="580"/>
              </a:spcBef>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dirty="0"/>
          </a:p>
        </p:txBody>
      </p:sp>
      <p:sp>
        <p:nvSpPr>
          <p:cNvPr id="3" name="Content Placeholder 2"/>
          <p:cNvSpPr>
            <a:spLocks noGrp="1"/>
          </p:cNvSpPr>
          <p:nvPr>
            <p:ph idx="1"/>
          </p:nvPr>
        </p:nvSpPr>
        <p:spPr>
          <a:xfrm>
            <a:off x="457200" y="1447800"/>
            <a:ext cx="8229600" cy="4678363"/>
          </a:xfrm>
          <a:ln>
            <a:solidFill>
              <a:schemeClr val="tx1"/>
            </a:solidFill>
          </a:ln>
        </p:spPr>
        <p:txBody>
          <a:bodyPr>
            <a:normAutofit fontScale="92500" lnSpcReduction="10000"/>
          </a:bodyPr>
          <a:lstStyle/>
          <a:p>
            <a:pPr>
              <a:buClr>
                <a:schemeClr val="accent6">
                  <a:lumMod val="75000"/>
                </a:schemeClr>
              </a:buClr>
            </a:pPr>
            <a:r>
              <a:rPr lang="en-US" sz="2400" dirty="0"/>
              <a:t>In this presentation we have discussed the project and implementation of Face Mask Detection System.</a:t>
            </a:r>
          </a:p>
          <a:p>
            <a:pPr>
              <a:buClr>
                <a:schemeClr val="accent6">
                  <a:lumMod val="75000"/>
                </a:schemeClr>
              </a:buClr>
            </a:pPr>
            <a:endParaRPr lang="en-US" sz="2400" dirty="0"/>
          </a:p>
          <a:p>
            <a:pPr>
              <a:buClr>
                <a:schemeClr val="accent6">
                  <a:lumMod val="75000"/>
                </a:schemeClr>
              </a:buClr>
            </a:pPr>
            <a:r>
              <a:rPr lang="en-US" sz="2400" dirty="0"/>
              <a:t>We also discussed brief overview and working of MobileNetV2 model which will be used to create face mask detection model.</a:t>
            </a:r>
          </a:p>
          <a:p>
            <a:pPr>
              <a:buClr>
                <a:schemeClr val="accent6">
                  <a:lumMod val="75000"/>
                </a:schemeClr>
              </a:buClr>
            </a:pPr>
            <a:endParaRPr lang="en-US" sz="2400" dirty="0"/>
          </a:p>
          <a:p>
            <a:pPr>
              <a:buClr>
                <a:schemeClr val="accent6">
                  <a:lumMod val="75000"/>
                </a:schemeClr>
              </a:buClr>
            </a:pPr>
            <a:r>
              <a:rPr lang="en-US" sz="2400" dirty="0"/>
              <a:t>Using face mask detection system we can find out the people not wearing masks. These people can then be recognized via face recognition system.</a:t>
            </a:r>
          </a:p>
          <a:p>
            <a:pPr>
              <a:buClr>
                <a:schemeClr val="accent6">
                  <a:lumMod val="75000"/>
                </a:schemeClr>
              </a:buClr>
            </a:pPr>
            <a:endParaRPr lang="en-US" sz="2400" dirty="0"/>
          </a:p>
          <a:p>
            <a:pPr>
              <a:buClr>
                <a:schemeClr val="accent6">
                  <a:lumMod val="75000"/>
                </a:schemeClr>
              </a:buClr>
            </a:pPr>
            <a:r>
              <a:rPr lang="en-US" sz="2400" dirty="0"/>
              <a:t>Once the person is recognized he can be warned using the alert system via a message or mail. If someone is caught doing the same mistake more than five times he/she will be fined.</a:t>
            </a:r>
          </a:p>
          <a:p>
            <a:pPr>
              <a:buClr>
                <a:schemeClr val="accent6">
                  <a:lumMod val="75000"/>
                </a:schemeClr>
              </a:buClr>
            </a:pPr>
            <a:endParaRPr lang="en-US" sz="2400" i="1" dirty="0">
              <a:solidFill>
                <a:srgbClr val="FF0000"/>
              </a:solidFill>
              <a:latin typeface="Times New Roman" pitchFamily="18" charset="0"/>
              <a:cs typeface="Times New Roman" pitchFamily="18" charset="0"/>
            </a:endParaRPr>
          </a:p>
          <a:p>
            <a:pPr>
              <a:buClr>
                <a:schemeClr val="accent6">
                  <a:lumMod val="75000"/>
                </a:schemeClr>
              </a:buClr>
            </a:pPr>
            <a:endParaRPr lang="en-US" sz="2000" dirty="0"/>
          </a:p>
          <a:p>
            <a:pPr>
              <a:buClr>
                <a:schemeClr val="accent6">
                  <a:lumMod val="75000"/>
                </a:schemeClr>
              </a:buClr>
            </a:pPr>
            <a:endParaRPr lang="en-US" sz="2400" i="1" dirty="0">
              <a:solidFill>
                <a:srgbClr val="FF0000"/>
              </a:solidFill>
              <a:latin typeface="Times New Roman" pitchFamily="18" charset="0"/>
              <a:cs typeface="Times New Roman" pitchFamily="18" charset="0"/>
            </a:endParaRPr>
          </a:p>
          <a:p>
            <a:pPr>
              <a:buClr>
                <a:schemeClr val="accent6">
                  <a:lumMod val="75000"/>
                </a:schemeClr>
              </a:buClr>
            </a:pPr>
            <a:endParaRPr lang="en-US" dirty="0"/>
          </a:p>
        </p:txBody>
      </p:sp>
      <p:sp>
        <p:nvSpPr>
          <p:cNvPr id="4" name="Date Placeholder 3"/>
          <p:cNvSpPr>
            <a:spLocks noGrp="1"/>
          </p:cNvSpPr>
          <p:nvPr>
            <p:ph type="dt" sz="half" idx="10"/>
          </p:nvPr>
        </p:nvSpPr>
        <p:spPr/>
        <p:txBody>
          <a:bodyPr/>
          <a:lstStyle/>
          <a:p>
            <a:fld id="{7A4CDB3C-CA75-4056-94C7-DA4B8684A6CB}"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26</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208449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57200" y="1371600"/>
            <a:ext cx="8458200" cy="4754563"/>
          </a:xfrm>
          <a:ln>
            <a:solidFill>
              <a:schemeClr val="tx1"/>
            </a:solidFill>
          </a:ln>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“MobileNetV2: The Next Generation of On-Device Computer Vision Networks”, Mark Sandler and Andrew Howard, Google Research, Tuesday, April 3, 2018.</a:t>
            </a:r>
          </a:p>
          <a:p>
            <a:pPr lvl="1"/>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https://ai.googleblog.com/2018/04/mobilenetv2-next-generation-of-on.html</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 Samuel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Ady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Sanjaya,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Suryo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Adi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Rakhmawan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“Face Mask Detection Using MobileNetV2 in The Era of COVID-19 Pandemic”, 20 January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hlinkClick r:id="rId3"/>
              </a:rPr>
              <a:t>https://ieeexplore.ieee.org/document/9325631</a:t>
            </a:r>
            <a:endParaRPr lang="en-IN" sz="1800" dirty="0"/>
          </a:p>
          <a:p>
            <a:pPr marL="320040" lvl="1"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Shashi Yadav “Deep Learning based Safe Social Distancing and Face Mask Detection in Public Areas for COVID-19 Safety Guidelines Adherence”, July 2020.</a:t>
            </a:r>
          </a:p>
          <a:p>
            <a:pPr lvl="1"/>
            <a:r>
              <a:rPr lang="en-IN" sz="1800" dirty="0"/>
              <a:t>https://www.researchgate.net/publication/343346690_Deep_Learning_based_Safe_Social_Distancing_and_Face_Mask_Detection_in_Public_Areas_for_COVID-19_Safety_Guidelines_Adherence</a:t>
            </a:r>
          </a:p>
          <a:p>
            <a:pPr marL="0" lv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F41E43-E838-4698-BC09-EA27DC4DAE65}"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2050097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57200" y="1371600"/>
            <a:ext cx="8458200" cy="4754563"/>
          </a:xfrm>
          <a:ln>
            <a:solidFill>
              <a:schemeClr val="tx1"/>
            </a:solidFill>
          </a:ln>
        </p:spPr>
        <p:txBody>
          <a:bodyPr>
            <a:normAutofit lnSpcReduction="10000"/>
          </a:bodyPr>
          <a:lstStyle/>
          <a:p>
            <a:pPr marL="0" indent="0">
              <a:buNone/>
            </a:pPr>
            <a:endParaRPr lang="en-IN" sz="1600" dirty="0">
              <a:latin typeface="Times New Roman" panose="02020603050405020304" pitchFamily="18" charset="0"/>
              <a:ea typeface="Calibri" panose="020F0502020204030204" pitchFamily="34"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Luka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Dulcic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“Face Recognition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MTCNN”, 2018            </a:t>
            </a:r>
            <a:r>
              <a:rPr lang="en-IN"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https://arsfutura.com/magazine/face-recognition-with-facenet-and-   </a:t>
            </a:r>
            <a:r>
              <a:rPr lang="en-IN" sz="18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mtcnn</a:t>
            </a:r>
            <a:r>
              <a:rPr lang="en-IN"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t>
            </a:r>
            <a:endParaRPr lang="en-IN"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Florian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Schroff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Dmitry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Kalenichenko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James Philbin,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Unified Embedding for Face Recognition and Clustering”, 15 October 2015.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https://www.cvfoundation.org/openaccess/content_cvpr_2015/html/Schroff_FaceNet_A_Unified_2015_CVPR_paper.html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Ivan William, De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Rosal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Ignatius Moses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Setiadi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Heru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agus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Santoso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“Face Recognition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(Survey, Performance Test, and Comparison)”, October 2019.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https://www.researchgate.net/publication/339173834_Face_Recognition_using_FaceNet_Survey_Performance_Test_and_Comparison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a:p>
            <a:pPr marL="0" lv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F41E43-E838-4698-BC09-EA27DC4DAE65}"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28</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356479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57200" y="1371600"/>
            <a:ext cx="8458200" cy="4754563"/>
          </a:xfrm>
          <a:ln>
            <a:solidFill>
              <a:schemeClr val="tx1"/>
            </a:solidFill>
          </a:ln>
        </p:spPr>
        <p:txBody>
          <a:bodyPr>
            <a:normAutofit fontScale="85000" lnSpcReduction="10000"/>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Edwin Jose,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Greeshma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Manikandan,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Mithun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Haridas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Supriya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H, “Face Recognition based Surveillance System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MTCNN on Jetson TX2”, March 2019.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https://www.researchgate.net/publication/333660229_Face_Recognition_based_Surveillance_System_Using_FaceNet_and_MTCNN_on_Jetson_TX2</a:t>
            </a:r>
            <a:endPar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Arjya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Das; Mohammad Wasif Ansari; Rohini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Basak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“Covid-19 Face Mask Detection Using TensorFlow,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OpenCV”, 05 February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https://ieeexplore.ieee.org/document/9342585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Stefanos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Kanellopoulos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“Face Mask Detection using darknet’s YOLOv3”, 12 April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https://towardsdatascience.com/face-mask-detection-using-darknets-yolov3-84cde488e5a1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Face Mask Detection dataset, Kaggle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https://www.kaggle.com/andrewmvd/face-mask-detection?select=images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pPr marL="0" lv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F41E43-E838-4698-BC09-EA27DC4DAE65}"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29</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241479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dirty="0"/>
          </a:p>
        </p:txBody>
      </p:sp>
      <p:sp>
        <p:nvSpPr>
          <p:cNvPr id="3" name="Content Placeholder 2"/>
          <p:cNvSpPr>
            <a:spLocks noGrp="1"/>
          </p:cNvSpPr>
          <p:nvPr>
            <p:ph idx="1"/>
          </p:nvPr>
        </p:nvSpPr>
        <p:spPr>
          <a:xfrm>
            <a:off x="457200" y="1524001"/>
            <a:ext cx="8229600" cy="4495800"/>
          </a:xfrm>
          <a:ln>
            <a:solidFill>
              <a:schemeClr val="tx1"/>
            </a:solidFill>
          </a:ln>
        </p:spPr>
        <p:txBody>
          <a:bodyPr>
            <a:normAutofit/>
          </a:bodyPr>
          <a:lstStyle/>
          <a:p>
            <a:pPr>
              <a:buClr>
                <a:schemeClr val="tx2"/>
              </a:buClr>
            </a:pPr>
            <a:r>
              <a:rPr lang="en-US" sz="2400" dirty="0">
                <a:latin typeface="Times New Roman" panose="02020603050405020304" pitchFamily="18" charset="0"/>
                <a:cs typeface="Times New Roman" panose="02020603050405020304" pitchFamily="18" charset="0"/>
              </a:rPr>
              <a:t>COVID-19 pandemic is the most life-changing event which has startled the world since the  year 2020. </a:t>
            </a:r>
          </a:p>
          <a:p>
            <a:pPr>
              <a:buClr>
                <a:schemeClr val="tx2"/>
              </a:buClr>
            </a:pPr>
            <a:r>
              <a:rPr lang="en-US" sz="2400" dirty="0">
                <a:latin typeface="Times New Roman" panose="02020603050405020304" pitchFamily="18" charset="0"/>
                <a:cs typeface="Times New Roman" panose="02020603050405020304" pitchFamily="18" charset="0"/>
              </a:rPr>
              <a:t>Masks, Sanitizer and social distancing became the priority of each and every person.</a:t>
            </a:r>
          </a:p>
          <a:p>
            <a:pPr>
              <a:buClr>
                <a:schemeClr val="tx2"/>
              </a:buClr>
            </a:pPr>
            <a:r>
              <a:rPr lang="en-US" sz="2400" dirty="0">
                <a:latin typeface="Times New Roman" panose="02020603050405020304" pitchFamily="18" charset="0"/>
                <a:cs typeface="Times New Roman" panose="02020603050405020304" pitchFamily="18" charset="0"/>
              </a:rPr>
              <a:t>A survey shows that 90% of people in India are aware of wearing a mask, but only 44% of  them is wearing a face mask. </a:t>
            </a:r>
          </a:p>
          <a:p>
            <a:pPr>
              <a:buClr>
                <a:schemeClr val="tx2"/>
              </a:buClr>
            </a:pPr>
            <a:r>
              <a:rPr lang="en-US" sz="2400" dirty="0">
                <a:latin typeface="Times New Roman" panose="02020603050405020304" pitchFamily="18" charset="0"/>
                <a:cs typeface="Times New Roman" panose="02020603050405020304" pitchFamily="18" charset="0"/>
              </a:rPr>
              <a:t>Face mask detection makes the process of checking face mask on a person fast and efficient. It can be deployed in malls, schools, college, etc.</a:t>
            </a:r>
          </a:p>
          <a:p>
            <a:pPr>
              <a:buClr>
                <a:schemeClr val="tx2"/>
              </a:buClr>
            </a:pP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F152FF56-3215-4D00-8867-22626EC2B0C3}" type="datetime1">
              <a:rPr lang="en-US" smtClean="0"/>
              <a:t>3/5/2022</a:t>
            </a:fld>
            <a:endParaRPr lang="en-US"/>
          </a:p>
        </p:txBody>
      </p:sp>
      <p:sp>
        <p:nvSpPr>
          <p:cNvPr id="6" name="Slide Number Placeholder 5"/>
          <p:cNvSpPr>
            <a:spLocks noGrp="1"/>
          </p:cNvSpPr>
          <p:nvPr>
            <p:ph type="sldNum" sz="quarter" idx="12"/>
          </p:nvPr>
        </p:nvSpPr>
        <p:spPr>
          <a:xfrm>
            <a:off x="6858000" y="6400800"/>
            <a:ext cx="2133600" cy="365125"/>
          </a:xfrm>
        </p:spPr>
        <p:txBody>
          <a:bodyPr/>
          <a:lstStyle/>
          <a:p>
            <a:fld id="{B6F15528-21DE-4FAA-801E-634DDDAF4B2B}" type="slidenum">
              <a:rPr lang="en-US" smtClean="0"/>
              <a:pPr/>
              <a:t>3</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3324750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F41E43-E838-4698-BC09-EA27DC4DAE65}"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30</a:t>
            </a:fld>
            <a:endParaRPr lang="en-US"/>
          </a:p>
        </p:txBody>
      </p:sp>
      <p:sp>
        <p:nvSpPr>
          <p:cNvPr id="7" name="Footer Placeholder 6"/>
          <p:cNvSpPr>
            <a:spLocks noGrp="1"/>
          </p:cNvSpPr>
          <p:nvPr>
            <p:ph type="ftr" sz="quarter" idx="11"/>
          </p:nvPr>
        </p:nvSpPr>
        <p:spPr/>
        <p:txBody>
          <a:bodyPr/>
          <a:lstStyle/>
          <a:p>
            <a:r>
              <a:rPr lang="en-US"/>
              <a:t>Project title Name </a:t>
            </a:r>
          </a:p>
        </p:txBody>
      </p:sp>
      <p:sp>
        <p:nvSpPr>
          <p:cNvPr id="5" name="Content Placeholder 4"/>
          <p:cNvSpPr>
            <a:spLocks noGrp="1"/>
          </p:cNvSpPr>
          <p:nvPr>
            <p:ph idx="1"/>
          </p:nvPr>
        </p:nvSpPr>
        <p:spPr>
          <a:xfrm>
            <a:off x="457200" y="457200"/>
            <a:ext cx="8229600" cy="5668963"/>
          </a:xfrm>
        </p:spPr>
        <p:txBody>
          <a:bodyPr/>
          <a:lstStyle/>
          <a:p>
            <a:pPr marL="0" indent="0">
              <a:buNone/>
            </a:pPr>
            <a:endParaRPr lang="en-US" dirty="0"/>
          </a:p>
        </p:txBody>
      </p:sp>
      <p:sp>
        <p:nvSpPr>
          <p:cNvPr id="9" name="Rectangle 8"/>
          <p:cNvSpPr/>
          <p:nvPr/>
        </p:nvSpPr>
        <p:spPr>
          <a:xfrm>
            <a:off x="1828800" y="2667000"/>
            <a:ext cx="5029200" cy="1754326"/>
          </a:xfrm>
          <a:prstGeom prst="rect">
            <a:avLst/>
          </a:prstGeom>
          <a:noFill/>
        </p:spPr>
        <p:txBody>
          <a:bodyPr wrap="squar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p>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 &amp; A ??</a:t>
            </a:r>
          </a:p>
        </p:txBody>
      </p:sp>
    </p:spTree>
    <p:extLst>
      <p:ext uri="{BB962C8B-B14F-4D97-AF65-F5344CB8AC3E}">
        <p14:creationId xmlns:p14="http://schemas.microsoft.com/office/powerpoint/2010/main" val="97880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15001"/>
          </a:xfrm>
          <a:ln>
            <a:solidFill>
              <a:schemeClr val="tx1"/>
            </a:solidFill>
          </a:ln>
        </p:spPr>
        <p:txBody>
          <a:bodyPr>
            <a:normAutofit/>
          </a:bodyPr>
          <a:lstStyle/>
          <a:p>
            <a:pPr marL="95885" marR="220980" algn="just">
              <a:lnSpc>
                <a:spcPct val="152000"/>
              </a:lnSpc>
              <a:spcBef>
                <a:spcPts val="905"/>
              </a:spcBef>
              <a:spcAft>
                <a:spcPts val="0"/>
              </a:spcAft>
            </a:pPr>
            <a:r>
              <a:rPr lang="en-US" sz="2000" dirty="0">
                <a:latin typeface="Times New Roman" panose="02020603050405020304" pitchFamily="18" charset="0"/>
                <a:ea typeface="Times New Roman" panose="02020603050405020304" pitchFamily="18" charset="0"/>
              </a:rPr>
              <a:t>Here</a:t>
            </a:r>
            <a:r>
              <a:rPr lang="en-US" sz="2000" dirty="0">
                <a:effectLst/>
                <a:latin typeface="Times New Roman" panose="02020603050405020304" pitchFamily="18" charset="0"/>
                <a:ea typeface="Times New Roman" panose="02020603050405020304" pitchFamily="18" charset="0"/>
              </a:rPr>
              <a:t> we have proposed an automation system for detecting people who is not wearing a mask then in next step recognizing the face of that person for taking certain against him/her.</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our project we are using CNN based MobileNetV2 Architecture for Mask Detector Model. For live streaming as well as capturing of the faces we are using OpenCV along with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Face Detector. For Face Detection, we are using MTCNN Architecture model and Siamese Network Face Recognition which is a part of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algorithm.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990600" y="6400800"/>
            <a:ext cx="2133600" cy="365125"/>
          </a:xfrm>
        </p:spPr>
        <p:txBody>
          <a:bodyPr/>
          <a:lstStyle/>
          <a:p>
            <a:fld id="{F152FF56-3215-4D00-8867-22626EC2B0C3}" type="datetime1">
              <a:rPr lang="en-US" smtClean="0"/>
              <a:t>3/5/2022</a:t>
            </a:fld>
            <a:endParaRPr lang="en-US"/>
          </a:p>
        </p:txBody>
      </p:sp>
      <p:sp>
        <p:nvSpPr>
          <p:cNvPr id="6" name="Slide Number Placeholder 5"/>
          <p:cNvSpPr>
            <a:spLocks noGrp="1"/>
          </p:cNvSpPr>
          <p:nvPr>
            <p:ph type="sldNum" sz="quarter" idx="12"/>
          </p:nvPr>
        </p:nvSpPr>
        <p:spPr>
          <a:xfrm>
            <a:off x="6858000" y="6400800"/>
            <a:ext cx="2133600" cy="365125"/>
          </a:xfrm>
        </p:spPr>
        <p:txBody>
          <a:bodyPr/>
          <a:lstStyle/>
          <a:p>
            <a:fld id="{B6F15528-21DE-4FAA-801E-634DDDAF4B2B}"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a:t>Project title Name </a:t>
            </a:r>
          </a:p>
        </p:txBody>
      </p:sp>
    </p:spTree>
    <p:extLst>
      <p:ext uri="{BB962C8B-B14F-4D97-AF65-F5344CB8AC3E}">
        <p14:creationId xmlns:p14="http://schemas.microsoft.com/office/powerpoint/2010/main" val="41968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63C7-E7ED-427F-A292-B6A75CBD5006}"/>
              </a:ext>
            </a:extLst>
          </p:cNvPr>
          <p:cNvSpPr>
            <a:spLocks noGrp="1"/>
          </p:cNvSpPr>
          <p:nvPr>
            <p:ph type="title"/>
          </p:nvPr>
        </p:nvSpPr>
        <p:spPr/>
        <p:txBody>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a:t>
            </a:r>
            <a:endParaRPr lang="en-IN" dirty="0"/>
          </a:p>
        </p:txBody>
      </p:sp>
      <p:sp>
        <p:nvSpPr>
          <p:cNvPr id="3" name="Date Placeholder 2">
            <a:extLst>
              <a:ext uri="{FF2B5EF4-FFF2-40B4-BE49-F238E27FC236}">
                <a16:creationId xmlns:a16="http://schemas.microsoft.com/office/drawing/2014/main" id="{4D14142E-A380-45AE-BD61-CF251731789C}"/>
              </a:ext>
            </a:extLst>
          </p:cNvPr>
          <p:cNvSpPr>
            <a:spLocks noGrp="1"/>
          </p:cNvSpPr>
          <p:nvPr>
            <p:ph type="dt" sz="half" idx="10"/>
          </p:nvPr>
        </p:nvSpPr>
        <p:spPr/>
        <p:txBody>
          <a:bodyPr/>
          <a:lstStyle/>
          <a:p>
            <a:r>
              <a:rPr lang="en-US" dirty="0">
                <a:solidFill>
                  <a:srgbClr val="1F497D"/>
                </a:solidFill>
                <a:latin typeface="Times New Roman" panose="02020603050405020304" pitchFamily="18" charset="0"/>
                <a:cs typeface="Times New Roman" panose="02020603050405020304" pitchFamily="18" charset="0"/>
              </a:rPr>
              <a:t>10/29/2021</a:t>
            </a:r>
          </a:p>
        </p:txBody>
      </p:sp>
      <p:sp>
        <p:nvSpPr>
          <p:cNvPr id="4" name="Footer Placeholder 3">
            <a:extLst>
              <a:ext uri="{FF2B5EF4-FFF2-40B4-BE49-F238E27FC236}">
                <a16:creationId xmlns:a16="http://schemas.microsoft.com/office/drawing/2014/main" id="{2DAF240F-9C3A-4E64-862D-F819122FCDB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Face Mask Detection using live video streaming</a:t>
            </a:r>
            <a:endParaRPr lang="en-US" dirty="0">
              <a:solidFill>
                <a:srgbClr val="1F497D"/>
              </a:solidFill>
            </a:endParaRPr>
          </a:p>
        </p:txBody>
      </p:sp>
      <p:sp>
        <p:nvSpPr>
          <p:cNvPr id="5" name="Slide Number Placeholder 4">
            <a:extLst>
              <a:ext uri="{FF2B5EF4-FFF2-40B4-BE49-F238E27FC236}">
                <a16:creationId xmlns:a16="http://schemas.microsoft.com/office/drawing/2014/main" id="{68B8E0D9-B9E5-4E41-A16C-82753FB07D3C}"/>
              </a:ext>
            </a:extLst>
          </p:cNvPr>
          <p:cNvSpPr>
            <a:spLocks noGrp="1"/>
          </p:cNvSpPr>
          <p:nvPr>
            <p:ph type="sldNum" sz="quarter" idx="12"/>
          </p:nvPr>
        </p:nvSpPr>
        <p:spPr/>
        <p:txBody>
          <a:bodyPr/>
          <a:lstStyle/>
          <a:p>
            <a:fld id="{CBBC6685-0B53-4B4E-AE18-5FC646DDFD4A}" type="slidenum">
              <a:rPr lang="en-US" smtClean="0"/>
              <a:pPr/>
              <a:t>5</a:t>
            </a:fld>
            <a:endParaRPr lang="en-US"/>
          </a:p>
        </p:txBody>
      </p:sp>
      <p:pic>
        <p:nvPicPr>
          <p:cNvPr id="7" name="Picture 6">
            <a:hlinkClick r:id="rId2" tgtFrame="&quot;_blank&quot;"/>
            <a:extLst>
              <a:ext uri="{FF2B5EF4-FFF2-40B4-BE49-F238E27FC236}">
                <a16:creationId xmlns:a16="http://schemas.microsoft.com/office/drawing/2014/main" id="{4FDC6141-96F9-4CBE-914C-8ADF5AEBE7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969717" cy="3810000"/>
          </a:xfrm>
          <a:prstGeom prst="rect">
            <a:avLst/>
          </a:prstGeom>
          <a:noFill/>
          <a:ln>
            <a:noFill/>
          </a:ln>
        </p:spPr>
      </p:pic>
      <p:sp>
        <p:nvSpPr>
          <p:cNvPr id="9" name="TextBox 8">
            <a:extLst>
              <a:ext uri="{FF2B5EF4-FFF2-40B4-BE49-F238E27FC236}">
                <a16:creationId xmlns:a16="http://schemas.microsoft.com/office/drawing/2014/main" id="{F84FD9ED-80AB-4666-A777-02F04FE84849}"/>
              </a:ext>
            </a:extLst>
          </p:cNvPr>
          <p:cNvSpPr txBox="1"/>
          <p:nvPr/>
        </p:nvSpPr>
        <p:spPr>
          <a:xfrm>
            <a:off x="2438400" y="4402370"/>
            <a:ext cx="4191000" cy="1754326"/>
          </a:xfrm>
          <a:prstGeom prst="rect">
            <a:avLst/>
          </a:prstGeom>
          <a:noFill/>
        </p:spPr>
        <p:txBody>
          <a:bodyPr wrap="square">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Fig 2.1 Overview of MobileNetV2 Architecture</a:t>
            </a:r>
            <a:endParaRPr lang="en-IN" dirty="0"/>
          </a:p>
        </p:txBody>
      </p:sp>
    </p:spTree>
    <p:extLst>
      <p:ext uri="{BB962C8B-B14F-4D97-AF65-F5344CB8AC3E}">
        <p14:creationId xmlns:p14="http://schemas.microsoft.com/office/powerpoint/2010/main" val="251521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274320" lvl="0" indent="-274320">
              <a:spcBef>
                <a:spcPts val="580"/>
              </a:spcBef>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a:t>
            </a:r>
          </a:p>
        </p:txBody>
      </p:sp>
      <p:sp>
        <p:nvSpPr>
          <p:cNvPr id="3" name="Content Placeholder 2"/>
          <p:cNvSpPr>
            <a:spLocks noGrp="1"/>
          </p:cNvSpPr>
          <p:nvPr>
            <p:ph idx="1"/>
          </p:nvPr>
        </p:nvSpPr>
        <p:spPr>
          <a:xfrm>
            <a:off x="457200" y="1371600"/>
            <a:ext cx="8229600" cy="4754563"/>
          </a:xfrm>
          <a:ln>
            <a:solidFill>
              <a:schemeClr val="tx1"/>
            </a:solidFill>
          </a:ln>
        </p:spPr>
        <p:txBody>
          <a:bodyPr/>
          <a:lstStyle/>
          <a:p>
            <a:r>
              <a:rPr lang="en-US" dirty="0"/>
              <a:t>Comparison of technique:</a:t>
            </a:r>
          </a:p>
          <a:p>
            <a:pPr marL="0" indent="0">
              <a:buNone/>
            </a:pPr>
            <a:br>
              <a:rPr lang="en-IN" sz="2000" dirty="0"/>
            </a:br>
            <a:r>
              <a:rPr lang="en-IN" sz="2000" dirty="0"/>
              <a:t>Figure [2.1] shows the overview of MobileNetV2 Architecture. MobileNetV2 builds upon the ideas from MobileNetV1 (previous version), using depth wise separable convolution as efficient building blocks. However, V2 introduces two new features to the architecture: </a:t>
            </a:r>
          </a:p>
          <a:p>
            <a:r>
              <a:rPr lang="en-IN" sz="2000" dirty="0"/>
              <a:t>1) linear bottlenecks between the layers, and </a:t>
            </a:r>
          </a:p>
          <a:p>
            <a:r>
              <a:rPr lang="en-IN" sz="2000" dirty="0"/>
              <a:t>2) shortcut connections between the bottlenecks. </a:t>
            </a:r>
          </a:p>
          <a:p>
            <a:r>
              <a:rPr lang="en-IN" sz="2000" dirty="0"/>
              <a:t>Overall, the MobileNetV2 models are faster for the same accuracy across the entire latency spectrum. In particular, the new models use 2x fewer operations, need 30% fewer parameters. Also, MobileNetV2 is a very effective feature extractor for object detection and segmentation. </a:t>
            </a:r>
          </a:p>
          <a:p>
            <a:endParaRPr lang="en-US" sz="2000" dirty="0"/>
          </a:p>
          <a:p>
            <a:pPr marL="0" indent="0">
              <a:buNone/>
            </a:pPr>
            <a:endParaRPr lang="en-US" sz="2000" i="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6</a:t>
            </a:fld>
            <a:endParaRPr lang="en-US"/>
          </a:p>
        </p:txBody>
      </p:sp>
      <p:sp>
        <p:nvSpPr>
          <p:cNvPr id="7" name="Date Placeholder 6"/>
          <p:cNvSpPr>
            <a:spLocks noGrp="1"/>
          </p:cNvSpPr>
          <p:nvPr>
            <p:ph type="dt" sz="half" idx="10"/>
          </p:nvPr>
        </p:nvSpPr>
        <p:spPr/>
        <p:txBody>
          <a:bodyPr/>
          <a:lstStyle/>
          <a:p>
            <a:fld id="{820AA64E-0E4F-4E64-A6A9-4CF58BF9A6FA}" type="datetime1">
              <a:rPr lang="en-US" smtClean="0"/>
              <a:t>3/5/2022</a:t>
            </a:fld>
            <a:endParaRPr lang="en-US"/>
          </a:p>
        </p:txBody>
      </p:sp>
      <p:sp>
        <p:nvSpPr>
          <p:cNvPr id="8" name="Footer Placeholder 7"/>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152009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F5D3-F4C6-4FED-B5F6-8DC24A4BB16F}"/>
              </a:ext>
            </a:extLst>
          </p:cNvPr>
          <p:cNvSpPr>
            <a:spLocks noGrp="1"/>
          </p:cNvSpPr>
          <p:nvPr>
            <p:ph type="title"/>
          </p:nvPr>
        </p:nvSpPr>
        <p:spPr>
          <a:xfrm>
            <a:off x="914400" y="1193801"/>
            <a:ext cx="7772400" cy="787398"/>
          </a:xfrm>
        </p:spPr>
        <p:txBody>
          <a:bodyPr>
            <a:noAutofit/>
          </a:bodyPr>
          <a:lstStyle/>
          <a:p>
            <a:pPr marL="742950" lvl="1" indent="-285750">
              <a:lnSpc>
                <a:spcPct val="150000"/>
              </a:lnSpc>
            </a:pP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Fig: </a:t>
            </a:r>
            <a:r>
              <a:rPr lang="en-IN" sz="1600" dirty="0">
                <a:latin typeface="Calibri" panose="020F0502020204030204" pitchFamily="34" charset="0"/>
                <a:ea typeface="Calibri" panose="020F0502020204030204" pitchFamily="34" charset="0"/>
                <a:cs typeface="Times New Roman" panose="02020603050405020304" pitchFamily="18" charset="0"/>
              </a:rPr>
              <a:t>Face mask detection in Image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2.1 Face Mask Detection:</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2.1.1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Face Mask detection in image: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
        <p:nvSpPr>
          <p:cNvPr id="3" name="Date Placeholder 2">
            <a:extLst>
              <a:ext uri="{FF2B5EF4-FFF2-40B4-BE49-F238E27FC236}">
                <a16:creationId xmlns:a16="http://schemas.microsoft.com/office/drawing/2014/main" id="{9855293A-5628-4507-87AF-DF939DC0A6E2}"/>
              </a:ext>
            </a:extLst>
          </p:cNvPr>
          <p:cNvSpPr>
            <a:spLocks noGrp="1"/>
          </p:cNvSpPr>
          <p:nvPr>
            <p:ph type="dt" sz="half" idx="10"/>
          </p:nvPr>
        </p:nvSpPr>
        <p:spPr/>
        <p:txBody>
          <a:bodyPr/>
          <a:lstStyle/>
          <a:p>
            <a:r>
              <a:rPr lang="en-US" dirty="0">
                <a:solidFill>
                  <a:srgbClr val="1F497D"/>
                </a:solidFill>
                <a:latin typeface="Times New Roman" panose="02020603050405020304" pitchFamily="18" charset="0"/>
                <a:cs typeface="Times New Roman" panose="02020603050405020304" pitchFamily="18" charset="0"/>
              </a:rPr>
              <a:t>10/29/2021</a:t>
            </a:r>
          </a:p>
        </p:txBody>
      </p:sp>
      <p:sp>
        <p:nvSpPr>
          <p:cNvPr id="4" name="Footer Placeholder 3">
            <a:extLst>
              <a:ext uri="{FF2B5EF4-FFF2-40B4-BE49-F238E27FC236}">
                <a16:creationId xmlns:a16="http://schemas.microsoft.com/office/drawing/2014/main" id="{8CF1A603-ED61-4E21-A38F-CDBD6BC6F1D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Face Mask Detection using live video streaming</a:t>
            </a:r>
            <a:endParaRPr lang="en-US" dirty="0">
              <a:solidFill>
                <a:srgbClr val="1F497D"/>
              </a:solidFill>
            </a:endParaRPr>
          </a:p>
        </p:txBody>
      </p:sp>
      <p:sp>
        <p:nvSpPr>
          <p:cNvPr id="5" name="Slide Number Placeholder 4">
            <a:extLst>
              <a:ext uri="{FF2B5EF4-FFF2-40B4-BE49-F238E27FC236}">
                <a16:creationId xmlns:a16="http://schemas.microsoft.com/office/drawing/2014/main" id="{B17E33ED-1186-4117-B3C4-7B2669AE1A29}"/>
              </a:ext>
            </a:extLst>
          </p:cNvPr>
          <p:cNvSpPr>
            <a:spLocks noGrp="1"/>
          </p:cNvSpPr>
          <p:nvPr>
            <p:ph type="sldNum" sz="quarter" idx="12"/>
          </p:nvPr>
        </p:nvSpPr>
        <p:spPr/>
        <p:txBody>
          <a:bodyPr/>
          <a:lstStyle/>
          <a:p>
            <a:fld id="{CBBC6685-0B53-4B4E-AE18-5FC646DDFD4A}" type="slidenum">
              <a:rPr lang="en-US" smtClean="0"/>
              <a:pPr/>
              <a:t>7</a:t>
            </a:fld>
            <a:endParaRPr lang="en-US"/>
          </a:p>
        </p:txBody>
      </p:sp>
      <p:pic>
        <p:nvPicPr>
          <p:cNvPr id="9" name="Content Placeholder 8">
            <a:extLst>
              <a:ext uri="{FF2B5EF4-FFF2-40B4-BE49-F238E27FC236}">
                <a16:creationId xmlns:a16="http://schemas.microsoft.com/office/drawing/2014/main" id="{7D0513D0-CB92-49F7-9775-640631499572}"/>
              </a:ext>
            </a:extLst>
          </p:cNvPr>
          <p:cNvPicPr>
            <a:picLocks noGrp="1"/>
          </p:cNvPicPr>
          <p:nvPr>
            <p:ph sz="quarter" idx="1"/>
          </p:nvPr>
        </p:nvPicPr>
        <p:blipFill>
          <a:blip r:embed="rId2"/>
          <a:stretch>
            <a:fillRect/>
          </a:stretch>
        </p:blipFill>
        <p:spPr>
          <a:xfrm>
            <a:off x="1095375" y="1600200"/>
            <a:ext cx="7134225" cy="4063999"/>
          </a:xfrm>
          <a:prstGeom prst="rect">
            <a:avLst/>
          </a:prstGeom>
        </p:spPr>
      </p:pic>
    </p:spTree>
    <p:extLst>
      <p:ext uri="{BB962C8B-B14F-4D97-AF65-F5344CB8AC3E}">
        <p14:creationId xmlns:p14="http://schemas.microsoft.com/office/powerpoint/2010/main" val="10038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7BE6-109A-426E-99B7-9F6242EA0EE5}"/>
              </a:ext>
            </a:extLst>
          </p:cNvPr>
          <p:cNvSpPr>
            <a:spLocks noGrp="1"/>
          </p:cNvSpPr>
          <p:nvPr>
            <p:ph type="title"/>
          </p:nvPr>
        </p:nvSpPr>
        <p:spPr>
          <a:xfrm>
            <a:off x="914400" y="274638"/>
            <a:ext cx="7772400" cy="639762"/>
          </a:xfrm>
        </p:spPr>
        <p:txBody>
          <a:bodyPr>
            <a:normAutofit/>
          </a:bodyPr>
          <a:lstStyle/>
          <a:p>
            <a:r>
              <a:rPr lang="en-US" sz="1400" dirty="0">
                <a:effectLst/>
                <a:ea typeface="Calibri" panose="020F0502020204030204" pitchFamily="34" charset="0"/>
                <a:cs typeface="Times New Roman" panose="02020603050405020304" pitchFamily="18" charset="0"/>
              </a:rPr>
              <a:t>2.1.2 Face Mask detection in video</a:t>
            </a:r>
            <a:endParaRPr lang="en-IN" sz="1400" dirty="0"/>
          </a:p>
        </p:txBody>
      </p:sp>
      <p:sp>
        <p:nvSpPr>
          <p:cNvPr id="3" name="Date Placeholder 2">
            <a:extLst>
              <a:ext uri="{FF2B5EF4-FFF2-40B4-BE49-F238E27FC236}">
                <a16:creationId xmlns:a16="http://schemas.microsoft.com/office/drawing/2014/main" id="{219AB799-57AE-496E-BEDB-9F7B1957B5D3}"/>
              </a:ext>
            </a:extLst>
          </p:cNvPr>
          <p:cNvSpPr>
            <a:spLocks noGrp="1"/>
          </p:cNvSpPr>
          <p:nvPr>
            <p:ph type="dt" sz="half" idx="10"/>
          </p:nvPr>
        </p:nvSpPr>
        <p:spPr/>
        <p:txBody>
          <a:bodyPr/>
          <a:lstStyle/>
          <a:p>
            <a:r>
              <a:rPr lang="en-US" dirty="0">
                <a:solidFill>
                  <a:srgbClr val="1F497D"/>
                </a:solidFill>
                <a:latin typeface="Times New Roman" panose="02020603050405020304" pitchFamily="18" charset="0"/>
                <a:cs typeface="Times New Roman" panose="02020603050405020304" pitchFamily="18" charset="0"/>
              </a:rPr>
              <a:t>10/29/2021</a:t>
            </a:r>
          </a:p>
        </p:txBody>
      </p:sp>
      <p:sp>
        <p:nvSpPr>
          <p:cNvPr id="4" name="Footer Placeholder 3">
            <a:extLst>
              <a:ext uri="{FF2B5EF4-FFF2-40B4-BE49-F238E27FC236}">
                <a16:creationId xmlns:a16="http://schemas.microsoft.com/office/drawing/2014/main" id="{6A71BE57-1515-43EC-A081-E4222D7820A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Face Mask Detection using live video streaming</a:t>
            </a:r>
            <a:endParaRPr lang="en-US" dirty="0">
              <a:solidFill>
                <a:srgbClr val="1F497D"/>
              </a:solidFill>
            </a:endParaRPr>
          </a:p>
        </p:txBody>
      </p:sp>
      <p:sp>
        <p:nvSpPr>
          <p:cNvPr id="5" name="Slide Number Placeholder 4">
            <a:extLst>
              <a:ext uri="{FF2B5EF4-FFF2-40B4-BE49-F238E27FC236}">
                <a16:creationId xmlns:a16="http://schemas.microsoft.com/office/drawing/2014/main" id="{7956256C-8D8B-46D1-ABF2-641EC139A73D}"/>
              </a:ext>
            </a:extLst>
          </p:cNvPr>
          <p:cNvSpPr>
            <a:spLocks noGrp="1"/>
          </p:cNvSpPr>
          <p:nvPr>
            <p:ph type="sldNum" sz="quarter" idx="12"/>
          </p:nvPr>
        </p:nvSpPr>
        <p:spPr/>
        <p:txBody>
          <a:bodyPr/>
          <a:lstStyle/>
          <a:p>
            <a:fld id="{CBBC6685-0B53-4B4E-AE18-5FC646DDFD4A}" type="slidenum">
              <a:rPr lang="en-US" smtClean="0"/>
              <a:pPr/>
              <a:t>8</a:t>
            </a:fld>
            <a:endParaRPr lang="en-US"/>
          </a:p>
        </p:txBody>
      </p:sp>
      <p:pic>
        <p:nvPicPr>
          <p:cNvPr id="8" name="Content Placeholder 7">
            <a:extLst>
              <a:ext uri="{FF2B5EF4-FFF2-40B4-BE49-F238E27FC236}">
                <a16:creationId xmlns:a16="http://schemas.microsoft.com/office/drawing/2014/main" id="{5CD4DFDB-3F27-4810-AD76-189F6C567A5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990600"/>
            <a:ext cx="6934200" cy="5080794"/>
          </a:xfrm>
        </p:spPr>
      </p:pic>
    </p:spTree>
    <p:extLst>
      <p:ext uri="{BB962C8B-B14F-4D97-AF65-F5344CB8AC3E}">
        <p14:creationId xmlns:p14="http://schemas.microsoft.com/office/powerpoint/2010/main" val="346146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sz="2400" dirty="0">
                <a:latin typeface="Times New Roman" panose="02020603050405020304" pitchFamily="18" charset="0"/>
                <a:cs typeface="Times New Roman" panose="02020603050405020304" pitchFamily="18" charset="0"/>
              </a:rPr>
              <a:t>To provide a system to monitor people who are not wearing mask by taking live video as input and detecting the people not wearing mask with a red box. The system should also be able to recognize that person and keep a track of the violation count and send him/her a warning through email or messaging system after a specific number of counts crossed.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i="1" dirty="0">
              <a:solidFill>
                <a:srgbClr val="FF0000"/>
              </a:solidFill>
              <a:latin typeface="Times New Roman" panose="02020603050405020304" pitchFamily="18" charset="0"/>
              <a:cs typeface="Times New Roman"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0461EC-AAA3-4A24-BB18-1FB71D896439}" type="datetime1">
              <a:rPr lang="en-US" smtClean="0"/>
              <a:t>3/5/2022</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r>
              <a:rPr lang="en-US"/>
              <a:t>Project title Name </a:t>
            </a:r>
          </a:p>
        </p:txBody>
      </p:sp>
    </p:spTree>
    <p:extLst>
      <p:ext uri="{BB962C8B-B14F-4D97-AF65-F5344CB8AC3E}">
        <p14:creationId xmlns:p14="http://schemas.microsoft.com/office/powerpoint/2010/main" val="2678920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1797</Words>
  <Application>Microsoft Office PowerPoint</Application>
  <PresentationFormat>On-screen Show (4:3)</PresentationFormat>
  <Paragraphs>230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Libre Baskerville</vt:lpstr>
      <vt:lpstr>Noto Sans Symbols</vt:lpstr>
      <vt:lpstr>Symbol</vt:lpstr>
      <vt:lpstr>Times New Roman</vt:lpstr>
      <vt:lpstr>Office Theme</vt:lpstr>
      <vt:lpstr>St. Francis Institute of Technology Department of Computer Engineering  PRAKALP-2022  (Scrutiny Round)</vt:lpstr>
      <vt:lpstr>Content</vt:lpstr>
      <vt:lpstr>Introduction</vt:lpstr>
      <vt:lpstr>PowerPoint Presentation</vt:lpstr>
      <vt:lpstr>Literature</vt:lpstr>
      <vt:lpstr>Literature </vt:lpstr>
      <vt:lpstr>      Fig: Face mask detection in Image   2.1 Face Mask Detection:   2.1.1 Face Mask detection in image: </vt:lpstr>
      <vt:lpstr>2.1.2 Face Mask detection in video</vt:lpstr>
      <vt:lpstr>Problem Statement</vt:lpstr>
      <vt:lpstr>Work Flow of the system Fig: Workflow of our project</vt:lpstr>
      <vt:lpstr>Algorithm with Implementation Details</vt:lpstr>
      <vt:lpstr>Experimental Setup</vt:lpstr>
      <vt:lpstr>PowerPoint Presentation</vt:lpstr>
      <vt:lpstr>Fig2: Face recognition dataset</vt:lpstr>
      <vt:lpstr>PowerPoint Presentation</vt:lpstr>
      <vt:lpstr>Validation with Test cases</vt:lpstr>
      <vt:lpstr>Fig1: Violation count of students in a particular department</vt:lpstr>
      <vt:lpstr>Validation with Test cases</vt:lpstr>
      <vt:lpstr>Validation with Test cases</vt:lpstr>
      <vt:lpstr>Validation with Test cases</vt:lpstr>
      <vt:lpstr>Validation with Test cases</vt:lpstr>
      <vt:lpstr>Validation with Test cases</vt:lpstr>
      <vt:lpstr>Validation with Test cases</vt:lpstr>
      <vt:lpstr>Results and Discussions</vt:lpstr>
      <vt:lpstr>Results and Discussions</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Francis Institute of Technology Department of Computer Engineering Prakalp 2019 Scrutiny</dc:title>
  <dc:creator>PC-4</dc:creator>
  <cp:lastModifiedBy>Nithin Menezes</cp:lastModifiedBy>
  <cp:revision>43</cp:revision>
  <dcterms:created xsi:type="dcterms:W3CDTF">2006-08-16T00:00:00Z</dcterms:created>
  <dcterms:modified xsi:type="dcterms:W3CDTF">2022-03-05T16:36:44Z</dcterms:modified>
</cp:coreProperties>
</file>