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2" r:id="rId5"/>
    <p:sldId id="261" r:id="rId6"/>
    <p:sldId id="264" r:id="rId7"/>
    <p:sldId id="263" r:id="rId8"/>
    <p:sldId id="260"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D5204D-961B-485D-8BE7-61F1F30D9DEF}" type="datetimeFigureOut">
              <a:rPr lang="en-IN" smtClean="0"/>
              <a:t>03-03-2021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D35F0-B192-4AA5-9992-CE6D28C3038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D5204D-961B-485D-8BE7-61F1F30D9DEF}" type="datetimeFigureOut">
              <a:rPr lang="en-IN" smtClean="0"/>
              <a:t>03-03-2021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D35F0-B192-4AA5-9992-CE6D28C3038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D5204D-961B-485D-8BE7-61F1F30D9DEF}" type="datetimeFigureOut">
              <a:rPr lang="en-IN" smtClean="0"/>
              <a:t>03-03-2021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D35F0-B192-4AA5-9992-CE6D28C3038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D5204D-961B-485D-8BE7-61F1F30D9DEF}" type="datetimeFigureOut">
              <a:rPr lang="en-IN" smtClean="0"/>
              <a:t>03-03-2021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D35F0-B192-4AA5-9992-CE6D28C30389}"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D5204D-961B-485D-8BE7-61F1F30D9DEF}" type="datetimeFigureOut">
              <a:rPr lang="en-IN" smtClean="0"/>
              <a:t>03-03-2021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D35F0-B192-4AA5-9992-CE6D28C3038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D5204D-961B-485D-8BE7-61F1F30D9DEF}" type="datetimeFigureOut">
              <a:rPr lang="en-IN" smtClean="0"/>
              <a:t>03-03-2021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D35F0-B192-4AA5-9992-CE6D28C30389}"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D5204D-961B-485D-8BE7-61F1F30D9DEF}" type="datetimeFigureOut">
              <a:rPr lang="en-IN" smtClean="0"/>
              <a:t>03-03-2021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D35F0-B192-4AA5-9992-CE6D28C30389}"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D5204D-961B-485D-8BE7-61F1F30D9DEF}" type="datetimeFigureOut">
              <a:rPr lang="en-IN" smtClean="0"/>
              <a:t>03-03-2021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D35F0-B192-4AA5-9992-CE6D28C3038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D5204D-961B-485D-8BE7-61F1F30D9DEF}" type="datetimeFigureOut">
              <a:rPr lang="en-IN" smtClean="0"/>
              <a:t>03-03-2021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D35F0-B192-4AA5-9992-CE6D28C3038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D5204D-961B-485D-8BE7-61F1F30D9DEF}" type="datetimeFigureOut">
              <a:rPr lang="en-IN" smtClean="0"/>
              <a:t>03-03-2021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D35F0-B192-4AA5-9992-CE6D28C3038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D5204D-961B-485D-8BE7-61F1F30D9DEF}" type="datetimeFigureOut">
              <a:rPr lang="en-IN" smtClean="0"/>
              <a:t>03-03-2021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2D35F0-B192-4AA5-9992-CE6D28C3038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D5204D-961B-485D-8BE7-61F1F30D9DEF}" type="datetimeFigureOut">
              <a:rPr lang="en-IN" smtClean="0"/>
              <a:t>03-03-2021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2D35F0-B192-4AA5-9992-CE6D28C3038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D5204D-961B-485D-8BE7-61F1F30D9DEF}" type="datetimeFigureOut">
              <a:rPr lang="en-IN" smtClean="0"/>
              <a:t>03-03-2021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2D35F0-B192-4AA5-9992-CE6D28C3038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5204D-961B-485D-8BE7-61F1F30D9DEF}" type="datetimeFigureOut">
              <a:rPr lang="en-IN" smtClean="0"/>
              <a:t>03-03-2021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2D35F0-B192-4AA5-9992-CE6D28C3038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D5204D-961B-485D-8BE7-61F1F30D9DEF}" type="datetimeFigureOut">
              <a:rPr lang="en-IN" smtClean="0"/>
              <a:t>03-03-2021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2D35F0-B192-4AA5-9992-CE6D28C3038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5D5204D-961B-485D-8BE7-61F1F30D9DEF}" type="datetimeFigureOut">
              <a:rPr lang="en-IN" smtClean="0"/>
              <a:t>03-03-2021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2D35F0-B192-4AA5-9992-CE6D28C3038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D5204D-961B-485D-8BE7-61F1F30D9DEF}" type="datetimeFigureOut">
              <a:rPr lang="en-IN" smtClean="0"/>
              <a:t>03-03-2021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2D35F0-B192-4AA5-9992-CE6D28C3038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Store management system</a:t>
            </a:r>
            <a:endParaRPr lang="en-IN" dirty="0"/>
          </a:p>
        </p:txBody>
      </p:sp>
      <p:sp>
        <p:nvSpPr>
          <p:cNvPr id="3" name="Subtitle 2"/>
          <p:cNvSpPr>
            <a:spLocks noGrp="1"/>
          </p:cNvSpPr>
          <p:nvPr>
            <p:ph type="subTitle" idx="1"/>
          </p:nvPr>
        </p:nvSpPr>
        <p:spPr/>
        <p:txBody>
          <a:bodyPr>
            <a:normAutofit lnSpcReduction="10000"/>
          </a:bodyPr>
          <a:lstStyle/>
          <a:p>
            <a:r>
              <a:rPr lang="en-US" dirty="0"/>
              <a:t>Subhashkumar</a:t>
            </a:r>
          </a:p>
          <a:p>
            <a:r>
              <a:rPr lang="en-US" dirty="0"/>
              <a:t>Nithin Menezes</a:t>
            </a:r>
          </a:p>
          <a:p>
            <a:r>
              <a:rPr lang="en-US" dirty="0"/>
              <a:t>Mithun Mathai</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3829"/>
            <a:ext cx="8596668" cy="1320800"/>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35315"/>
            <a:ext cx="9018209" cy="4934856"/>
          </a:xfrm>
        </p:spPr>
        <p:txBody>
          <a:bodyPr>
            <a:normAutofit/>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Store Management System is a web application where the admin of the store has the power to add a store, create new admin profiles for new admins, create transactions when the items are either sold or bought to the store and view available stock in the store. When store data is not properly handled it leads to various problems.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 store didn’t keep track of which transaction updated with items from the stock, later on the store owner finds out that the items are faulty, the store owner will be clueless on which supplier sent the faulty items. Whenever there’s a new admin from a particular store with some license number, before creating a new admin profile for that admin, the store should be added to the database.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429" y="0"/>
            <a:ext cx="10053183" cy="1306286"/>
          </a:xfrm>
        </p:spPr>
        <p:txBody>
          <a:bodyPr>
            <a:normAutofit fontScale="90000"/>
          </a:bodyPr>
          <a:lstStyle/>
          <a:p>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r>
            <a:br>
              <a:rPr lang="en-IN" sz="16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1" dirty="0">
                <a:latin typeface="Times New Roman" panose="02020603050405020304" pitchFamily="18" charset="0"/>
                <a:ea typeface="Calibri" panose="020F0502020204030204" pitchFamily="34" charset="0"/>
                <a:cs typeface="Times New Roman" panose="02020603050405020304" pitchFamily="18" charset="0"/>
              </a:rPr>
              <a:t/>
            </a:r>
            <a:br>
              <a:rPr lang="en-IN" sz="1600" b="1" dirty="0">
                <a:latin typeface="Times New Roman" panose="02020603050405020304" pitchFamily="18" charset="0"/>
                <a:ea typeface="Calibri" panose="020F0502020204030204" pitchFamily="34" charset="0"/>
                <a:cs typeface="Times New Roman" panose="02020603050405020304" pitchFamily="18" charset="0"/>
              </a:rPr>
            </a:br>
            <a:r>
              <a:rPr lang="en-IN" sz="1600" b="1" dirty="0">
                <a:latin typeface="Times New Roman" panose="02020603050405020304" pitchFamily="18" charset="0"/>
                <a:ea typeface="Calibri" panose="020F0502020204030204" pitchFamily="34" charset="0"/>
                <a:cs typeface="Times New Roman" panose="02020603050405020304" pitchFamily="18" charset="0"/>
              </a:rPr>
              <a:t>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429" y="1465943"/>
            <a:ext cx="8751253" cy="4934857"/>
          </a:xfrm>
        </p:spPr>
        <p:txBody>
          <a:bodyPr>
            <a:normAutofit fontScale="55000" lnSpcReduction="20000"/>
          </a:bodyPr>
          <a:lstStyle/>
          <a:p>
            <a:pPr>
              <a:lnSpc>
                <a:spcPct val="107000"/>
              </a:lnSpc>
              <a:spcAft>
                <a:spcPts val="800"/>
              </a:spcAft>
            </a:pPr>
            <a:r>
              <a:rPr lang="en-IN" sz="3500" dirty="0">
                <a:effectLst/>
                <a:latin typeface="Calibri" panose="020F0502020204030204" pitchFamily="34" charset="0"/>
                <a:ea typeface="Calibri" panose="020F0502020204030204" pitchFamily="34" charset="0"/>
                <a:cs typeface="Times New Roman" panose="02020603050405020304" pitchFamily="18" charset="0"/>
              </a:rPr>
              <a:t>The store management system stores information about the store, admins, transactions, and available stock in a store indicating the following: </a:t>
            </a:r>
          </a:p>
          <a:p>
            <a:pPr marL="0" indent="0">
              <a:lnSpc>
                <a:spcPct val="107000"/>
              </a:lnSpc>
              <a:spcAft>
                <a:spcPts val="800"/>
              </a:spcAft>
              <a:buNone/>
            </a:pPr>
            <a:r>
              <a:rPr lang="en-IN" sz="3500" dirty="0">
                <a:effectLst/>
                <a:latin typeface="Calibri" panose="020F0502020204030204" pitchFamily="34" charset="0"/>
                <a:ea typeface="Calibri" panose="020F0502020204030204" pitchFamily="34" charset="0"/>
                <a:cs typeface="Times New Roman" panose="02020603050405020304" pitchFamily="18" charset="0"/>
              </a:rPr>
              <a:t>• Details of the store(Address and license number )</a:t>
            </a:r>
          </a:p>
          <a:p>
            <a:pPr marL="0" indent="0">
              <a:lnSpc>
                <a:spcPct val="107000"/>
              </a:lnSpc>
              <a:spcAft>
                <a:spcPts val="800"/>
              </a:spcAft>
              <a:buNone/>
            </a:pPr>
            <a:r>
              <a:rPr lang="en-IN" sz="3500" dirty="0">
                <a:effectLst/>
                <a:latin typeface="Calibri" panose="020F0502020204030204" pitchFamily="34" charset="0"/>
                <a:ea typeface="Calibri" panose="020F0502020204030204" pitchFamily="34" charset="0"/>
                <a:cs typeface="Times New Roman" panose="02020603050405020304" pitchFamily="18" charset="0"/>
              </a:rPr>
              <a:t>• Admins of the store each having an ID, unique username and password. </a:t>
            </a:r>
          </a:p>
          <a:p>
            <a:pPr marL="0" indent="0">
              <a:lnSpc>
                <a:spcPct val="107000"/>
              </a:lnSpc>
              <a:spcAft>
                <a:spcPts val="800"/>
              </a:spcAft>
              <a:buNone/>
            </a:pPr>
            <a:r>
              <a:rPr lang="en-IN" sz="3500" dirty="0">
                <a:effectLst/>
                <a:latin typeface="Calibri" panose="020F0502020204030204" pitchFamily="34" charset="0"/>
                <a:ea typeface="Calibri" panose="020F0502020204030204" pitchFamily="34" charset="0"/>
                <a:cs typeface="Times New Roman" panose="02020603050405020304" pitchFamily="18" charset="0"/>
              </a:rPr>
              <a:t>• Transaction created by admin which has a unique transaction number. </a:t>
            </a:r>
          </a:p>
          <a:p>
            <a:pPr marL="0" indent="0">
              <a:lnSpc>
                <a:spcPct val="107000"/>
              </a:lnSpc>
              <a:spcAft>
                <a:spcPts val="800"/>
              </a:spcAft>
              <a:buNone/>
            </a:pPr>
            <a:r>
              <a:rPr lang="en-IN" sz="3500" dirty="0">
                <a:effectLst/>
                <a:latin typeface="Calibri" panose="020F0502020204030204" pitchFamily="34" charset="0"/>
                <a:ea typeface="Calibri" panose="020F0502020204030204" pitchFamily="34" charset="0"/>
                <a:cs typeface="Times New Roman" panose="02020603050405020304" pitchFamily="18" charset="0"/>
              </a:rPr>
              <a:t>• Stock has stock type, item name, price of each item, quantity and stock ID.</a:t>
            </a:r>
          </a:p>
          <a:p>
            <a:pPr marL="0" indent="0">
              <a:lnSpc>
                <a:spcPct val="107000"/>
              </a:lnSpc>
              <a:spcAft>
                <a:spcPts val="800"/>
              </a:spcAft>
              <a:buNone/>
            </a:pPr>
            <a:r>
              <a:rPr lang="en-IN" sz="3500" dirty="0">
                <a:effectLst/>
                <a:latin typeface="Calibri" panose="020F0502020204030204" pitchFamily="34" charset="0"/>
                <a:ea typeface="Calibri" panose="020F0502020204030204" pitchFamily="34" charset="0"/>
                <a:cs typeface="Times New Roman" panose="02020603050405020304" pitchFamily="18" charset="0"/>
              </a:rPr>
              <a:t>• When a transaction is created by the admin, it updates the stock. </a:t>
            </a:r>
          </a:p>
          <a:p>
            <a:pPr marL="0" indent="0">
              <a:lnSpc>
                <a:spcPct val="107000"/>
              </a:lnSpc>
              <a:spcAft>
                <a:spcPts val="800"/>
              </a:spcAft>
              <a:buNone/>
            </a:pPr>
            <a:r>
              <a:rPr lang="en-IN" sz="3500" dirty="0">
                <a:effectLst/>
                <a:latin typeface="Calibri" panose="020F0502020204030204" pitchFamily="34" charset="0"/>
                <a:ea typeface="Calibri" panose="020F0502020204030204" pitchFamily="34" charset="0"/>
                <a:cs typeface="Times New Roman" panose="02020603050405020304" pitchFamily="18" charset="0"/>
              </a:rPr>
              <a:t>• An Admin can view the stock available in the store. </a:t>
            </a:r>
          </a:p>
          <a:p>
            <a:pPr marL="0" indent="0">
              <a:lnSpc>
                <a:spcPct val="107000"/>
              </a:lnSpc>
              <a:spcAft>
                <a:spcPts val="800"/>
              </a:spcAft>
              <a:buNone/>
            </a:pPr>
            <a:r>
              <a:rPr lang="en-IN" sz="3500" dirty="0">
                <a:effectLst/>
                <a:latin typeface="Calibri" panose="020F0502020204030204" pitchFamily="34" charset="0"/>
                <a:ea typeface="Calibri" panose="020F0502020204030204" pitchFamily="34" charset="0"/>
                <a:cs typeface="Times New Roman" panose="02020603050405020304" pitchFamily="18" charset="0"/>
              </a:rPr>
              <a:t>• Each admin must have only one store.</a:t>
            </a:r>
          </a:p>
          <a:p>
            <a:pPr marL="0" indent="0">
              <a:lnSpc>
                <a:spcPct val="107000"/>
              </a:lnSpc>
              <a:spcAft>
                <a:spcPts val="800"/>
              </a:spcAft>
              <a:buNone/>
            </a:pPr>
            <a:r>
              <a:rPr lang="en-IN" sz="3500" dirty="0">
                <a:effectLst/>
                <a:latin typeface="Calibri" panose="020F0502020204030204" pitchFamily="34" charset="0"/>
                <a:ea typeface="Calibri" panose="020F0502020204030204" pitchFamily="34" charset="0"/>
                <a:cs typeface="Times New Roman" panose="02020603050405020304" pitchFamily="18" charset="0"/>
              </a:rPr>
              <a:t> • Each transaction can have only one admin</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3830"/>
            <a:ext cx="9601196" cy="696684"/>
          </a:xfrm>
        </p:spPr>
        <p:txBody>
          <a:bodyPr>
            <a:normAutofit/>
          </a:bodyPr>
          <a:lstStyle/>
          <a:p>
            <a:pPr algn="ctr"/>
            <a:r>
              <a:rPr lang="en-US" dirty="0"/>
              <a:t> </a:t>
            </a:r>
            <a:r>
              <a:rPr lang="en-US" dirty="0" smtClean="0"/>
              <a:t> </a:t>
            </a:r>
            <a:r>
              <a:rPr lang="en-US" dirty="0" smtClean="0"/>
              <a:t>V-MODEL </a:t>
            </a:r>
            <a:endParaRPr lang="en-IN" dirty="0"/>
          </a:p>
        </p:txBody>
      </p:sp>
      <p:sp>
        <p:nvSpPr>
          <p:cNvPr id="3" name="Content Placeholder 2"/>
          <p:cNvSpPr>
            <a:spLocks noGrp="1"/>
          </p:cNvSpPr>
          <p:nvPr>
            <p:ph idx="1"/>
          </p:nvPr>
        </p:nvSpPr>
        <p:spPr>
          <a:xfrm>
            <a:off x="1295401" y="1030515"/>
            <a:ext cx="9601196" cy="4845354"/>
          </a:xfrm>
        </p:spPr>
        <p:txBody>
          <a:bodyPr>
            <a:normAutofit fontScale="92500" lnSpcReduction="20000"/>
          </a:bodyPr>
          <a:lstStyle/>
          <a:p>
            <a:r>
              <a:rPr lang="en-GB" altLang="en-US" dirty="0"/>
              <a:t>V model is an extension of the waterfall model and is based on association of testing face for each corresponding development stage</a:t>
            </a:r>
            <a:r>
              <a:rPr lang="en-GB" altLang="en-US" dirty="0" smtClean="0"/>
              <a:t>.</a:t>
            </a:r>
          </a:p>
          <a:p>
            <a:endParaRPr lang="en-GB" altLang="en-US" dirty="0"/>
          </a:p>
          <a:p>
            <a:r>
              <a:rPr lang="en-GB" altLang="en-US" dirty="0" smtClean="0"/>
              <a:t>Its </a:t>
            </a:r>
            <a:r>
              <a:rPr lang="en-GB" altLang="en-US" dirty="0"/>
              <a:t>execution of processes happens in a sequential manner in V shape</a:t>
            </a:r>
            <a:r>
              <a:rPr lang="en-GB" altLang="en-US" dirty="0" smtClean="0"/>
              <a:t>.</a:t>
            </a:r>
          </a:p>
          <a:p>
            <a:endParaRPr lang="en-GB" altLang="en-US" dirty="0"/>
          </a:p>
          <a:p>
            <a:r>
              <a:rPr lang="en-GB" altLang="en-US" dirty="0"/>
              <a:t>It is also known as Verification and Validation Model</a:t>
            </a:r>
            <a:r>
              <a:rPr lang="en-GB" altLang="en-US" dirty="0" smtClean="0"/>
              <a:t>.</a:t>
            </a:r>
          </a:p>
          <a:p>
            <a:endParaRPr lang="en-US" dirty="0"/>
          </a:p>
          <a:p>
            <a:r>
              <a:rPr lang="en-US" dirty="0"/>
              <a:t>The V-shaped model is used for small to medium sized projects where requirements are clearly defined and fixed</a:t>
            </a:r>
            <a:r>
              <a:rPr lang="en-US" dirty="0" smtClean="0"/>
              <a:t>.</a:t>
            </a:r>
          </a:p>
          <a:p>
            <a:endParaRPr lang="en-US" dirty="0"/>
          </a:p>
          <a:p>
            <a:r>
              <a:rPr lang="en-US" dirty="0"/>
              <a:t>The V-Shaped model should be chosen when ample technical resources are available with needed technical expertise</a:t>
            </a:r>
            <a:r>
              <a:rPr lang="en-US" dirty="0" smtClean="0"/>
              <a:t>.</a:t>
            </a:r>
          </a:p>
          <a:p>
            <a:endParaRPr lang="en-US" dirty="0"/>
          </a:p>
          <a:p>
            <a:r>
              <a:rPr lang="en-US" dirty="0"/>
              <a:t>High confidence of customer is required for choosing the V-Shaped model approach. Since, no prototypes are produced, there is a very high risk involved in meeting customer expectations.</a:t>
            </a:r>
          </a:p>
          <a:p>
            <a:endParaRPr lang="en-GB" alt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model</a:t>
            </a:r>
            <a:endParaRPr lang="en-IN" dirty="0"/>
          </a:p>
        </p:txBody>
      </p:sp>
      <p:pic>
        <p:nvPicPr>
          <p:cNvPr id="4" name="Content Placeholder 3"/>
          <p:cNvPicPr>
            <a:picLocks noGrp="1" noChangeAspect="1"/>
          </p:cNvPicPr>
          <p:nvPr>
            <p:ph idx="1"/>
          </p:nvPr>
        </p:nvPicPr>
        <p:blipFill>
          <a:blip r:embed="rId2"/>
          <a:stretch>
            <a:fillRect/>
          </a:stretch>
        </p:blipFill>
        <p:spPr>
          <a:xfrm>
            <a:off x="2819399" y="478971"/>
            <a:ext cx="6585857" cy="587828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77371"/>
            <a:ext cx="9163352" cy="6255658"/>
          </a:xfrm>
        </p:spPr>
        <p:txBody>
          <a:bodyPr>
            <a:normAutofit/>
          </a:bodyPr>
          <a:lstStyle/>
          <a:p>
            <a:pPr marL="0" indent="0">
              <a:buNone/>
            </a:pPr>
            <a:r>
              <a:rPr lang="en-US" dirty="0"/>
              <a:t>The various phases of the V-model are as follows:</a:t>
            </a:r>
          </a:p>
          <a:p>
            <a:r>
              <a:rPr lang="en-US" b="1" dirty="0"/>
              <a:t>Requirements</a:t>
            </a:r>
            <a:r>
              <a:rPr lang="en-US" dirty="0"/>
              <a:t> like BRS and SRS begin the life cycle model just like the waterfall model. But, in this model before development is started, a </a:t>
            </a:r>
            <a:r>
              <a:rPr lang="en-US" b="1" dirty="0"/>
              <a:t>system test</a:t>
            </a:r>
            <a:r>
              <a:rPr lang="en-US" dirty="0"/>
              <a:t> plan is created.  The </a:t>
            </a:r>
            <a:r>
              <a:rPr lang="en-US" b="1" dirty="0"/>
              <a:t>test plan</a:t>
            </a:r>
            <a:r>
              <a:rPr lang="en-US" dirty="0"/>
              <a:t> focuses on meeting the functionality specified in the requirements gathering.</a:t>
            </a:r>
          </a:p>
          <a:p>
            <a:r>
              <a:rPr lang="en-US" b="1" dirty="0"/>
              <a:t>The high-level design (HLD)</a:t>
            </a:r>
            <a:r>
              <a:rPr lang="en-US" dirty="0"/>
              <a:t> phase focuses on system architecture and design. It provide overview of solution, platform, system, product and service/process. An </a:t>
            </a:r>
            <a:r>
              <a:rPr lang="en-US" b="1" dirty="0"/>
              <a:t>integration test</a:t>
            </a:r>
            <a:r>
              <a:rPr lang="en-US" dirty="0"/>
              <a:t> plan is created in this phase as well in order to test the pieces of the software systems ability to work together.</a:t>
            </a:r>
          </a:p>
          <a:p>
            <a:r>
              <a:rPr lang="en-US" b="1" dirty="0"/>
              <a:t>The low-level design</a:t>
            </a:r>
            <a:r>
              <a:rPr lang="en-US" dirty="0"/>
              <a:t> </a:t>
            </a:r>
            <a:r>
              <a:rPr lang="en-US" b="1" dirty="0"/>
              <a:t>(LLD)</a:t>
            </a:r>
            <a:r>
              <a:rPr lang="en-US" dirty="0"/>
              <a:t> phase is where the actual software components are designed. It defines the actual logic for each and every component of the system. Class diagram with all the methods and relation between classes comes under LLD. </a:t>
            </a:r>
            <a:r>
              <a:rPr lang="en-US" b="1" dirty="0"/>
              <a:t>Component tests</a:t>
            </a:r>
            <a:r>
              <a:rPr lang="en-US" dirty="0"/>
              <a:t> are created in this phase as well.</a:t>
            </a:r>
          </a:p>
          <a:p>
            <a:r>
              <a:rPr lang="en-US" b="1" dirty="0"/>
              <a:t>The implementation</a:t>
            </a:r>
            <a:r>
              <a:rPr lang="en-US" dirty="0"/>
              <a:t> phase is, again, where all coding takes place. Once coding is complete, the path of execution continues up the right side of the V where the test plans developed earlier are now put to use.</a:t>
            </a:r>
          </a:p>
          <a:p>
            <a:r>
              <a:rPr lang="en-US" b="1" dirty="0"/>
              <a:t>Coding:</a:t>
            </a:r>
            <a:r>
              <a:rPr lang="en-US" dirty="0"/>
              <a:t> This is at the bottom of the V-Shape model. Module design is converted into code by developers. </a:t>
            </a:r>
            <a:r>
              <a:rPr lang="en-US" b="1" dirty="0"/>
              <a:t>Unit Testing</a:t>
            </a:r>
            <a:r>
              <a:rPr lang="en-US" dirty="0"/>
              <a:t> is performed by the developers on the code written by them.</a:t>
            </a:r>
          </a:p>
          <a:p>
            <a:pPr marL="0" indent="0">
              <a:buNone/>
            </a:pPr>
            <a:endParaRPr lang="en-US" dirty="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677863" y="115888"/>
            <a:ext cx="8596312" cy="6459537"/>
          </a:xfrm>
        </p:spPr>
        <p:txBody>
          <a:bodyPr>
            <a:normAutofit fontScale="97500"/>
          </a:bodyPr>
          <a:lstStyle/>
          <a:p>
            <a:pPr marL="0" indent="0">
              <a:buNone/>
            </a:pPr>
            <a:endParaRPr lang="en-US" b="1" dirty="0" smtClean="0"/>
          </a:p>
          <a:p>
            <a:pPr marL="0" indent="0">
              <a:buNone/>
            </a:pPr>
            <a:r>
              <a:rPr lang="en-US" b="1" dirty="0" smtClean="0"/>
              <a:t>Advantages </a:t>
            </a:r>
            <a:r>
              <a:rPr lang="en-US" b="1" dirty="0"/>
              <a:t>of V-model:</a:t>
            </a:r>
            <a:endParaRPr lang="en-US" dirty="0"/>
          </a:p>
          <a:p>
            <a:r>
              <a:rPr lang="en-US" dirty="0"/>
              <a:t>Simple and easy to use.</a:t>
            </a:r>
          </a:p>
          <a:p>
            <a:r>
              <a:rPr lang="en-US" dirty="0"/>
              <a:t>Testing activities like planning, </a:t>
            </a:r>
            <a:r>
              <a:rPr lang="en-US" b="1" dirty="0"/>
              <a:t>test designing</a:t>
            </a:r>
            <a:r>
              <a:rPr lang="en-US" dirty="0"/>
              <a:t> happens well before coding. This saves a lot of time. Hence higher chance of success over the waterfall model.</a:t>
            </a:r>
          </a:p>
          <a:p>
            <a:r>
              <a:rPr lang="en-US" dirty="0"/>
              <a:t>Proactive defect tracking – that is defects are found at early stage.</a:t>
            </a:r>
          </a:p>
          <a:p>
            <a:r>
              <a:rPr lang="en-US" dirty="0"/>
              <a:t>Avoids the downward flow of the defects.</a:t>
            </a:r>
          </a:p>
          <a:p>
            <a:r>
              <a:rPr lang="en-US" dirty="0"/>
              <a:t>Works well for small projects where requirements are easily understood.</a:t>
            </a:r>
          </a:p>
          <a:p>
            <a:endParaRPr lang="en-US" dirty="0"/>
          </a:p>
          <a:p>
            <a:endParaRPr lang="en-US" dirty="0"/>
          </a:p>
          <a:p>
            <a:pPr marL="0" indent="0">
              <a:buNone/>
            </a:pPr>
            <a:r>
              <a:rPr lang="en-US" b="1" dirty="0"/>
              <a:t>Disadvantages of V-model:</a:t>
            </a:r>
            <a:endParaRPr lang="en-US" dirty="0"/>
          </a:p>
          <a:p>
            <a:r>
              <a:rPr lang="en-US" dirty="0"/>
              <a:t>Very rigid and least flexible.</a:t>
            </a:r>
          </a:p>
          <a:p>
            <a:r>
              <a:rPr lang="en-US" dirty="0"/>
              <a:t>Software is developed during the implementation phase, so no early prototypes of the software are produced.</a:t>
            </a:r>
          </a:p>
          <a:p>
            <a:r>
              <a:rPr lang="en-US" dirty="0"/>
              <a:t>If any changes happen in midway, then the test documents along with requirement documents has to be updated.</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020491"/>
          </a:xfrm>
        </p:spPr>
        <p:txBody>
          <a:bodyPr>
            <a:normAutofit/>
          </a:bodyPr>
          <a:lstStyle/>
          <a:p>
            <a:r>
              <a:rPr lang="en-IN" sz="4800" b="1" dirty="0">
                <a:effectLst/>
                <a:latin typeface="Times New Roman" panose="02020603050405020304" pitchFamily="18" charset="0"/>
                <a:ea typeface="Calibri" panose="020F0502020204030204" pitchFamily="34" charset="0"/>
                <a:cs typeface="Times New Roman" panose="02020603050405020304" pitchFamily="18" charset="0"/>
              </a:rPr>
              <a:t/>
            </a:r>
            <a:br>
              <a:rPr lang="en-IN" sz="48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4800" b="1" dirty="0">
                <a:latin typeface="Times New Roman" panose="02020603050405020304" pitchFamily="18" charset="0"/>
                <a:ea typeface="Calibri" panose="020F0502020204030204" pitchFamily="34" charset="0"/>
                <a:cs typeface="Times New Roman" panose="02020603050405020304" pitchFamily="18" charset="0"/>
              </a:rPr>
              <a:t/>
            </a:r>
            <a:br>
              <a:rPr lang="en-IN" sz="4800" b="1" dirty="0">
                <a:latin typeface="Times New Roman" panose="02020603050405020304" pitchFamily="18" charset="0"/>
                <a:ea typeface="Calibri" panose="020F0502020204030204" pitchFamily="34" charset="0"/>
                <a:cs typeface="Times New Roman" panose="02020603050405020304" pitchFamily="18" charset="0"/>
              </a:rPr>
            </a:br>
            <a:r>
              <a:rPr lang="en-IN" sz="4800" b="1" dirty="0">
                <a:latin typeface="Times New Roman" panose="02020603050405020304" pitchFamily="18" charset="0"/>
                <a:ea typeface="Calibri" panose="020F0502020204030204" pitchFamily="34" charset="0"/>
                <a:cs typeface="Times New Roman" panose="02020603050405020304" pitchFamily="18" charset="0"/>
              </a:rPr>
              <a:t/>
            </a:r>
            <a:br>
              <a:rPr lang="en-IN" sz="4800" b="1" dirty="0">
                <a:latin typeface="Times New Roman" panose="02020603050405020304" pitchFamily="18" charset="0"/>
                <a:ea typeface="Calibri" panose="020F0502020204030204" pitchFamily="34" charset="0"/>
                <a:cs typeface="Times New Roman" panose="02020603050405020304" pitchFamily="18" charset="0"/>
              </a:rPr>
            </a:br>
            <a:r>
              <a:rPr lang="en-IN" sz="4800" b="1" dirty="0">
                <a:effectLst/>
                <a:latin typeface="Times New Roman" panose="02020603050405020304" pitchFamily="18" charset="0"/>
                <a:ea typeface="Calibri" panose="020F0502020204030204" pitchFamily="34" charset="0"/>
                <a:cs typeface="Times New Roman" panose="02020603050405020304" pitchFamily="18" charset="0"/>
              </a:rPr>
              <a:t>Use case diagram</a:t>
            </a:r>
            <a:r>
              <a:rPr lang="en-IN" sz="4800" dirty="0">
                <a:effectLst/>
                <a:latin typeface="Calibri" panose="020F0502020204030204" pitchFamily="34" charset="0"/>
                <a:ea typeface="Calibri" panose="020F0502020204030204" pitchFamily="34" charset="0"/>
                <a:cs typeface="Times New Roman" panose="02020603050405020304" pitchFamily="18" charset="0"/>
              </a:rPr>
              <a:t/>
            </a:r>
            <a:br>
              <a:rPr lang="en-IN" sz="4800" dirty="0">
                <a:effectLst/>
                <a:latin typeface="Calibri" panose="020F0502020204030204" pitchFamily="34" charset="0"/>
                <a:ea typeface="Calibri" panose="020F0502020204030204" pitchFamily="34" charset="0"/>
                <a:cs typeface="Times New Roman" panose="02020603050405020304" pitchFamily="18" charset="0"/>
              </a:rPr>
            </a:br>
            <a:endParaRPr lang="en-IN" sz="4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480" y="0"/>
            <a:ext cx="8875059" cy="6858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TotalTime>
  <Words>418</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Times New Roman</vt:lpstr>
      <vt:lpstr>Trebuchet MS</vt:lpstr>
      <vt:lpstr>Wingdings 3</vt:lpstr>
      <vt:lpstr>Facet</vt:lpstr>
      <vt:lpstr>Store management system</vt:lpstr>
      <vt:lpstr>INTRODUCTION</vt:lpstr>
      <vt:lpstr>    PROBLEM STATEMENT </vt:lpstr>
      <vt:lpstr>  V-MODEL </vt:lpstr>
      <vt:lpstr>V model</vt:lpstr>
      <vt:lpstr>PowerPoint Presentation</vt:lpstr>
      <vt:lpstr>PowerPoint Presentation</vt:lpstr>
      <vt:lpstr>   Use case diagram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management system</dc:title>
  <dc:creator>subhash mishra</dc:creator>
  <cp:lastModifiedBy>Nithin</cp:lastModifiedBy>
  <cp:revision>26</cp:revision>
  <dcterms:created xsi:type="dcterms:W3CDTF">2021-02-23T14:44:00Z</dcterms:created>
  <dcterms:modified xsi:type="dcterms:W3CDTF">2021-03-03T07:40:01Z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1033-11.2.0.9926</vt:lpwstr>
  </property>
</Properties>
</file>