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77"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5" r:id="rId40"/>
    <p:sldId id="270" r:id="rId41"/>
    <p:sldId id="271" r:id="rId42"/>
    <p:sldId id="272" r:id="rId43"/>
    <p:sldId id="273" r:id="rId44"/>
    <p:sldId id="276" r:id="rId45"/>
    <p:sldId id="274" r:id="rId46"/>
    <p:sldId id="279" r:id="rId47"/>
    <p:sldId id="280" r:id="rId48"/>
    <p:sldId id="281" r:id="rId49"/>
    <p:sldId id="282" r:id="rId50"/>
    <p:sldId id="283" r:id="rId51"/>
    <p:sldId id="284" r:id="rId52"/>
    <p:sldId id="285" r:id="rId53"/>
    <p:sldId id="286" r:id="rId54"/>
    <p:sldId id="28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27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4520CD-15C5-43DF-A819-7D0A9660C77E}" type="datetimeFigureOut">
              <a:rPr lang="en-IN" smtClean="0"/>
              <a:t>15-02-2022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C2BE6-219F-4763-80BF-ECDE5C466393}" type="slidenum">
              <a:rPr lang="en-IN" smtClean="0"/>
              <a:t>‹#›</a:t>
            </a:fld>
            <a:endParaRPr lang="en-IN"/>
          </a:p>
        </p:txBody>
      </p:sp>
    </p:spTree>
    <p:extLst>
      <p:ext uri="{BB962C8B-B14F-4D97-AF65-F5344CB8AC3E}">
        <p14:creationId xmlns:p14="http://schemas.microsoft.com/office/powerpoint/2010/main" val="258670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6324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405358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41277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585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1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2/15/2022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flipH="1">
            <a:off x="2175933" y="2714585"/>
            <a:ext cx="5577200" cy="604400"/>
          </a:xfrm>
          <a:prstGeom prst="rect">
            <a:avLst/>
          </a:prstGeom>
        </p:spPr>
        <p:txBody>
          <a:bodyPr spcFirstLastPara="1" wrap="square" lIns="121897" tIns="121897" rIns="121897" bIns="121897" anchor="b" anchorCtr="0">
            <a:noAutofit/>
          </a:bodyPr>
          <a:lstStyle>
            <a:lvl1pPr lvl="0" rtl="0">
              <a:spcBef>
                <a:spcPts val="0"/>
              </a:spcBef>
              <a:spcAft>
                <a:spcPts val="0"/>
              </a:spcAft>
              <a:buSzPts val="2400"/>
              <a:buNone/>
              <a:defRPr sz="5300"/>
            </a:lvl1pPr>
            <a:lvl2pPr lvl="1" rtl="0">
              <a:spcBef>
                <a:spcPts val="0"/>
              </a:spcBef>
              <a:spcAft>
                <a:spcPts val="0"/>
              </a:spcAft>
              <a:buClr>
                <a:srgbClr val="434343"/>
              </a:buClr>
              <a:buSzPts val="1800"/>
              <a:buNone/>
              <a:defRPr sz="2400">
                <a:solidFill>
                  <a:srgbClr val="434343"/>
                </a:solidFill>
              </a:defRPr>
            </a:lvl2pPr>
            <a:lvl3pPr lvl="2" rtl="0">
              <a:spcBef>
                <a:spcPts val="0"/>
              </a:spcBef>
              <a:spcAft>
                <a:spcPts val="0"/>
              </a:spcAft>
              <a:buClr>
                <a:srgbClr val="434343"/>
              </a:buClr>
              <a:buSzPts val="1800"/>
              <a:buNone/>
              <a:defRPr sz="2400">
                <a:solidFill>
                  <a:srgbClr val="434343"/>
                </a:solidFill>
              </a:defRPr>
            </a:lvl3pPr>
            <a:lvl4pPr lvl="3" rtl="0">
              <a:spcBef>
                <a:spcPts val="0"/>
              </a:spcBef>
              <a:spcAft>
                <a:spcPts val="0"/>
              </a:spcAft>
              <a:buClr>
                <a:srgbClr val="434343"/>
              </a:buClr>
              <a:buSzPts val="1800"/>
              <a:buNone/>
              <a:defRPr sz="2400">
                <a:solidFill>
                  <a:srgbClr val="434343"/>
                </a:solidFill>
              </a:defRPr>
            </a:lvl4pPr>
            <a:lvl5pPr lvl="4" rtl="0">
              <a:spcBef>
                <a:spcPts val="0"/>
              </a:spcBef>
              <a:spcAft>
                <a:spcPts val="0"/>
              </a:spcAft>
              <a:buClr>
                <a:srgbClr val="434343"/>
              </a:buClr>
              <a:buSzPts val="1800"/>
              <a:buNone/>
              <a:defRPr sz="2400">
                <a:solidFill>
                  <a:srgbClr val="434343"/>
                </a:solidFill>
              </a:defRPr>
            </a:lvl5pPr>
            <a:lvl6pPr lvl="5" rtl="0">
              <a:spcBef>
                <a:spcPts val="0"/>
              </a:spcBef>
              <a:spcAft>
                <a:spcPts val="0"/>
              </a:spcAft>
              <a:buClr>
                <a:srgbClr val="434343"/>
              </a:buClr>
              <a:buSzPts val="1800"/>
              <a:buNone/>
              <a:defRPr sz="2400">
                <a:solidFill>
                  <a:srgbClr val="434343"/>
                </a:solidFill>
              </a:defRPr>
            </a:lvl6pPr>
            <a:lvl7pPr lvl="6" rtl="0">
              <a:spcBef>
                <a:spcPts val="0"/>
              </a:spcBef>
              <a:spcAft>
                <a:spcPts val="0"/>
              </a:spcAft>
              <a:buClr>
                <a:srgbClr val="434343"/>
              </a:buClr>
              <a:buSzPts val="1800"/>
              <a:buNone/>
              <a:defRPr sz="2400">
                <a:solidFill>
                  <a:srgbClr val="434343"/>
                </a:solidFill>
              </a:defRPr>
            </a:lvl7pPr>
            <a:lvl8pPr lvl="7" rtl="0">
              <a:spcBef>
                <a:spcPts val="0"/>
              </a:spcBef>
              <a:spcAft>
                <a:spcPts val="0"/>
              </a:spcAft>
              <a:buClr>
                <a:srgbClr val="434343"/>
              </a:buClr>
              <a:buSzPts val="1800"/>
              <a:buNone/>
              <a:defRPr sz="2400">
                <a:solidFill>
                  <a:srgbClr val="434343"/>
                </a:solidFill>
              </a:defRPr>
            </a:lvl8pPr>
            <a:lvl9pPr lvl="8" rtl="0">
              <a:spcBef>
                <a:spcPts val="0"/>
              </a:spcBef>
              <a:spcAft>
                <a:spcPts val="0"/>
              </a:spcAft>
              <a:buClr>
                <a:srgbClr val="434343"/>
              </a:buClr>
              <a:buSzPts val="1800"/>
              <a:buNone/>
              <a:defRPr sz="2400">
                <a:solidFill>
                  <a:srgbClr val="434343"/>
                </a:solidFill>
              </a:defRPr>
            </a:lvl9pPr>
          </a:lstStyle>
          <a:p>
            <a:endParaRPr/>
          </a:p>
        </p:txBody>
      </p:sp>
      <p:sp>
        <p:nvSpPr>
          <p:cNvPr id="107" name="Google Shape;107;p19"/>
          <p:cNvSpPr txBox="1">
            <a:spLocks noGrp="1"/>
          </p:cNvSpPr>
          <p:nvPr>
            <p:ph type="subTitle" idx="1"/>
          </p:nvPr>
        </p:nvSpPr>
        <p:spPr>
          <a:xfrm flipH="1">
            <a:off x="2175933" y="3265492"/>
            <a:ext cx="3413200" cy="7704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000"/>
              <a:buNone/>
              <a:defRPr sz="1300"/>
            </a:lvl2pPr>
            <a:lvl3pPr lvl="2" rtl="0">
              <a:lnSpc>
                <a:spcPct val="100000"/>
              </a:lnSpc>
              <a:spcBef>
                <a:spcPts val="0"/>
              </a:spcBef>
              <a:spcAft>
                <a:spcPts val="0"/>
              </a:spcAft>
              <a:buSzPts val="1000"/>
              <a:buNone/>
              <a:defRPr sz="1300"/>
            </a:lvl3pPr>
            <a:lvl4pPr lvl="3" rtl="0">
              <a:lnSpc>
                <a:spcPct val="100000"/>
              </a:lnSpc>
              <a:spcBef>
                <a:spcPts val="0"/>
              </a:spcBef>
              <a:spcAft>
                <a:spcPts val="0"/>
              </a:spcAft>
              <a:buSzPts val="1000"/>
              <a:buNone/>
              <a:defRPr sz="1300"/>
            </a:lvl4pPr>
            <a:lvl5pPr lvl="4" rtl="0">
              <a:lnSpc>
                <a:spcPct val="100000"/>
              </a:lnSpc>
              <a:spcBef>
                <a:spcPts val="0"/>
              </a:spcBef>
              <a:spcAft>
                <a:spcPts val="0"/>
              </a:spcAft>
              <a:buSzPts val="1000"/>
              <a:buNone/>
              <a:defRPr sz="1300"/>
            </a:lvl5pPr>
            <a:lvl6pPr lvl="5" rtl="0">
              <a:lnSpc>
                <a:spcPct val="100000"/>
              </a:lnSpc>
              <a:spcBef>
                <a:spcPts val="0"/>
              </a:spcBef>
              <a:spcAft>
                <a:spcPts val="0"/>
              </a:spcAft>
              <a:buSzPts val="1000"/>
              <a:buNone/>
              <a:defRPr sz="1300"/>
            </a:lvl6pPr>
            <a:lvl7pPr lvl="6" rtl="0">
              <a:lnSpc>
                <a:spcPct val="100000"/>
              </a:lnSpc>
              <a:spcBef>
                <a:spcPts val="0"/>
              </a:spcBef>
              <a:spcAft>
                <a:spcPts val="0"/>
              </a:spcAft>
              <a:buSzPts val="1000"/>
              <a:buNone/>
              <a:defRPr sz="1300"/>
            </a:lvl7pPr>
            <a:lvl8pPr lvl="7" rtl="0">
              <a:lnSpc>
                <a:spcPct val="100000"/>
              </a:lnSpc>
              <a:spcBef>
                <a:spcPts val="0"/>
              </a:spcBef>
              <a:spcAft>
                <a:spcPts val="0"/>
              </a:spcAft>
              <a:buSzPts val="1000"/>
              <a:buNone/>
              <a:defRPr sz="1300"/>
            </a:lvl8pPr>
            <a:lvl9pPr lvl="8" rtl="0">
              <a:lnSpc>
                <a:spcPct val="100000"/>
              </a:lnSpc>
              <a:spcBef>
                <a:spcPts val="0"/>
              </a:spcBef>
              <a:spcAft>
                <a:spcPts val="0"/>
              </a:spcAft>
              <a:buSzPts val="1000"/>
              <a:buNone/>
              <a:defRPr sz="1300"/>
            </a:lvl9pPr>
          </a:lstStyle>
          <a:p>
            <a:endParaRPr/>
          </a:p>
        </p:txBody>
      </p:sp>
      <p:sp>
        <p:nvSpPr>
          <p:cNvPr id="108" name="Google Shape;108;p19"/>
          <p:cNvSpPr txBox="1">
            <a:spLocks noGrp="1"/>
          </p:cNvSpPr>
          <p:nvPr>
            <p:ph type="title" idx="2" hasCustomPrompt="1"/>
          </p:nvPr>
        </p:nvSpPr>
        <p:spPr>
          <a:xfrm flipH="1">
            <a:off x="2175933" y="1057833"/>
            <a:ext cx="2987600" cy="770400"/>
          </a:xfrm>
          <a:prstGeom prst="rect">
            <a:avLst/>
          </a:prstGeom>
          <a:noFill/>
        </p:spPr>
        <p:txBody>
          <a:bodyPr spcFirstLastPara="1" wrap="square" lIns="121897" tIns="121897" rIns="121897" bIns="121897" anchor="ctr" anchorCtr="0">
            <a:noAutofit/>
          </a:bodyPr>
          <a:lstStyle>
            <a:lvl1pPr lvl="0" rtl="0">
              <a:spcBef>
                <a:spcPts val="0"/>
              </a:spcBef>
              <a:spcAft>
                <a:spcPts val="0"/>
              </a:spcAft>
              <a:buClr>
                <a:schemeClr val="lt2"/>
              </a:buClr>
              <a:buSzPts val="5500"/>
              <a:buNone/>
              <a:defRPr sz="12800">
                <a:solidFill>
                  <a:schemeClr val="lt2"/>
                </a:solidFill>
              </a:defRPr>
            </a:lvl1pPr>
            <a:lvl2pPr lvl="1"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73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65848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121897" tIns="121897" rIns="121897" bIns="121897" anchor="t" anchorCtr="0">
            <a:noAutofit/>
          </a:bodyPr>
          <a:lstStyle>
            <a:lvl1pPr marL="413055" lvl="0" indent="-275369" rtl="0">
              <a:lnSpc>
                <a:spcPct val="100000"/>
              </a:lnSpc>
              <a:spcBef>
                <a:spcPts val="0"/>
              </a:spcBef>
              <a:spcAft>
                <a:spcPts val="0"/>
              </a:spcAft>
              <a:buClr>
                <a:srgbClr val="434343"/>
              </a:buClr>
              <a:buSzPts val="1200"/>
              <a:buAutoNum type="arabicPeriod"/>
              <a:defRPr sz="1100">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5061658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1156533" y="2481339"/>
            <a:ext cx="4224400" cy="1908800"/>
          </a:xfrm>
          <a:prstGeom prst="rect">
            <a:avLst/>
          </a:prstGeom>
        </p:spPr>
        <p:txBody>
          <a:bodyPr spcFirstLastPara="1" wrap="square" lIns="121897" tIns="121897" rIns="121897" bIns="121897"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15" name="Google Shape;215;p16"/>
          <p:cNvSpPr txBox="1"/>
          <p:nvPr/>
        </p:nvSpPr>
        <p:spPr>
          <a:xfrm>
            <a:off x="858400" y="4774100"/>
            <a:ext cx="6056800" cy="1242000"/>
          </a:xfrm>
          <a:prstGeom prst="rect">
            <a:avLst/>
          </a:prstGeom>
          <a:noFill/>
          <a:ln>
            <a:noFill/>
          </a:ln>
        </p:spPr>
        <p:txBody>
          <a:bodyPr spcFirstLastPara="1" wrap="square" lIns="121897" tIns="121897" rIns="121897" bIns="121897" anchor="b" anchorCtr="0">
            <a:noAutofit/>
          </a:bodyPr>
          <a:lstStyle/>
          <a:p>
            <a:pPr marL="0" lvl="0" indent="0" algn="l" rtl="0">
              <a:lnSpc>
                <a:spcPct val="115000"/>
              </a:lnSpc>
              <a:spcBef>
                <a:spcPts val="400"/>
              </a:spcBef>
              <a:spcAft>
                <a:spcPts val="0"/>
              </a:spcAft>
              <a:buNone/>
            </a:pPr>
            <a:r>
              <a:rPr lang="en" sz="1300">
                <a:solidFill>
                  <a:schemeClr val="dk1"/>
                </a:solidFill>
                <a:latin typeface="Nanum Gothic Coding"/>
                <a:ea typeface="Nanum Gothic Coding"/>
                <a:cs typeface="Nanum Gothic Coding"/>
                <a:sym typeface="Nanum Gothic Coding"/>
              </a:rPr>
              <a:t>CREDITS: This presentation template was created by </a:t>
            </a:r>
            <a:r>
              <a:rPr lang="en" sz="1300" b="1">
                <a:solidFill>
                  <a:schemeClr val="accent2"/>
                </a:solidFill>
                <a:uFill>
                  <a:noFill/>
                </a:uFill>
                <a:latin typeface="Nanum Gothic Coding"/>
                <a:ea typeface="Nanum Gothic Coding"/>
                <a:cs typeface="Nanum Gothic Coding"/>
                <a:sym typeface="Nanum Gothic Coding"/>
                <a:hlinkClick r:id="rId2"/>
              </a:rPr>
              <a:t>Slidesgo</a:t>
            </a:r>
            <a:r>
              <a:rPr lang="en" sz="1300">
                <a:solidFill>
                  <a:schemeClr val="dk1"/>
                </a:solidFill>
                <a:latin typeface="Nanum Gothic Coding"/>
                <a:ea typeface="Nanum Gothic Coding"/>
                <a:cs typeface="Nanum Gothic Coding"/>
                <a:sym typeface="Nanum Gothic Coding"/>
              </a:rPr>
              <a:t>, including icons by </a:t>
            </a:r>
            <a:r>
              <a:rPr lang="en" sz="1300" b="1">
                <a:solidFill>
                  <a:schemeClr val="accent2"/>
                </a:solidFill>
                <a:uFill>
                  <a:noFill/>
                </a:uFill>
                <a:latin typeface="Nanum Gothic Coding"/>
                <a:ea typeface="Nanum Gothic Coding"/>
                <a:cs typeface="Nanum Gothic Coding"/>
                <a:sym typeface="Nanum Gothic Coding"/>
                <a:hlinkClick r:id="rId3"/>
              </a:rPr>
              <a:t>Flaticon</a:t>
            </a:r>
            <a:r>
              <a:rPr lang="en" sz="1300">
                <a:solidFill>
                  <a:schemeClr val="dk1"/>
                </a:solidFill>
                <a:latin typeface="Nanum Gothic Coding"/>
                <a:ea typeface="Nanum Gothic Coding"/>
                <a:cs typeface="Nanum Gothic Coding"/>
                <a:sym typeface="Nanum Gothic Coding"/>
              </a:rPr>
              <a:t>, and infographics &amp; images by </a:t>
            </a:r>
            <a:r>
              <a:rPr lang="en" sz="1300" b="1">
                <a:solidFill>
                  <a:schemeClr val="accent2"/>
                </a:solidFill>
                <a:uFill>
                  <a:noFill/>
                </a:uFill>
                <a:latin typeface="Nanum Gothic Coding"/>
                <a:ea typeface="Nanum Gothic Coding"/>
                <a:cs typeface="Nanum Gothic Coding"/>
                <a:sym typeface="Nanum Gothic Coding"/>
                <a:hlinkClick r:id="rId4"/>
              </a:rPr>
              <a:t>Freepik</a:t>
            </a:r>
            <a:endParaRPr sz="1300" b="1" dirty="0">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1146233" y="1096651"/>
            <a:ext cx="5194800" cy="1249600"/>
          </a:xfrm>
          <a:prstGeom prst="rect">
            <a:avLst/>
          </a:prstGeom>
        </p:spPr>
        <p:txBody>
          <a:bodyPr spcFirstLastPara="1" wrap="square" lIns="121897" tIns="121897" rIns="121897" bIns="121897" anchor="ctr" anchorCtr="0">
            <a:noAutofit/>
          </a:bodyPr>
          <a:lstStyle>
            <a:lvl1pPr lvl="0" rtl="0">
              <a:spcBef>
                <a:spcPts val="0"/>
              </a:spcBef>
              <a:spcAft>
                <a:spcPts val="0"/>
              </a:spcAft>
              <a:buNone/>
              <a:defRPr sz="12800"/>
            </a:lvl1pPr>
            <a:lvl2pPr lvl="1" rtl="0">
              <a:spcBef>
                <a:spcPts val="0"/>
              </a:spcBef>
              <a:spcAft>
                <a:spcPts val="0"/>
              </a:spcAft>
              <a:buNone/>
              <a:defRPr sz="12800"/>
            </a:lvl2pPr>
            <a:lvl3pPr lvl="2" rtl="0">
              <a:spcBef>
                <a:spcPts val="0"/>
              </a:spcBef>
              <a:spcAft>
                <a:spcPts val="0"/>
              </a:spcAft>
              <a:buNone/>
              <a:defRPr sz="12800"/>
            </a:lvl3pPr>
            <a:lvl4pPr lvl="3" rtl="0">
              <a:spcBef>
                <a:spcPts val="0"/>
              </a:spcBef>
              <a:spcAft>
                <a:spcPts val="0"/>
              </a:spcAft>
              <a:buNone/>
              <a:defRPr sz="12800"/>
            </a:lvl4pPr>
            <a:lvl5pPr lvl="4" rtl="0">
              <a:spcBef>
                <a:spcPts val="0"/>
              </a:spcBef>
              <a:spcAft>
                <a:spcPts val="0"/>
              </a:spcAft>
              <a:buNone/>
              <a:defRPr sz="12800"/>
            </a:lvl5pPr>
            <a:lvl6pPr lvl="5" rtl="0">
              <a:spcBef>
                <a:spcPts val="0"/>
              </a:spcBef>
              <a:spcAft>
                <a:spcPts val="0"/>
              </a:spcAft>
              <a:buNone/>
              <a:defRPr sz="12800"/>
            </a:lvl6pPr>
            <a:lvl7pPr lvl="6" rtl="0">
              <a:spcBef>
                <a:spcPts val="0"/>
              </a:spcBef>
              <a:spcAft>
                <a:spcPts val="0"/>
              </a:spcAft>
              <a:buNone/>
              <a:defRPr sz="12800"/>
            </a:lvl7pPr>
            <a:lvl8pPr lvl="7" rtl="0">
              <a:spcBef>
                <a:spcPts val="0"/>
              </a:spcBef>
              <a:spcAft>
                <a:spcPts val="0"/>
              </a:spcAft>
              <a:buNone/>
              <a:defRPr sz="12800"/>
            </a:lvl8pPr>
            <a:lvl9pPr lvl="8" rtl="0">
              <a:spcBef>
                <a:spcPts val="0"/>
              </a:spcBef>
              <a:spcAft>
                <a:spcPts val="0"/>
              </a:spcAft>
              <a:buNone/>
              <a:defRPr sz="12800"/>
            </a:lvl9pPr>
          </a:lstStyle>
          <a:p>
            <a:endParaRPr/>
          </a:p>
        </p:txBody>
      </p:sp>
    </p:spTree>
    <p:extLst>
      <p:ext uri="{BB962C8B-B14F-4D97-AF65-F5344CB8AC3E}">
        <p14:creationId xmlns:p14="http://schemas.microsoft.com/office/powerpoint/2010/main" val="1131667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500"/>
            </a:lvl1pPr>
            <a:lvl2pPr lvl="1" algn="ctr" rtl="0">
              <a:spcBef>
                <a:spcPts val="0"/>
              </a:spcBef>
              <a:spcAft>
                <a:spcPts val="0"/>
              </a:spcAft>
              <a:buSzPts val="6000"/>
              <a:buNone/>
              <a:defRPr sz="5500"/>
            </a:lvl2pPr>
            <a:lvl3pPr lvl="2" algn="ctr" rtl="0">
              <a:spcBef>
                <a:spcPts val="0"/>
              </a:spcBef>
              <a:spcAft>
                <a:spcPts val="0"/>
              </a:spcAft>
              <a:buSzPts val="6000"/>
              <a:buNone/>
              <a:defRPr sz="5500"/>
            </a:lvl3pPr>
            <a:lvl4pPr lvl="3" algn="ctr" rtl="0">
              <a:spcBef>
                <a:spcPts val="0"/>
              </a:spcBef>
              <a:spcAft>
                <a:spcPts val="0"/>
              </a:spcAft>
              <a:buSzPts val="6000"/>
              <a:buNone/>
              <a:defRPr sz="5500"/>
            </a:lvl4pPr>
            <a:lvl5pPr lvl="4" algn="ctr" rtl="0">
              <a:spcBef>
                <a:spcPts val="0"/>
              </a:spcBef>
              <a:spcAft>
                <a:spcPts val="0"/>
              </a:spcAft>
              <a:buSzPts val="6000"/>
              <a:buNone/>
              <a:defRPr sz="5500"/>
            </a:lvl5pPr>
            <a:lvl6pPr lvl="5" algn="ctr" rtl="0">
              <a:spcBef>
                <a:spcPts val="0"/>
              </a:spcBef>
              <a:spcAft>
                <a:spcPts val="0"/>
              </a:spcAft>
              <a:buSzPts val="6000"/>
              <a:buNone/>
              <a:defRPr sz="5500"/>
            </a:lvl6pPr>
            <a:lvl7pPr lvl="6" algn="ctr" rtl="0">
              <a:spcBef>
                <a:spcPts val="0"/>
              </a:spcBef>
              <a:spcAft>
                <a:spcPts val="0"/>
              </a:spcAft>
              <a:buSzPts val="6000"/>
              <a:buNone/>
              <a:defRPr sz="5500"/>
            </a:lvl7pPr>
            <a:lvl8pPr lvl="7" algn="ctr" rtl="0">
              <a:spcBef>
                <a:spcPts val="0"/>
              </a:spcBef>
              <a:spcAft>
                <a:spcPts val="0"/>
              </a:spcAft>
              <a:buSzPts val="6000"/>
              <a:buNone/>
              <a:defRPr sz="5500"/>
            </a:lvl8pPr>
            <a:lvl9pPr lvl="8" algn="ctr" rtl="0">
              <a:spcBef>
                <a:spcPts val="0"/>
              </a:spcBef>
              <a:spcAft>
                <a:spcPts val="0"/>
              </a:spcAft>
              <a:buSzPts val="6000"/>
              <a:buNone/>
              <a:defRPr sz="5500"/>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82598" tIns="82598" rIns="82598" bIns="82598"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8581947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700"/>
            </a:lvl2pPr>
            <a:lvl3pPr lvl="2" algn="ctr" rtl="0">
              <a:spcBef>
                <a:spcPts val="0"/>
              </a:spcBef>
              <a:spcAft>
                <a:spcPts val="0"/>
              </a:spcAft>
              <a:buSzPts val="3000"/>
              <a:buNone/>
              <a:defRPr sz="2700"/>
            </a:lvl3pPr>
            <a:lvl4pPr lvl="3" algn="ctr" rtl="0">
              <a:spcBef>
                <a:spcPts val="0"/>
              </a:spcBef>
              <a:spcAft>
                <a:spcPts val="0"/>
              </a:spcAft>
              <a:buSzPts val="3000"/>
              <a:buNone/>
              <a:defRPr sz="2700"/>
            </a:lvl4pPr>
            <a:lvl5pPr lvl="4" algn="ctr" rtl="0">
              <a:spcBef>
                <a:spcPts val="0"/>
              </a:spcBef>
              <a:spcAft>
                <a:spcPts val="0"/>
              </a:spcAft>
              <a:buSzPts val="3000"/>
              <a:buNone/>
              <a:defRPr sz="2700"/>
            </a:lvl5pPr>
            <a:lvl6pPr lvl="5" algn="ctr" rtl="0">
              <a:spcBef>
                <a:spcPts val="0"/>
              </a:spcBef>
              <a:spcAft>
                <a:spcPts val="0"/>
              </a:spcAft>
              <a:buSzPts val="3000"/>
              <a:buNone/>
              <a:defRPr sz="2700"/>
            </a:lvl6pPr>
            <a:lvl7pPr lvl="6" algn="ctr" rtl="0">
              <a:spcBef>
                <a:spcPts val="0"/>
              </a:spcBef>
              <a:spcAft>
                <a:spcPts val="0"/>
              </a:spcAft>
              <a:buSzPts val="3000"/>
              <a:buNone/>
              <a:defRPr sz="2700"/>
            </a:lvl7pPr>
            <a:lvl8pPr lvl="7" algn="ctr" rtl="0">
              <a:spcBef>
                <a:spcPts val="0"/>
              </a:spcBef>
              <a:spcAft>
                <a:spcPts val="0"/>
              </a:spcAft>
              <a:buSzPts val="3000"/>
              <a:buNone/>
              <a:defRPr sz="2700"/>
            </a:lvl8pPr>
            <a:lvl9pPr lvl="8" algn="ctr" rtl="0">
              <a:spcBef>
                <a:spcPts val="0"/>
              </a:spcBef>
              <a:spcAft>
                <a:spcPts val="0"/>
              </a:spcAft>
              <a:buSzPts val="3000"/>
              <a:buNone/>
              <a:defRPr sz="2700"/>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82598" tIns="82598" rIns="82598" bIns="82598" anchor="ctr" anchorCtr="0">
            <a:noAutofit/>
          </a:bodyPr>
          <a:lstStyle>
            <a:lvl1pPr lvl="0" algn="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2700"/>
            </a:lvl2pPr>
            <a:lvl3pPr lvl="2" algn="ctr" rtl="0">
              <a:lnSpc>
                <a:spcPct val="100000"/>
              </a:lnSpc>
              <a:spcBef>
                <a:spcPts val="0"/>
              </a:spcBef>
              <a:spcAft>
                <a:spcPts val="0"/>
              </a:spcAft>
              <a:buSzPts val="3000"/>
              <a:buNone/>
              <a:defRPr sz="2700"/>
            </a:lvl3pPr>
            <a:lvl4pPr lvl="3" algn="ctr" rtl="0">
              <a:lnSpc>
                <a:spcPct val="100000"/>
              </a:lnSpc>
              <a:spcBef>
                <a:spcPts val="0"/>
              </a:spcBef>
              <a:spcAft>
                <a:spcPts val="0"/>
              </a:spcAft>
              <a:buSzPts val="3000"/>
              <a:buNone/>
              <a:defRPr sz="2700"/>
            </a:lvl4pPr>
            <a:lvl5pPr lvl="4" algn="ctr" rtl="0">
              <a:lnSpc>
                <a:spcPct val="100000"/>
              </a:lnSpc>
              <a:spcBef>
                <a:spcPts val="0"/>
              </a:spcBef>
              <a:spcAft>
                <a:spcPts val="0"/>
              </a:spcAft>
              <a:buSzPts val="3000"/>
              <a:buNone/>
              <a:defRPr sz="2700"/>
            </a:lvl5pPr>
            <a:lvl6pPr lvl="5" algn="ctr" rtl="0">
              <a:lnSpc>
                <a:spcPct val="100000"/>
              </a:lnSpc>
              <a:spcBef>
                <a:spcPts val="0"/>
              </a:spcBef>
              <a:spcAft>
                <a:spcPts val="0"/>
              </a:spcAft>
              <a:buSzPts val="3000"/>
              <a:buNone/>
              <a:defRPr sz="2700"/>
            </a:lvl6pPr>
            <a:lvl7pPr lvl="6" algn="ctr" rtl="0">
              <a:lnSpc>
                <a:spcPct val="100000"/>
              </a:lnSpc>
              <a:spcBef>
                <a:spcPts val="0"/>
              </a:spcBef>
              <a:spcAft>
                <a:spcPts val="0"/>
              </a:spcAft>
              <a:buSzPts val="3000"/>
              <a:buNone/>
              <a:defRPr sz="2700"/>
            </a:lvl7pPr>
            <a:lvl8pPr lvl="7" algn="ctr" rtl="0">
              <a:lnSpc>
                <a:spcPct val="100000"/>
              </a:lnSpc>
              <a:spcBef>
                <a:spcPts val="0"/>
              </a:spcBef>
              <a:spcAft>
                <a:spcPts val="0"/>
              </a:spcAft>
              <a:buSzPts val="3000"/>
              <a:buNone/>
              <a:defRPr sz="2700"/>
            </a:lvl8pPr>
            <a:lvl9pPr lvl="8" algn="ctr" rtl="0">
              <a:lnSpc>
                <a:spcPct val="100000"/>
              </a:lnSpc>
              <a:spcBef>
                <a:spcPts val="0"/>
              </a:spcBef>
              <a:spcAft>
                <a:spcPts val="0"/>
              </a:spcAft>
              <a:buSzPts val="3000"/>
              <a:buNone/>
              <a:defRPr sz="2700"/>
            </a:lvl9pPr>
          </a:lstStyle>
          <a:p>
            <a:endParaRPr/>
          </a:p>
        </p:txBody>
      </p:sp>
    </p:spTree>
    <p:extLst>
      <p:ext uri="{BB962C8B-B14F-4D97-AF65-F5344CB8AC3E}">
        <p14:creationId xmlns:p14="http://schemas.microsoft.com/office/powerpoint/2010/main" val="3322085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300"/>
            </a:lvl2pPr>
            <a:lvl3pPr lvl="2" algn="ctr" rtl="0">
              <a:spcBef>
                <a:spcPts val="0"/>
              </a:spcBef>
              <a:spcAft>
                <a:spcPts val="0"/>
              </a:spcAft>
              <a:buSzPts val="2500"/>
              <a:buNone/>
              <a:defRPr sz="2300"/>
            </a:lvl3pPr>
            <a:lvl4pPr lvl="3" algn="ctr" rtl="0">
              <a:spcBef>
                <a:spcPts val="0"/>
              </a:spcBef>
              <a:spcAft>
                <a:spcPts val="0"/>
              </a:spcAft>
              <a:buSzPts val="2500"/>
              <a:buNone/>
              <a:defRPr sz="2300"/>
            </a:lvl4pPr>
            <a:lvl5pPr lvl="4" algn="ctr" rtl="0">
              <a:spcBef>
                <a:spcPts val="0"/>
              </a:spcBef>
              <a:spcAft>
                <a:spcPts val="0"/>
              </a:spcAft>
              <a:buSzPts val="2500"/>
              <a:buNone/>
              <a:defRPr sz="2300"/>
            </a:lvl5pPr>
            <a:lvl6pPr lvl="5" algn="ctr" rtl="0">
              <a:spcBef>
                <a:spcPts val="0"/>
              </a:spcBef>
              <a:spcAft>
                <a:spcPts val="0"/>
              </a:spcAft>
              <a:buSzPts val="2500"/>
              <a:buNone/>
              <a:defRPr sz="2300"/>
            </a:lvl6pPr>
            <a:lvl7pPr lvl="6" algn="ctr" rtl="0">
              <a:spcBef>
                <a:spcPts val="0"/>
              </a:spcBef>
              <a:spcAft>
                <a:spcPts val="0"/>
              </a:spcAft>
              <a:buSzPts val="2500"/>
              <a:buNone/>
              <a:defRPr sz="2300"/>
            </a:lvl7pPr>
            <a:lvl8pPr lvl="7" algn="ctr" rtl="0">
              <a:spcBef>
                <a:spcPts val="0"/>
              </a:spcBef>
              <a:spcAft>
                <a:spcPts val="0"/>
              </a:spcAft>
              <a:buSzPts val="2500"/>
              <a:buNone/>
              <a:defRPr sz="2300"/>
            </a:lvl8pPr>
            <a:lvl9pPr lvl="8" algn="ctr" rtl="0">
              <a:spcBef>
                <a:spcPts val="0"/>
              </a:spcBef>
              <a:spcAft>
                <a:spcPts val="0"/>
              </a:spcAft>
              <a:buSzPts val="2500"/>
              <a:buNone/>
              <a:defRPr sz="2300"/>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82598" tIns="82598" rIns="82598" bIns="82598"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700">
                <a:solidFill>
                  <a:srgbClr val="101122"/>
                </a:solidFill>
              </a:defRPr>
            </a:lvl1pPr>
            <a:lvl2pPr lvl="1" rtl="0">
              <a:spcBef>
                <a:spcPts val="0"/>
              </a:spcBef>
              <a:spcAft>
                <a:spcPts val="0"/>
              </a:spcAft>
              <a:buSzPts val="3000"/>
              <a:buNone/>
              <a:defRPr sz="2700"/>
            </a:lvl2pPr>
            <a:lvl3pPr lvl="2" rtl="0">
              <a:spcBef>
                <a:spcPts val="0"/>
              </a:spcBef>
              <a:spcAft>
                <a:spcPts val="0"/>
              </a:spcAft>
              <a:buSzPts val="3000"/>
              <a:buNone/>
              <a:defRPr sz="2700"/>
            </a:lvl3pPr>
            <a:lvl4pPr lvl="3" rtl="0">
              <a:spcBef>
                <a:spcPts val="0"/>
              </a:spcBef>
              <a:spcAft>
                <a:spcPts val="0"/>
              </a:spcAft>
              <a:buSzPts val="3000"/>
              <a:buNone/>
              <a:defRPr sz="2700"/>
            </a:lvl4pPr>
            <a:lvl5pPr lvl="4" rtl="0">
              <a:spcBef>
                <a:spcPts val="0"/>
              </a:spcBef>
              <a:spcAft>
                <a:spcPts val="0"/>
              </a:spcAft>
              <a:buSzPts val="3000"/>
              <a:buNone/>
              <a:defRPr sz="2700"/>
            </a:lvl5pPr>
            <a:lvl6pPr lvl="5" rtl="0">
              <a:spcBef>
                <a:spcPts val="0"/>
              </a:spcBef>
              <a:spcAft>
                <a:spcPts val="0"/>
              </a:spcAft>
              <a:buSzPts val="3000"/>
              <a:buNone/>
              <a:defRPr sz="2700"/>
            </a:lvl6pPr>
            <a:lvl7pPr lvl="6" rtl="0">
              <a:spcBef>
                <a:spcPts val="0"/>
              </a:spcBef>
              <a:spcAft>
                <a:spcPts val="0"/>
              </a:spcAft>
              <a:buSzPts val="3000"/>
              <a:buNone/>
              <a:defRPr sz="2700"/>
            </a:lvl7pPr>
            <a:lvl8pPr lvl="7" rtl="0">
              <a:spcBef>
                <a:spcPts val="0"/>
              </a:spcBef>
              <a:spcAft>
                <a:spcPts val="0"/>
              </a:spcAft>
              <a:buSzPts val="3000"/>
              <a:buNone/>
              <a:defRPr sz="2700"/>
            </a:lvl8pPr>
            <a:lvl9pPr lvl="8" rtl="0">
              <a:spcBef>
                <a:spcPts val="0"/>
              </a:spcBef>
              <a:spcAft>
                <a:spcPts val="0"/>
              </a:spcAft>
              <a:buSzPts val="3000"/>
              <a:buNone/>
              <a:defRPr sz="2700"/>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637752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100"/>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404610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2/15/2022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www.pantechelearning.com/"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DVvTzV4WkRrQ084bVRUUmpiWUxyNnZTTDlqQXxBQ3Jtc0tsanU5M1hKOUp3T1YwTmMwcVUzUFN6d3VLWUphN2lHZ3QyQ2sxSTlrQXk0MmgwZEdFNFg5WGx5cUVDQVhUMXNSWThzMUtidWtMWlUwRzl3Zk5zZkZRSUM1elZyX2FGUGFuSjY0dkRwV2pTYVkzcHlZNA&amp;q=https://imjo.in/Rb6xqe"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717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8" y="356660"/>
            <a:ext cx="7443817" cy="816133"/>
          </a:xfrm>
          <a:prstGeom prst="rect">
            <a:avLst/>
          </a:prstGeom>
        </p:spPr>
        <p:txBody>
          <a:bodyPr spcFirstLastPara="1" wrap="square" lIns="0" tIns="0" rIns="0" bIns="0" anchor="ctr" anchorCtr="0">
            <a:noAutofit/>
          </a:bodyPr>
          <a:lstStyle/>
          <a:p>
            <a:pPr algn="l">
              <a:buSzPts val="1100"/>
            </a:pPr>
            <a:r>
              <a:rPr lang="en" sz="4300" dirty="0">
                <a:solidFill>
                  <a:schemeClr val="tx1"/>
                </a:solidFill>
                <a:latin typeface="Times New Roman" panose="02020603050405020304" pitchFamily="18" charset="0"/>
                <a:cs typeface="Times New Roman" panose="02020603050405020304" pitchFamily="18" charset="0"/>
              </a:rPr>
              <a:t>Data Science &amp; Analytics Learning Plan</a:t>
            </a:r>
            <a:endParaRPr sz="4300" dirty="0">
              <a:solidFill>
                <a:schemeClr val="tx1"/>
              </a:solidFill>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8" y="1406443"/>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Python</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500" dirty="0">
                    <a:solidFill>
                      <a:schemeClr val="dk1"/>
                    </a:solidFill>
                    <a:latin typeface="Roboto"/>
                    <a:ea typeface="Roboto"/>
                    <a:cs typeface="Roboto"/>
                    <a:sym typeface="Roboto"/>
                  </a:rPr>
                  <a:t>Introduction To Python and Python Data Structures</a:t>
                </a:r>
                <a:endParaRPr sz="15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01</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60"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500" dirty="0">
                    <a:latin typeface="Roboto"/>
                    <a:ea typeface="Roboto"/>
                    <a:cs typeface="Roboto"/>
                    <a:sym typeface="Roboto"/>
                  </a:rPr>
                  <a:t>Pandas</a:t>
                </a:r>
              </a:p>
              <a:p>
                <a:r>
                  <a:rPr lang="en" sz="1500" dirty="0">
                    <a:latin typeface="Roboto"/>
                    <a:ea typeface="Roboto"/>
                    <a:cs typeface="Roboto"/>
                    <a:sym typeface="Roboto"/>
                  </a:rPr>
                  <a:t>Numpy</a:t>
                </a:r>
              </a:p>
              <a:p>
                <a:r>
                  <a:rPr lang="en" sz="1500" dirty="0">
                    <a:latin typeface="Roboto"/>
                    <a:ea typeface="Roboto"/>
                    <a:cs typeface="Roboto"/>
                    <a:sym typeface="Roboto"/>
                  </a:rPr>
                  <a:t>MatplotLib</a:t>
                </a:r>
              </a:p>
              <a:p>
                <a:r>
                  <a:rPr lang="en" sz="1500" dirty="0">
                    <a:latin typeface="Roboto"/>
                    <a:ea typeface="Roboto"/>
                    <a:cs typeface="Roboto"/>
                    <a:sym typeface="Roboto"/>
                  </a:rPr>
                  <a:t>Cborn, SKLearn Lib</a:t>
                </a:r>
              </a:p>
              <a:p>
                <a:r>
                  <a:rPr lang="en" sz="1500" dirty="0">
                    <a:latin typeface="Roboto"/>
                    <a:ea typeface="Roboto"/>
                    <a:cs typeface="Roboto"/>
                    <a:sym typeface="Roboto"/>
                  </a:rPr>
                  <a:t>Collab</a:t>
                </a:r>
                <a:endParaRPr sz="15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00" dirty="0">
                  <a:sym typeface="Fira Sans Extra Condensed SemiBold"/>
                </a:rPr>
                <a:t>02</a:t>
              </a:r>
              <a:endParaRPr sz="2900" dirty="0">
                <a:sym typeface="Fira Sans Extra Condensed SemiBold"/>
              </a:endParaRPr>
            </a:p>
          </p:txBody>
        </p:sp>
      </p:grpSp>
      <p:grpSp>
        <p:nvGrpSpPr>
          <p:cNvPr id="281" name="Google Shape;281;p29"/>
          <p:cNvGrpSpPr/>
          <p:nvPr/>
        </p:nvGrpSpPr>
        <p:grpSpPr>
          <a:xfrm>
            <a:off x="5183991" y="1406442"/>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smtClean="0">
                    <a:sym typeface="Roboto"/>
                  </a:rPr>
                  <a:t>Distribution</a:t>
                </a:r>
              </a:p>
              <a:p>
                <a:r>
                  <a:rPr lang="en-US" dirty="0" smtClean="0">
                    <a:sym typeface="Roboto"/>
                  </a:rPr>
                  <a:t>Visualization</a:t>
                </a:r>
              </a:p>
              <a:p>
                <a:r>
                  <a:rPr lang="en-US" dirty="0" smtClean="0">
                    <a:sym typeface="Roboto"/>
                  </a:rPr>
                  <a:t>Aggregation</a:t>
                </a:r>
              </a:p>
              <a:p>
                <a:r>
                  <a:rPr lang="en-US" dirty="0" smtClean="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00" dirty="0">
                  <a:latin typeface="Fira Sans Extra Condensed SemiBold"/>
                  <a:ea typeface="Fira Sans Extra Condensed SemiBold"/>
                  <a:cs typeface="Fira Sans Extra Condensed SemiBold"/>
                  <a:sym typeface="Fira Sans Extra Condensed SemiBold"/>
                </a:rPr>
                <a:t>03</a:t>
              </a:r>
              <a:endParaRPr sz="29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7"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 dirty="0" smtClean="0">
                    <a:sym typeface="Fira Sans Extra Condensed SemiBold"/>
                  </a:rPr>
                  <a:t>Tools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smtClean="0">
                    <a:sym typeface="Roboto"/>
                  </a:rPr>
                  <a:t>PowerBi</a:t>
                </a:r>
              </a:p>
              <a:p>
                <a:r>
                  <a:rPr lang="en" dirty="0" smtClean="0">
                    <a:sym typeface="Roboto"/>
                  </a:rPr>
                  <a:t>Tableo</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04</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30"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500" dirty="0">
                    <a:solidFill>
                      <a:schemeClr val="dk1"/>
                    </a:solidFill>
                    <a:latin typeface="Roboto"/>
                    <a:ea typeface="Roboto"/>
                    <a:cs typeface="Roboto"/>
                    <a:sym typeface="Roboto"/>
                  </a:rPr>
                  <a:t>Project Building,</a:t>
                </a:r>
              </a:p>
              <a:p>
                <a:pPr algn="ctr">
                  <a:buClr>
                    <a:schemeClr val="dk1"/>
                  </a:buClr>
                  <a:buSzPts val="1100"/>
                </a:pPr>
                <a:r>
                  <a:rPr lang="en" sz="1500" dirty="0">
                    <a:solidFill>
                      <a:schemeClr val="dk1"/>
                    </a:solidFill>
                    <a:latin typeface="Roboto"/>
                    <a:ea typeface="Roboto"/>
                    <a:cs typeface="Roboto"/>
                    <a:sym typeface="Roboto"/>
                  </a:rPr>
                  <a:t>DSA Jobs</a:t>
                </a:r>
                <a:endParaRPr sz="1500"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00" dirty="0">
                  <a:solidFill>
                    <a:schemeClr val="dk1"/>
                  </a:solidFill>
                  <a:latin typeface="Fira Sans Extra Condensed SemiBold"/>
                  <a:ea typeface="Fira Sans Extra Condensed SemiBold"/>
                  <a:cs typeface="Fira Sans Extra Condensed SemiBold"/>
                  <a:sym typeface="Fira Sans Extra Condensed SemiBold"/>
                </a:rPr>
                <a:t>05</a:t>
              </a:r>
              <a:endParaRPr sz="29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8" y="2159662"/>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6"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6"/>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3"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1"/>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35188"/>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772948"/>
          </a:xfrm>
        </p:spPr>
        <p:txBody>
          <a:bodyPr lIns="82611" tIns="41306" rIns="82611" bIns="41306">
            <a:normAutofit/>
          </a:bodyPr>
          <a:lstStyle/>
          <a:p>
            <a:pPr algn="l"/>
            <a:r>
              <a:rPr lang="en" sz="4300" dirty="0">
                <a:solidFill>
                  <a:schemeClr val="tx1"/>
                </a:solidFill>
                <a:latin typeface="Times New Roman" panose="02020603050405020304" pitchFamily="18" charset="0"/>
                <a:cs typeface="Times New Roman" panose="02020603050405020304" pitchFamily="18" charset="0"/>
              </a:rPr>
              <a:t>Day wise Learning Plan</a:t>
            </a:r>
            <a:endParaRPr lang="en-US" sz="4300" dirty="0">
              <a:solidFill>
                <a:schemeClr val="tx1"/>
              </a:solidFill>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484839"/>
            <a:ext cx="7776864" cy="402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1" tIns="41306" rIns="82611" bIns="4130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26109"/>
            <a:r>
              <a:rPr lang="en-US" sz="1600" b="1" dirty="0">
                <a:solidFill>
                  <a:srgbClr val="606060"/>
                </a:solidFill>
                <a:latin typeface="Poppins"/>
              </a:rPr>
              <a:t>Day -1 :</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for Data</a:t>
            </a:r>
            <a:br>
              <a:rPr lang="en-US" sz="1600" dirty="0">
                <a:solidFill>
                  <a:srgbClr val="2D2D2F"/>
                </a:solidFill>
                <a:latin typeface="Segoe UI" panose="020B0502040204020203" pitchFamily="34" charset="0"/>
                <a:cs typeface="Segoe UI" panose="020B0502040204020203" pitchFamily="34" charset="0"/>
              </a:rPr>
            </a:br>
            <a:r>
              <a:rPr lang="en-US" sz="1600" dirty="0">
                <a:solidFill>
                  <a:srgbClr val="2D2D2F"/>
                </a:solidFill>
                <a:latin typeface="Segoe UI" panose="020B0502040204020203" pitchFamily="34" charset="0"/>
                <a:cs typeface="Segoe UI" panose="020B0502040204020203" pitchFamily="34" charset="0"/>
              </a:rPr>
              <a:t>Science (5 Solved end-to-end Data Science Projects in Python)</a:t>
            </a:r>
            <a:endParaRPr lang="en-US" sz="1600" dirty="0"/>
          </a:p>
          <a:p>
            <a:pPr defTabSz="826109"/>
            <a:r>
              <a:rPr lang="en-US" sz="1600" b="1" dirty="0">
                <a:solidFill>
                  <a:srgbClr val="606060"/>
                </a:solidFill>
                <a:latin typeface="Poppins"/>
              </a:rPr>
              <a:t>Day -2: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Advanced Python Programming</a:t>
            </a:r>
            <a:endParaRPr lang="en-US" sz="1600" dirty="0"/>
          </a:p>
          <a:p>
            <a:pPr defTabSz="826109"/>
            <a:r>
              <a:rPr lang="en-US" sz="1600" b="1" dirty="0">
                <a:solidFill>
                  <a:srgbClr val="606060"/>
                </a:solidFill>
                <a:latin typeface="Poppins"/>
              </a:rPr>
              <a:t>Day -3: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Introduction</a:t>
            </a:r>
            <a:endParaRPr lang="en-US" sz="1600" dirty="0"/>
          </a:p>
          <a:p>
            <a:pPr defTabSz="826109"/>
            <a:r>
              <a:rPr lang="en-US" sz="1600" b="1" dirty="0">
                <a:solidFill>
                  <a:srgbClr val="606060"/>
                </a:solidFill>
                <a:latin typeface="Poppins"/>
              </a:rPr>
              <a:t>Day -4: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Pandas Library – Data Structures</a:t>
            </a:r>
            <a:endParaRPr lang="en-US" sz="1600" dirty="0"/>
          </a:p>
          <a:p>
            <a:pPr defTabSz="826109"/>
            <a:r>
              <a:rPr lang="en-US" sz="1600" b="1" dirty="0">
                <a:solidFill>
                  <a:srgbClr val="606060"/>
                </a:solidFill>
                <a:latin typeface="Poppins"/>
              </a:rPr>
              <a:t>Day -5:</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library – Array Operations | Mathematical Functions</a:t>
            </a:r>
            <a:endParaRPr lang="en-US" sz="1600" dirty="0"/>
          </a:p>
          <a:p>
            <a:pPr defTabSz="826109"/>
            <a:r>
              <a:rPr lang="en-US" sz="1600" b="1" dirty="0">
                <a:solidFill>
                  <a:srgbClr val="606060"/>
                </a:solidFill>
                <a:latin typeface="Poppins"/>
              </a:rPr>
              <a:t>Day -6:</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Numpy</a:t>
            </a:r>
            <a:r>
              <a:rPr lang="en-US" sz="1600" dirty="0">
                <a:solidFill>
                  <a:srgbClr val="2D2D2F"/>
                </a:solidFill>
                <a:latin typeface="Segoe UI" panose="020B0502040204020203" pitchFamily="34" charset="0"/>
                <a:cs typeface="Segoe UI" panose="020B0502040204020203" pitchFamily="34" charset="0"/>
              </a:rPr>
              <a:t> – Sort, Search and Counting Functions</a:t>
            </a:r>
            <a:endParaRPr lang="en-US" sz="1600" dirty="0"/>
          </a:p>
          <a:p>
            <a:pPr defTabSz="826109"/>
            <a:r>
              <a:rPr lang="en-US" sz="1600" b="1" dirty="0">
                <a:solidFill>
                  <a:srgbClr val="606060"/>
                </a:solidFill>
                <a:latin typeface="Poppins"/>
              </a:rPr>
              <a:t>Day -7:</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Histogram Using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 I/O With </a:t>
            </a:r>
            <a:r>
              <a:rPr lang="en-US" sz="1600" dirty="0" err="1">
                <a:solidFill>
                  <a:srgbClr val="2D2D2F"/>
                </a:solidFill>
                <a:latin typeface="Segoe UI" panose="020B0502040204020203" pitchFamily="34" charset="0"/>
                <a:cs typeface="Segoe UI" panose="020B0502040204020203" pitchFamily="34" charset="0"/>
              </a:rPr>
              <a:t>Numpy</a:t>
            </a:r>
            <a:endParaRPr lang="en-US" sz="1600" dirty="0"/>
          </a:p>
          <a:p>
            <a:pPr defTabSz="826109"/>
            <a:r>
              <a:rPr lang="en-US" sz="1600" b="1" dirty="0">
                <a:solidFill>
                  <a:srgbClr val="606060"/>
                </a:solidFill>
                <a:latin typeface="Poppins"/>
              </a:rPr>
              <a:t>Day -8:</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Matplotlib</a:t>
            </a:r>
            <a:r>
              <a:rPr lang="en-US" sz="1600" dirty="0">
                <a:solidFill>
                  <a:srgbClr val="2D2D2F"/>
                </a:solidFill>
                <a:latin typeface="Segoe UI" panose="020B0502040204020203" pitchFamily="34" charset="0"/>
                <a:cs typeface="Segoe UI" panose="020B0502040204020203" pitchFamily="34" charset="0"/>
              </a:rPr>
              <a:t> Library – Introduction , </a:t>
            </a:r>
            <a:r>
              <a:rPr lang="en-US" sz="1600" dirty="0" err="1">
                <a:solidFill>
                  <a:srgbClr val="2D2D2F"/>
                </a:solidFill>
                <a:latin typeface="Segoe UI" panose="020B0502040204020203" pitchFamily="34" charset="0"/>
                <a:cs typeface="Segoe UI" panose="020B0502040204020203" pitchFamily="34" charset="0"/>
              </a:rPr>
              <a:t>Pyplot</a:t>
            </a:r>
            <a:r>
              <a:rPr lang="en-US" sz="1600" dirty="0">
                <a:solidFill>
                  <a:srgbClr val="2D2D2F"/>
                </a:solidFill>
                <a:latin typeface="Segoe UI" panose="020B0502040204020203" pitchFamily="34" charset="0"/>
                <a:cs typeface="Segoe UI" panose="020B0502040204020203" pitchFamily="34" charset="0"/>
              </a:rPr>
              <a:t> API | Types Of Plots</a:t>
            </a:r>
            <a:endParaRPr lang="en-US" sz="1600" dirty="0"/>
          </a:p>
          <a:p>
            <a:pPr defTabSz="826109"/>
            <a:r>
              <a:rPr lang="en-US" sz="1600" b="1" dirty="0">
                <a:solidFill>
                  <a:srgbClr val="606060"/>
                </a:solidFill>
                <a:latin typeface="Poppins"/>
              </a:rPr>
              <a:t>Day -9:</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Seaborn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-10:</a:t>
            </a:r>
            <a:r>
              <a:rPr lang="en-US" sz="1600" dirty="0">
                <a:solidFill>
                  <a:srgbClr val="606060"/>
                </a:solidFill>
                <a:latin typeface="Poppins"/>
              </a:rPr>
              <a:t> </a:t>
            </a:r>
            <a:r>
              <a:rPr lang="en-US" sz="1600" dirty="0" err="1">
                <a:solidFill>
                  <a:srgbClr val="2D2D2F"/>
                </a:solidFill>
                <a:latin typeface="Segoe UI" panose="020B0502040204020203" pitchFamily="34" charset="0"/>
                <a:cs typeface="Segoe UI" panose="020B0502040204020203" pitchFamily="34" charset="0"/>
              </a:rPr>
              <a:t>SKLearn</a:t>
            </a:r>
            <a:r>
              <a:rPr lang="en-US" sz="1600" dirty="0">
                <a:solidFill>
                  <a:srgbClr val="2D2D2F"/>
                </a:solidFill>
                <a:latin typeface="Segoe UI" panose="020B0502040204020203" pitchFamily="34" charset="0"/>
                <a:cs typeface="Segoe UI" panose="020B0502040204020203" pitchFamily="34" charset="0"/>
              </a:rPr>
              <a:t> Library</a:t>
            </a:r>
            <a:endParaRPr lang="en-US" sz="1600" dirty="0"/>
          </a:p>
          <a:p>
            <a:pPr defTabSz="826109"/>
            <a:r>
              <a:rPr lang="en-US" sz="1600" b="1" dirty="0">
                <a:solidFill>
                  <a:srgbClr val="606060"/>
                </a:solidFill>
                <a:latin typeface="Poppins"/>
              </a:rPr>
              <a:t>Day -11:</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Google </a:t>
            </a:r>
            <a:r>
              <a:rPr lang="en-US" sz="1600" dirty="0" err="1">
                <a:solidFill>
                  <a:srgbClr val="2D2D2F"/>
                </a:solidFill>
                <a:latin typeface="Segoe UI" panose="020B0502040204020203" pitchFamily="34" charset="0"/>
                <a:cs typeface="Segoe UI" panose="020B0502040204020203" pitchFamily="34" charset="0"/>
              </a:rPr>
              <a:t>Colab</a:t>
            </a:r>
            <a:r>
              <a:rPr lang="en-US" sz="1600" dirty="0">
                <a:solidFill>
                  <a:srgbClr val="2D2D2F"/>
                </a:solidFill>
                <a:latin typeface="Segoe UI" panose="020B0502040204020203" pitchFamily="34" charset="0"/>
                <a:cs typeface="Segoe UI" panose="020B0502040204020203" pitchFamily="34" charset="0"/>
              </a:rPr>
              <a:t> Notebook</a:t>
            </a:r>
            <a:endParaRPr lang="en-US" sz="1600" dirty="0"/>
          </a:p>
          <a:p>
            <a:pPr defTabSz="826109"/>
            <a:r>
              <a:rPr lang="en-US" sz="1600" b="1" dirty="0">
                <a:solidFill>
                  <a:srgbClr val="606060"/>
                </a:solidFill>
                <a:latin typeface="Poppins"/>
              </a:rPr>
              <a:t>Day -12:</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Date and Time, Data Wrangling</a:t>
            </a:r>
            <a:endParaRPr lang="en-US" sz="1600" dirty="0"/>
          </a:p>
          <a:p>
            <a:pPr defTabSz="826109"/>
            <a:r>
              <a:rPr lang="en-US" sz="1600" b="1" dirty="0">
                <a:solidFill>
                  <a:srgbClr val="606060"/>
                </a:solidFill>
                <a:latin typeface="Poppins"/>
              </a:rPr>
              <a:t>Day -13:</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Data Aggregation</a:t>
            </a:r>
            <a:endParaRPr lang="en-US" sz="1600" dirty="0"/>
          </a:p>
          <a:p>
            <a:pPr defTabSz="826109"/>
            <a:r>
              <a:rPr lang="en-US" sz="1600" b="1" dirty="0">
                <a:solidFill>
                  <a:srgbClr val="606060"/>
                </a:solidFill>
                <a:latin typeface="Poppins"/>
              </a:rPr>
              <a:t>Day -14:</a:t>
            </a:r>
            <a:r>
              <a:rPr lang="en-US" sz="1600" dirty="0">
                <a:solidFill>
                  <a:srgbClr val="606060"/>
                </a:solidFill>
                <a:latin typeface="Poppins"/>
              </a:rPr>
              <a:t> </a:t>
            </a:r>
            <a:r>
              <a:rPr lang="en-US" sz="1600" dirty="0">
                <a:solidFill>
                  <a:srgbClr val="2D2D2F"/>
                </a:solidFill>
                <a:latin typeface="Segoe UI" panose="020B0502040204020203" pitchFamily="34" charset="0"/>
                <a:cs typeface="Segoe UI" panose="020B0502040204020203" pitchFamily="34" charset="0"/>
              </a:rPr>
              <a:t>Python – Word Tokenization , Stemming and </a:t>
            </a:r>
            <a:r>
              <a:rPr lang="en-US" sz="1600" dirty="0" err="1">
                <a:solidFill>
                  <a:srgbClr val="2D2D2F"/>
                </a:solidFill>
                <a:latin typeface="Segoe UI" panose="020B0502040204020203" pitchFamily="34" charset="0"/>
                <a:cs typeface="Segoe UI" panose="020B0502040204020203" pitchFamily="34" charset="0"/>
              </a:rPr>
              <a:t>Lammetization</a:t>
            </a:r>
            <a:endParaRPr lang="en-US" sz="1600" dirty="0"/>
          </a:p>
          <a:p>
            <a:pPr defTabSz="826109"/>
            <a:r>
              <a:rPr lang="en-US" sz="1600" b="1" dirty="0">
                <a:solidFill>
                  <a:srgbClr val="606060"/>
                </a:solidFill>
                <a:latin typeface="Poppins"/>
              </a:rPr>
              <a:t>Day -15: </a:t>
            </a:r>
            <a:r>
              <a:rPr lang="en-US" sz="1600" dirty="0">
                <a:solidFill>
                  <a:srgbClr val="2D2D2F"/>
                </a:solidFill>
                <a:latin typeface="Segoe UI" panose="020B0502040204020203" pitchFamily="34" charset="0"/>
                <a:cs typeface="Segoe UI" panose="020B0502040204020203" pitchFamily="34" charset="0"/>
              </a:rPr>
              <a:t>Python – Data Visualization</a:t>
            </a:r>
            <a:endParaRPr lang="en-US" sz="2500" dirty="0"/>
          </a:p>
        </p:txBody>
      </p:sp>
    </p:spTree>
    <p:extLst>
      <p:ext uri="{BB962C8B-B14F-4D97-AF65-F5344CB8AC3E}">
        <p14:creationId xmlns:p14="http://schemas.microsoft.com/office/powerpoint/2010/main" val="1068556158"/>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lIns="82611" tIns="41306" rIns="82611" bIns="41306"/>
          <a:lstStyle/>
          <a:p>
            <a:pPr algn="l"/>
            <a:r>
              <a:rPr lang="en" sz="3600" dirty="0">
                <a:solidFill>
                  <a:schemeClr val="tx1"/>
                </a:solidFill>
              </a:rPr>
              <a:t>Day wise Learning Plan</a:t>
            </a:r>
            <a:endParaRPr lang="en-US" sz="3200" dirty="0">
              <a:solidFill>
                <a:schemeClr val="tx1"/>
              </a:solidFill>
            </a:endParaRPr>
          </a:p>
        </p:txBody>
      </p:sp>
      <p:sp>
        <p:nvSpPr>
          <p:cNvPr id="3" name="Rectangle 2"/>
          <p:cNvSpPr/>
          <p:nvPr/>
        </p:nvSpPr>
        <p:spPr>
          <a:xfrm>
            <a:off x="812804" y="1397002"/>
            <a:ext cx="7864009" cy="4238402"/>
          </a:xfrm>
          <a:prstGeom prst="rect">
            <a:avLst/>
          </a:prstGeom>
        </p:spPr>
        <p:txBody>
          <a:bodyPr wrap="square" lIns="82611" tIns="41306" rIns="82611" bIns="41306">
            <a:spAutoFit/>
          </a:bodyPr>
          <a:lstStyle/>
          <a:p>
            <a:r>
              <a:rPr lang="en-US" b="1" dirty="0">
                <a:solidFill>
                  <a:srgbClr val="606060"/>
                </a:solidFill>
                <a:latin typeface="Poppins"/>
              </a:rPr>
              <a:t>Day -16:</a:t>
            </a:r>
            <a:r>
              <a:rPr lang="en-US" dirty="0">
                <a:solidFill>
                  <a:srgbClr val="606060"/>
                </a:solidFill>
                <a:latin typeface="Poppins"/>
              </a:rPr>
              <a:t> </a:t>
            </a:r>
            <a:r>
              <a:rPr lang="en-US" sz="1600" dirty="0">
                <a:solidFill>
                  <a:srgbClr val="2D2D2F"/>
                </a:solidFill>
                <a:latin typeface="Segoe UI" panose="020B0502040204020203" pitchFamily="34" charset="0"/>
              </a:rPr>
              <a:t>Python – Statistical Analysis</a:t>
            </a:r>
            <a:endParaRPr lang="en-US" dirty="0">
              <a:solidFill>
                <a:srgbClr val="606060"/>
              </a:solidFill>
              <a:latin typeface="Poppins"/>
            </a:endParaRPr>
          </a:p>
          <a:p>
            <a:r>
              <a:rPr lang="en-US" b="1" dirty="0">
                <a:solidFill>
                  <a:srgbClr val="606060"/>
                </a:solidFill>
                <a:latin typeface="Poppins"/>
              </a:rPr>
              <a:t>Day -17:</a:t>
            </a:r>
            <a:r>
              <a:rPr lang="en-US" dirty="0">
                <a:solidFill>
                  <a:srgbClr val="606060"/>
                </a:solidFill>
                <a:latin typeface="Poppins"/>
              </a:rPr>
              <a:t> </a:t>
            </a:r>
            <a:r>
              <a:rPr lang="en-US" sz="1600" dirty="0">
                <a:solidFill>
                  <a:srgbClr val="2D2D2F"/>
                </a:solidFill>
                <a:latin typeface="Segoe UI" panose="020B0502040204020203" pitchFamily="34" charset="0"/>
              </a:rPr>
              <a:t>Python – Types Of Distribution</a:t>
            </a:r>
            <a:endParaRPr lang="en-US" dirty="0">
              <a:solidFill>
                <a:srgbClr val="606060"/>
              </a:solidFill>
              <a:latin typeface="Poppins"/>
            </a:endParaRPr>
          </a:p>
          <a:p>
            <a:r>
              <a:rPr lang="en-US" b="1" dirty="0">
                <a:solidFill>
                  <a:srgbClr val="606060"/>
                </a:solidFill>
                <a:latin typeface="Poppins"/>
              </a:rPr>
              <a:t>Day -18:</a:t>
            </a:r>
            <a:r>
              <a:rPr lang="en-US" dirty="0">
                <a:solidFill>
                  <a:srgbClr val="606060"/>
                </a:solidFill>
                <a:latin typeface="Poppins"/>
              </a:rPr>
              <a:t> </a:t>
            </a:r>
            <a:r>
              <a:rPr lang="en-US" sz="1600" dirty="0">
                <a:solidFill>
                  <a:srgbClr val="2D2D2F"/>
                </a:solidFill>
                <a:latin typeface="Segoe UI" panose="020B0502040204020203" pitchFamily="34" charset="0"/>
              </a:rPr>
              <a:t>Python – Correlation ,Chi-Square Test , Linear Regression</a:t>
            </a:r>
            <a:endParaRPr lang="en-US" dirty="0">
              <a:solidFill>
                <a:srgbClr val="606060"/>
              </a:solidFill>
              <a:latin typeface="Poppins"/>
            </a:endParaRPr>
          </a:p>
          <a:p>
            <a:r>
              <a:rPr lang="en-US" b="1" dirty="0">
                <a:solidFill>
                  <a:srgbClr val="606060"/>
                </a:solidFill>
                <a:latin typeface="Poppins"/>
              </a:rPr>
              <a:t>Day -19:</a:t>
            </a:r>
            <a:r>
              <a:rPr lang="en-US" dirty="0">
                <a:solidFill>
                  <a:srgbClr val="606060"/>
                </a:solidFill>
                <a:latin typeface="Poppins"/>
              </a:rPr>
              <a:t> </a:t>
            </a:r>
            <a:r>
              <a:rPr lang="en-US" sz="1600" dirty="0">
                <a:solidFill>
                  <a:srgbClr val="2D2D2F"/>
                </a:solidFill>
                <a:latin typeface="Segoe UI" panose="020B0502040204020203" pitchFamily="34" charset="0"/>
              </a:rPr>
              <a:t>Tableau – Introduction and Tools</a:t>
            </a:r>
            <a:endParaRPr lang="en-US" dirty="0">
              <a:solidFill>
                <a:srgbClr val="606060"/>
              </a:solidFill>
              <a:latin typeface="Poppins"/>
            </a:endParaRPr>
          </a:p>
          <a:p>
            <a:r>
              <a:rPr lang="en-US" b="1" dirty="0">
                <a:solidFill>
                  <a:srgbClr val="606060"/>
                </a:solidFill>
                <a:latin typeface="Poppins"/>
              </a:rPr>
              <a:t>Day -20:</a:t>
            </a:r>
            <a:r>
              <a:rPr lang="en-US" dirty="0">
                <a:solidFill>
                  <a:srgbClr val="606060"/>
                </a:solidFill>
                <a:latin typeface="Poppins"/>
              </a:rPr>
              <a:t> </a:t>
            </a:r>
            <a:r>
              <a:rPr lang="en-US" sz="1600" dirty="0">
                <a:solidFill>
                  <a:srgbClr val="2D2D2F"/>
                </a:solidFill>
                <a:latin typeface="Segoe UI" panose="020B0502040204020203" pitchFamily="34" charset="0"/>
              </a:rPr>
              <a:t>Tableau – Data Sources , Worksheets</a:t>
            </a:r>
            <a:endParaRPr lang="en-US" dirty="0">
              <a:solidFill>
                <a:srgbClr val="606060"/>
              </a:solidFill>
              <a:latin typeface="Poppins"/>
            </a:endParaRPr>
          </a:p>
          <a:p>
            <a:r>
              <a:rPr lang="en-US" b="1" dirty="0">
                <a:solidFill>
                  <a:srgbClr val="606060"/>
                </a:solidFill>
                <a:latin typeface="Poppins"/>
              </a:rPr>
              <a:t>Day -21:</a:t>
            </a:r>
            <a:r>
              <a:rPr lang="en-US" dirty="0">
                <a:solidFill>
                  <a:srgbClr val="606060"/>
                </a:solidFill>
                <a:latin typeface="Poppins"/>
              </a:rPr>
              <a:t> </a:t>
            </a:r>
            <a:r>
              <a:rPr lang="en-US" sz="1600" dirty="0">
                <a:solidFill>
                  <a:srgbClr val="2D2D2F"/>
                </a:solidFill>
                <a:latin typeface="Segoe UI" panose="020B0502040204020203" pitchFamily="34" charset="0"/>
              </a:rPr>
              <a:t>Spatial Data Science For Covid-19 Disease Prediction</a:t>
            </a:r>
            <a:endParaRPr lang="en-US" dirty="0">
              <a:solidFill>
                <a:srgbClr val="606060"/>
              </a:solidFill>
              <a:latin typeface="Poppins"/>
            </a:endParaRPr>
          </a:p>
          <a:p>
            <a:r>
              <a:rPr lang="en-US" b="1" dirty="0">
                <a:solidFill>
                  <a:srgbClr val="606060"/>
                </a:solidFill>
                <a:latin typeface="Poppins"/>
              </a:rPr>
              <a:t>Day -22:</a:t>
            </a:r>
            <a:r>
              <a:rPr lang="en-US" dirty="0">
                <a:solidFill>
                  <a:srgbClr val="606060"/>
                </a:solidFill>
                <a:latin typeface="Poppins"/>
              </a:rPr>
              <a:t>  </a:t>
            </a:r>
            <a:r>
              <a:rPr lang="en-US" sz="1600" dirty="0">
                <a:solidFill>
                  <a:srgbClr val="2D2D2F"/>
                </a:solidFill>
                <a:latin typeface="Segoe UI" panose="020B0502040204020203" pitchFamily="34" charset="0"/>
              </a:rPr>
              <a:t>Power-BI – Introduction, Installation Steps and Architecture</a:t>
            </a:r>
            <a:endParaRPr lang="en-US" dirty="0">
              <a:solidFill>
                <a:srgbClr val="606060"/>
              </a:solidFill>
              <a:latin typeface="Poppins"/>
            </a:endParaRPr>
          </a:p>
          <a:p>
            <a:r>
              <a:rPr lang="en-US" b="1" dirty="0">
                <a:solidFill>
                  <a:srgbClr val="606060"/>
                </a:solidFill>
                <a:latin typeface="Poppins"/>
              </a:rPr>
              <a:t>Day -23:</a:t>
            </a:r>
            <a:r>
              <a:rPr lang="en-US" dirty="0">
                <a:solidFill>
                  <a:srgbClr val="606060"/>
                </a:solidFill>
                <a:latin typeface="Poppins"/>
              </a:rPr>
              <a:t> </a:t>
            </a:r>
            <a:r>
              <a:rPr lang="en-US" sz="1600" dirty="0">
                <a:solidFill>
                  <a:srgbClr val="2D2D2F"/>
                </a:solidFill>
                <a:latin typeface="Segoe UI" panose="020B0502040204020203" pitchFamily="34" charset="0"/>
              </a:rPr>
              <a:t>Power-BI – Data Modelling , Visualization Options | Excel Integration</a:t>
            </a:r>
            <a:endParaRPr lang="en-US" dirty="0">
              <a:solidFill>
                <a:srgbClr val="606060"/>
              </a:solidFill>
              <a:latin typeface="Poppins"/>
            </a:endParaRPr>
          </a:p>
          <a:p>
            <a:r>
              <a:rPr lang="en-US" b="1" dirty="0">
                <a:solidFill>
                  <a:srgbClr val="606060"/>
                </a:solidFill>
                <a:latin typeface="Poppins"/>
              </a:rPr>
              <a:t>Day -24:</a:t>
            </a:r>
            <a:r>
              <a:rPr lang="en-US" dirty="0">
                <a:solidFill>
                  <a:srgbClr val="606060"/>
                </a:solidFill>
                <a:latin typeface="Poppins"/>
              </a:rPr>
              <a:t> </a:t>
            </a:r>
            <a:r>
              <a:rPr lang="en-US" sz="1600" dirty="0">
                <a:solidFill>
                  <a:srgbClr val="2D2D2F"/>
                </a:solidFill>
                <a:latin typeface="Segoe UI" panose="020B0502040204020203" pitchFamily="34" charset="0"/>
              </a:rPr>
              <a:t>Parkinson’s Disease Prediction – XG Boost Classifier</a:t>
            </a:r>
            <a:endParaRPr lang="en-US" dirty="0">
              <a:solidFill>
                <a:srgbClr val="606060"/>
              </a:solidFill>
              <a:latin typeface="Poppins"/>
            </a:endParaRPr>
          </a:p>
          <a:p>
            <a:r>
              <a:rPr lang="en-US" b="1" dirty="0">
                <a:solidFill>
                  <a:srgbClr val="606060"/>
                </a:solidFill>
                <a:latin typeface="Poppins"/>
              </a:rPr>
              <a:t>Day -25:</a:t>
            </a:r>
            <a:r>
              <a:rPr lang="en-US" dirty="0">
                <a:solidFill>
                  <a:srgbClr val="606060"/>
                </a:solidFill>
                <a:latin typeface="Poppins"/>
              </a:rPr>
              <a:t> </a:t>
            </a:r>
            <a:r>
              <a:rPr lang="en-US" sz="1600" dirty="0">
                <a:solidFill>
                  <a:srgbClr val="2D2D2F"/>
                </a:solidFill>
                <a:latin typeface="Segoe UI" panose="020B0502040204020203" pitchFamily="34" charset="0"/>
              </a:rPr>
              <a:t>House Price Prediction using Random Forest Regression</a:t>
            </a:r>
            <a:endParaRPr lang="en-US" dirty="0">
              <a:solidFill>
                <a:srgbClr val="606060"/>
              </a:solidFill>
              <a:latin typeface="Poppins"/>
            </a:endParaRPr>
          </a:p>
          <a:p>
            <a:r>
              <a:rPr lang="en-US" b="1" dirty="0">
                <a:solidFill>
                  <a:srgbClr val="606060"/>
                </a:solidFill>
                <a:latin typeface="Poppins"/>
              </a:rPr>
              <a:t>Day -26:</a:t>
            </a:r>
            <a:r>
              <a:rPr lang="en-US" dirty="0">
                <a:solidFill>
                  <a:srgbClr val="606060"/>
                </a:solidFill>
                <a:latin typeface="Poppins"/>
              </a:rPr>
              <a:t> </a:t>
            </a:r>
            <a:r>
              <a:rPr lang="en-US" sz="1600" dirty="0">
                <a:solidFill>
                  <a:srgbClr val="2D2D2F"/>
                </a:solidFill>
                <a:latin typeface="Segoe UI" panose="020B0502040204020203" pitchFamily="34" charset="0"/>
              </a:rPr>
              <a:t>Customer Segmentation Using ML – K-Means Clustering</a:t>
            </a:r>
            <a:endParaRPr lang="en-US" dirty="0">
              <a:solidFill>
                <a:srgbClr val="606060"/>
              </a:solidFill>
              <a:latin typeface="Poppins"/>
            </a:endParaRPr>
          </a:p>
          <a:p>
            <a:r>
              <a:rPr lang="en-US" b="1" dirty="0">
                <a:solidFill>
                  <a:srgbClr val="606060"/>
                </a:solidFill>
                <a:latin typeface="Poppins"/>
              </a:rPr>
              <a:t>Day -27:</a:t>
            </a:r>
            <a:r>
              <a:rPr lang="en-US" dirty="0">
                <a:solidFill>
                  <a:srgbClr val="606060"/>
                </a:solidFill>
                <a:latin typeface="Poppins"/>
              </a:rPr>
              <a:t> </a:t>
            </a:r>
            <a:r>
              <a:rPr lang="en-US" sz="1600" dirty="0">
                <a:solidFill>
                  <a:srgbClr val="2D2D2F"/>
                </a:solidFill>
                <a:latin typeface="Segoe UI" panose="020B0502040204020203" pitchFamily="34" charset="0"/>
              </a:rPr>
              <a:t>Home Loan Prediction using Decision Tree Classifier</a:t>
            </a:r>
            <a:endParaRPr lang="en-US" dirty="0">
              <a:solidFill>
                <a:srgbClr val="606060"/>
              </a:solidFill>
              <a:latin typeface="Poppins"/>
            </a:endParaRPr>
          </a:p>
          <a:p>
            <a:r>
              <a:rPr lang="en-US" b="1" dirty="0">
                <a:solidFill>
                  <a:srgbClr val="606060"/>
                </a:solidFill>
                <a:latin typeface="Poppins"/>
              </a:rPr>
              <a:t>Day -28:</a:t>
            </a:r>
            <a:r>
              <a:rPr lang="en-US" dirty="0">
                <a:solidFill>
                  <a:srgbClr val="606060"/>
                </a:solidFill>
                <a:latin typeface="Poppins"/>
              </a:rPr>
              <a:t> </a:t>
            </a:r>
            <a:r>
              <a:rPr lang="en-US" sz="1600" dirty="0">
                <a:solidFill>
                  <a:srgbClr val="2D2D2F"/>
                </a:solidFill>
                <a:latin typeface="Segoe UI" panose="020B0502040204020203" pitchFamily="34" charset="0"/>
              </a:rPr>
              <a:t>Spam Classification using NLP</a:t>
            </a:r>
            <a:endParaRPr lang="en-US" dirty="0">
              <a:solidFill>
                <a:srgbClr val="606060"/>
              </a:solidFill>
              <a:latin typeface="Poppins"/>
            </a:endParaRPr>
          </a:p>
          <a:p>
            <a:r>
              <a:rPr lang="en-US" b="1" dirty="0">
                <a:solidFill>
                  <a:srgbClr val="606060"/>
                </a:solidFill>
                <a:latin typeface="Poppins"/>
              </a:rPr>
              <a:t>Day -29:</a:t>
            </a:r>
            <a:r>
              <a:rPr lang="en-US" dirty="0">
                <a:solidFill>
                  <a:srgbClr val="606060"/>
                </a:solidFill>
                <a:latin typeface="Poppins"/>
              </a:rPr>
              <a:t> </a:t>
            </a:r>
            <a:r>
              <a:rPr lang="en-US" sz="1600" dirty="0">
                <a:solidFill>
                  <a:srgbClr val="2D2D2F"/>
                </a:solidFill>
                <a:latin typeface="Segoe UI" panose="020B0502040204020203" pitchFamily="34" charset="0"/>
              </a:rPr>
              <a:t>Hand Written Digit Recognition Using CNN</a:t>
            </a:r>
            <a:endParaRPr lang="en-US" dirty="0">
              <a:solidFill>
                <a:srgbClr val="606060"/>
              </a:solidFill>
              <a:latin typeface="Poppins"/>
            </a:endParaRPr>
          </a:p>
          <a:p>
            <a:r>
              <a:rPr lang="en-US" b="1" dirty="0">
                <a:solidFill>
                  <a:srgbClr val="606060"/>
                </a:solidFill>
                <a:latin typeface="Poppins"/>
              </a:rPr>
              <a:t>Day -30:</a:t>
            </a:r>
            <a:r>
              <a:rPr lang="en-US" dirty="0">
                <a:solidFill>
                  <a:srgbClr val="606060"/>
                </a:solidFill>
                <a:latin typeface="Poppins"/>
              </a:rPr>
              <a:t> </a:t>
            </a:r>
            <a:r>
              <a:rPr lang="en-US" sz="1600" dirty="0">
                <a:solidFill>
                  <a:srgbClr val="2D2D2F"/>
                </a:solidFill>
                <a:latin typeface="Segoe UI" panose="020B0502040204020203" pitchFamily="34" charset="0"/>
              </a:rPr>
              <a:t>Churn Prediction using Deep Learning</a:t>
            </a:r>
            <a:endParaRPr lang="en-US" dirty="0">
              <a:solidFill>
                <a:srgbClr val="606060"/>
              </a:solidFill>
              <a:latin typeface="Poppins"/>
            </a:endParaRPr>
          </a:p>
        </p:txBody>
      </p:sp>
    </p:spTree>
    <p:extLst>
      <p:ext uri="{BB962C8B-B14F-4D97-AF65-F5344CB8AC3E}">
        <p14:creationId xmlns:p14="http://schemas.microsoft.com/office/powerpoint/2010/main" val="3818106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lIns="82611" tIns="41306" rIns="82611" bIns="41306">
            <a:normAutofit/>
          </a:bodyPr>
          <a:lstStyle/>
          <a:p>
            <a:pPr algn="l"/>
            <a:r>
              <a:rPr lang="en-US" sz="4300" dirty="0">
                <a:solidFill>
                  <a:schemeClr val="tx1"/>
                </a:solidFill>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8" y="5675515"/>
            <a:ext cx="4445448" cy="473271"/>
          </a:xfrm>
          <a:prstGeom prst="rect">
            <a:avLst/>
          </a:prstGeom>
          <a:noFill/>
        </p:spPr>
        <p:txBody>
          <a:bodyPr wrap="none" lIns="82611" tIns="41306" rIns="82611" bIns="41306" rtlCol="0">
            <a:spAutoFit/>
          </a:bodyPr>
          <a:lstStyle/>
          <a:p>
            <a:r>
              <a:rPr lang="en-US" sz="2500" dirty="0"/>
              <a:t>All Projects in </a:t>
            </a:r>
            <a:r>
              <a:rPr lang="en-US" sz="2500" b="1" dirty="0"/>
              <a:t>Jupyter Notebook</a:t>
            </a:r>
            <a:endParaRPr lang="en-US" sz="2500" b="1" u="sng" dirty="0"/>
          </a:p>
        </p:txBody>
      </p:sp>
      <p:sp>
        <p:nvSpPr>
          <p:cNvPr id="6" name="Rectangle 5"/>
          <p:cNvSpPr/>
          <p:nvPr/>
        </p:nvSpPr>
        <p:spPr>
          <a:xfrm>
            <a:off x="1059991" y="1720560"/>
            <a:ext cx="8756239" cy="3366371"/>
          </a:xfrm>
          <a:prstGeom prst="rect">
            <a:avLst/>
          </a:prstGeom>
        </p:spPr>
        <p:txBody>
          <a:bodyPr wrap="square" lIns="82611" tIns="41306" rIns="82611" bIns="41306">
            <a:spAutoFit/>
          </a:bodyPr>
          <a:lstStyle/>
          <a:p>
            <a:pPr marL="309791" indent="-309791">
              <a:buFont typeface="+mj-lt"/>
              <a:buAutoNum type="arabicPeriod"/>
            </a:pPr>
            <a:r>
              <a:rPr lang="en-US" sz="2100" dirty="0"/>
              <a:t>Spatial Data Science For  Covid-19 Disease Prediction     </a:t>
            </a:r>
          </a:p>
          <a:p>
            <a:pPr marL="309791" indent="-309791">
              <a:buFont typeface="+mj-lt"/>
              <a:buAutoNum type="arabicPeriod"/>
            </a:pPr>
            <a:r>
              <a:rPr lang="en-US" sz="2100" dirty="0"/>
              <a:t>Parkinson’s Disease Prediction-</a:t>
            </a:r>
            <a:r>
              <a:rPr lang="en-US" sz="2100" dirty="0" err="1"/>
              <a:t>XGBoost</a:t>
            </a:r>
            <a:r>
              <a:rPr lang="en-US" sz="2100" dirty="0"/>
              <a:t> Classifier</a:t>
            </a:r>
          </a:p>
          <a:p>
            <a:pPr marL="309791" indent="-309791">
              <a:buFont typeface="+mj-lt"/>
              <a:buAutoNum type="arabicPeriod"/>
            </a:pPr>
            <a:r>
              <a:rPr lang="en-US" sz="2100" dirty="0"/>
              <a:t>House Price Prediction-Random Forest Regression</a:t>
            </a:r>
          </a:p>
          <a:p>
            <a:pPr marL="309791" indent="-309791">
              <a:buFont typeface="+mj-lt"/>
              <a:buAutoNum type="arabicPeriod"/>
            </a:pPr>
            <a:r>
              <a:rPr lang="en-US" sz="2100" dirty="0"/>
              <a:t>Customer Segmentation Using ML-K-Means Clustering</a:t>
            </a:r>
          </a:p>
          <a:p>
            <a:pPr marL="309791" indent="-309791">
              <a:buFont typeface="+mj-lt"/>
              <a:buAutoNum type="arabicPeriod"/>
            </a:pPr>
            <a:r>
              <a:rPr lang="en-US" sz="2100" dirty="0"/>
              <a:t>Home Loan Prediction-Decision Tree Classifier</a:t>
            </a:r>
          </a:p>
          <a:p>
            <a:pPr marL="309791" indent="-309791">
              <a:buFont typeface="+mj-lt"/>
              <a:buAutoNum type="arabicPeriod"/>
            </a:pPr>
            <a:r>
              <a:rPr lang="en-US" sz="2100" dirty="0"/>
              <a:t>Spam Classification-NLP</a:t>
            </a:r>
          </a:p>
          <a:p>
            <a:pPr marL="309791" indent="-309791">
              <a:buFont typeface="+mj-lt"/>
              <a:buAutoNum type="arabicPeriod"/>
            </a:pPr>
            <a:r>
              <a:rPr lang="en-US" sz="2100" dirty="0"/>
              <a:t>Hand Written Digit Recognition Using Python-CNN</a:t>
            </a:r>
          </a:p>
          <a:p>
            <a:pPr marL="309791" indent="-309791">
              <a:buFont typeface="+mj-lt"/>
              <a:buAutoNum type="arabicPeriod"/>
            </a:pPr>
            <a:r>
              <a:rPr lang="en-US" sz="2100" dirty="0"/>
              <a:t>Churn Prediction-Deep Learning</a:t>
            </a:r>
          </a:p>
          <a:p>
            <a:pPr marL="309791" indent="-309791">
              <a:buFont typeface="+mj-lt"/>
              <a:buAutoNum type="arabicPeriod"/>
            </a:pPr>
            <a:r>
              <a:rPr lang="en-US" sz="2100" dirty="0"/>
              <a:t>Crop Yield Prediction</a:t>
            </a:r>
          </a:p>
          <a:p>
            <a:pPr marL="309791" indent="-309791">
              <a:buFont typeface="+mj-lt"/>
              <a:buAutoNum type="arabicPeriod"/>
            </a:pPr>
            <a:r>
              <a:rPr lang="en-US" sz="2100" dirty="0"/>
              <a:t>Ground water level prediction</a:t>
            </a:r>
          </a:p>
        </p:txBody>
      </p:sp>
    </p:spTree>
    <p:extLst>
      <p:ext uri="{BB962C8B-B14F-4D97-AF65-F5344CB8AC3E}">
        <p14:creationId xmlns:p14="http://schemas.microsoft.com/office/powerpoint/2010/main" val="3502126498"/>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lIns="82611" tIns="41306" rIns="82611" bIns="41306"/>
          <a:lstStyle/>
          <a:p>
            <a:pPr algn="l"/>
            <a:r>
              <a:rPr lang="en-US" sz="3200" u="sng" dirty="0">
                <a:solidFill>
                  <a:schemeClr val="tx1"/>
                </a:solidFill>
              </a:rPr>
              <a:t>What</a:t>
            </a:r>
            <a:r>
              <a:rPr lang="en-US" sz="3200" dirty="0">
                <a:solidFill>
                  <a:schemeClr val="tx1"/>
                </a:solidFill>
              </a:rPr>
              <a:t> you will </a:t>
            </a:r>
            <a:r>
              <a:rPr lang="en-US" sz="3200" u="sng" dirty="0">
                <a:solidFill>
                  <a:schemeClr val="tx1"/>
                </a:solidFill>
              </a:rPr>
              <a:t>get</a:t>
            </a:r>
            <a:r>
              <a:rPr lang="en-US" sz="3200" dirty="0">
                <a:solidFill>
                  <a:schemeClr val="tx1"/>
                </a:solidFill>
              </a:rPr>
              <a:t> from this Free 30 Days Master Class?</a:t>
            </a:r>
          </a:p>
        </p:txBody>
      </p:sp>
      <p:sp>
        <p:nvSpPr>
          <p:cNvPr id="3" name="Rectangle 2"/>
          <p:cNvSpPr/>
          <p:nvPr/>
        </p:nvSpPr>
        <p:spPr>
          <a:xfrm>
            <a:off x="2103480" y="2597818"/>
            <a:ext cx="7603384" cy="1560748"/>
          </a:xfrm>
          <a:prstGeom prst="rect">
            <a:avLst/>
          </a:prstGeom>
        </p:spPr>
        <p:txBody>
          <a:bodyPr wrap="square" lIns="82611" tIns="41306" rIns="82611" bIns="41306">
            <a:spAutoFit/>
          </a:bodyPr>
          <a:lstStyle/>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831414240"/>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4" y="2978615"/>
            <a:ext cx="7848779" cy="1044421"/>
          </a:xfrm>
        </p:spPr>
        <p:txBody>
          <a:bodyPr/>
          <a:lstStyle/>
          <a:p>
            <a:r>
              <a:rPr lang="en-US" sz="2500" dirty="0">
                <a:solidFill>
                  <a:schemeClr val="bg2">
                    <a:lumMod val="50000"/>
                  </a:schemeClr>
                </a:solidFill>
              </a:rPr>
              <a:t>Ans :</a:t>
            </a:r>
            <a:r>
              <a:rPr lang="en-US" sz="2500"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solidFill>
                  <a:schemeClr val="tx1"/>
                </a:solidFill>
              </a:rPr>
              <a:t>The Participants should submit the from on daily basis. </a:t>
            </a:r>
            <a:br>
              <a:rPr lang="en-US" sz="1600" dirty="0">
                <a:solidFill>
                  <a:schemeClr val="tx1"/>
                </a:solidFill>
              </a:rPr>
            </a:br>
            <a:r>
              <a:rPr lang="en-US" sz="1600" dirty="0">
                <a:solidFill>
                  <a:srgbClr val="C00000"/>
                </a:solidFill>
              </a:rPr>
              <a:t>Minimum 25 Days </a:t>
            </a:r>
            <a:r>
              <a:rPr lang="en-US" sz="1600" dirty="0">
                <a:solidFill>
                  <a:schemeClr val="tx1"/>
                </a:solidFill>
              </a:rPr>
              <a:t>Attendance is Required to get Free Master Class Participation Certificate.</a:t>
            </a:r>
          </a:p>
        </p:txBody>
      </p:sp>
      <p:sp>
        <p:nvSpPr>
          <p:cNvPr id="3" name="Title 2"/>
          <p:cNvSpPr>
            <a:spLocks noGrp="1"/>
          </p:cNvSpPr>
          <p:nvPr>
            <p:ph type="title" idx="2"/>
          </p:nvPr>
        </p:nvSpPr>
        <p:spPr>
          <a:xfrm>
            <a:off x="2118778" y="1028735"/>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1"/>
            <a:ext cx="7675856" cy="652805"/>
          </a:xfrm>
          <a:prstGeom prst="rect">
            <a:avLst/>
          </a:prstGeom>
          <a:ln>
            <a:solidFill>
              <a:srgbClr val="FF0000"/>
            </a:solidFill>
          </a:ln>
        </p:spPr>
        <p:txBody>
          <a:bodyPr wrap="square" lIns="82611" tIns="41306" rIns="82611" bIns="41306">
            <a:spAutoFit/>
          </a:bodyPr>
          <a:lstStyle/>
          <a:p>
            <a:r>
              <a:rPr lang="en-US" sz="1900" dirty="0">
                <a:solidFill>
                  <a:schemeClr val="bg2">
                    <a:lumMod val="50000"/>
                  </a:schemeClr>
                </a:solidFill>
              </a:rPr>
              <a:t>Note :</a:t>
            </a:r>
            <a:r>
              <a:rPr lang="en-US" sz="19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2713267697"/>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82611" tIns="41306" rIns="82611" bIns="41306">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a:t>
            </a:r>
            <a:r>
              <a:rPr lang="en-US" sz="4800" dirty="0">
                <a:solidFill>
                  <a:schemeClr val="bg1"/>
                </a:solidFill>
                <a:latin typeface="Times New Roman" panose="02020603050405020304" pitchFamily="18" charset="0"/>
                <a:cs typeface="Times New Roman" panose="02020603050405020304" pitchFamily="18" charset="0"/>
              </a:rPr>
              <a:t>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5"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2769006120"/>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5" y="3806664"/>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4"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598" tIns="82598" rIns="82598" bIns="82598"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00" b="1" dirty="0"/>
              <a:t>On Demand</a:t>
            </a:r>
          </a:p>
        </p:txBody>
      </p:sp>
    </p:spTree>
    <p:extLst>
      <p:ext uri="{BB962C8B-B14F-4D97-AF65-F5344CB8AC3E}">
        <p14:creationId xmlns:p14="http://schemas.microsoft.com/office/powerpoint/2010/main" val="1815667318"/>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2"/>
            <a:ext cx="5630397" cy="1344148"/>
          </a:xfrm>
        </p:spPr>
        <p:txBody>
          <a:bodyPr/>
          <a:lstStyle/>
          <a:p>
            <a:r>
              <a:rPr lang="en-US" sz="5500" dirty="0"/>
              <a:t>What is Internship????</a:t>
            </a:r>
          </a:p>
        </p:txBody>
      </p:sp>
      <p:grpSp>
        <p:nvGrpSpPr>
          <p:cNvPr id="9" name="Group 8"/>
          <p:cNvGrpSpPr/>
          <p:nvPr/>
        </p:nvGrpSpPr>
        <p:grpSpPr>
          <a:xfrm>
            <a:off x="2063552" y="1892831"/>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solidFill>
                    <a:schemeClr val="bg1"/>
                  </a:solidFill>
                </a:rPr>
                <a:t>Grow</a:t>
              </a:r>
            </a:p>
          </p:txBody>
        </p:sp>
      </p:grpSp>
    </p:spTree>
    <p:extLst>
      <p:ext uri="{BB962C8B-B14F-4D97-AF65-F5344CB8AC3E}">
        <p14:creationId xmlns:p14="http://schemas.microsoft.com/office/powerpoint/2010/main" val="2049002379"/>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540904046"/>
              </p:ext>
            </p:extLst>
          </p:nvPr>
        </p:nvGraphicFramePr>
        <p:xfrm>
          <a:off x="3" y="100139"/>
          <a:ext cx="11920703" cy="6515882"/>
        </p:xfrm>
        <a:graphic>
          <a:graphicData uri="http://schemas.openxmlformats.org/drawingml/2006/table">
            <a:tbl>
              <a:tblPr firstRow="1" bandRow="1">
                <a:tableStyleId>{08FB837D-C827-4EFA-A057-4D05807E0F7C}</a:tableStyleId>
              </a:tblPr>
              <a:tblGrid>
                <a:gridCol w="4727179"/>
                <a:gridCol w="7193524"/>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tr>
            </a:tbl>
          </a:graphicData>
        </a:graphic>
      </p:graphicFrame>
    </p:spTree>
    <p:extLst>
      <p:ext uri="{BB962C8B-B14F-4D97-AF65-F5344CB8AC3E}">
        <p14:creationId xmlns:p14="http://schemas.microsoft.com/office/powerpoint/2010/main" val="347904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533419"/>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6" y="932725"/>
            <a:ext cx="7522353" cy="2304217"/>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2" name="TextBox 1"/>
          <p:cNvSpPr txBox="1"/>
          <p:nvPr/>
        </p:nvSpPr>
        <p:spPr>
          <a:xfrm>
            <a:off x="3869903" y="5685587"/>
            <a:ext cx="4567464" cy="929804"/>
          </a:xfrm>
          <a:prstGeom prst="rect">
            <a:avLst/>
          </a:prstGeom>
          <a:noFill/>
        </p:spPr>
        <p:txBody>
          <a:bodyPr wrap="none" lIns="82611" tIns="41306" rIns="82611" bIns="41306" rtlCol="0">
            <a:spAutoFit/>
          </a:bodyPr>
          <a:lstStyle/>
          <a:p>
            <a:r>
              <a:rPr lang="en-US" sz="5500" dirty="0">
                <a:solidFill>
                  <a:schemeClr val="bg2">
                    <a:lumMod val="75000"/>
                  </a:schemeClr>
                </a:solidFill>
              </a:rPr>
              <a:t>Free Registration</a:t>
            </a:r>
          </a:p>
        </p:txBody>
      </p:sp>
      <p:sp>
        <p:nvSpPr>
          <p:cNvPr id="3" name="TextBox 2"/>
          <p:cNvSpPr txBox="1"/>
          <p:nvPr/>
        </p:nvSpPr>
        <p:spPr>
          <a:xfrm>
            <a:off x="3869904" y="3822422"/>
            <a:ext cx="6044791" cy="698972"/>
          </a:xfrm>
          <a:prstGeom prst="rect">
            <a:avLst/>
          </a:prstGeom>
          <a:noFill/>
        </p:spPr>
        <p:txBody>
          <a:bodyPr wrap="none" lIns="82611" tIns="41306" rIns="82611" bIns="41306" rtlCol="0">
            <a:spAutoFit/>
          </a:bodyPr>
          <a:lstStyle/>
          <a:p>
            <a:r>
              <a:rPr lang="en-US" sz="4000" dirty="0">
                <a:solidFill>
                  <a:schemeClr val="bg2">
                    <a:lumMod val="75000"/>
                  </a:schemeClr>
                </a:solidFill>
              </a:rPr>
              <a:t>Day1 : Python for Data Science </a:t>
            </a:r>
          </a:p>
        </p:txBody>
      </p:sp>
      <p:sp>
        <p:nvSpPr>
          <p:cNvPr id="4" name="TextBox 3"/>
          <p:cNvSpPr txBox="1"/>
          <p:nvPr/>
        </p:nvSpPr>
        <p:spPr>
          <a:xfrm>
            <a:off x="5681659" y="4899577"/>
            <a:ext cx="1784651" cy="360418"/>
          </a:xfrm>
          <a:prstGeom prst="rect">
            <a:avLst/>
          </a:prstGeom>
          <a:noFill/>
        </p:spPr>
        <p:txBody>
          <a:bodyPr wrap="none" lIns="82611" tIns="41306" rIns="82611" bIns="41306" rtlCol="0">
            <a:spAutoFit/>
          </a:bodyPr>
          <a:lstStyle/>
          <a:p>
            <a:r>
              <a:rPr lang="en-US" dirty="0" smtClean="0">
                <a:solidFill>
                  <a:schemeClr val="bg2">
                    <a:lumMod val="75000"/>
                  </a:schemeClr>
                </a:solidFill>
              </a:rPr>
              <a:t>Time: 6.00 PM IST</a:t>
            </a:r>
            <a:endParaRPr lang="en-US" dirty="0">
              <a:solidFill>
                <a:schemeClr val="bg2">
                  <a:lumMod val="75000"/>
                </a:schemeClr>
              </a:solidFill>
            </a:endParaRPr>
          </a:p>
        </p:txBody>
      </p:sp>
    </p:spTree>
    <p:extLst>
      <p:ext uri="{BB962C8B-B14F-4D97-AF65-F5344CB8AC3E}">
        <p14:creationId xmlns:p14="http://schemas.microsoft.com/office/powerpoint/2010/main" val="4045676522"/>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9"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8"/>
            <a:ext cx="5269349" cy="473271"/>
          </a:xfrm>
          <a:prstGeom prst="rect">
            <a:avLst/>
          </a:prstGeom>
          <a:noFill/>
        </p:spPr>
        <p:txBody>
          <a:bodyPr wrap="none" lIns="82611" tIns="41306" rIns="82611" bIns="41306" rtlCol="0">
            <a:spAutoFit/>
          </a:bodyPr>
          <a:lstStyle/>
          <a:p>
            <a:r>
              <a:rPr lang="en-US" sz="2500" b="1" dirty="0"/>
              <a:t>Objective of this 30 Days Master Class</a:t>
            </a:r>
          </a:p>
        </p:txBody>
      </p:sp>
    </p:spTree>
    <p:extLst>
      <p:ext uri="{BB962C8B-B14F-4D97-AF65-F5344CB8AC3E}">
        <p14:creationId xmlns:p14="http://schemas.microsoft.com/office/powerpoint/2010/main" val="1864480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3342" y="1796819"/>
            <a:ext cx="11023161" cy="4616704"/>
          </a:xfrm>
        </p:spPr>
        <p:txBody>
          <a:bodyPr/>
          <a:lstStyle/>
          <a:p>
            <a:r>
              <a:rPr lang="en-US" sz="2900" dirty="0">
                <a:solidFill>
                  <a:schemeClr val="tx1"/>
                </a:solidFill>
              </a:rPr>
              <a:t>INTERNSHIP E-Certificate(30Days Internship on Data Science Engineering)</a:t>
            </a:r>
          </a:p>
          <a:p>
            <a:r>
              <a:rPr lang="en-US" sz="2900" dirty="0">
                <a:solidFill>
                  <a:schemeClr val="tx1"/>
                </a:solidFill>
              </a:rPr>
              <a:t>Highly organized Video content</a:t>
            </a:r>
          </a:p>
          <a:p>
            <a:r>
              <a:rPr lang="en-US" sz="2900" dirty="0">
                <a:solidFill>
                  <a:schemeClr val="tx1"/>
                </a:solidFill>
              </a:rPr>
              <a:t>Download All Files</a:t>
            </a:r>
          </a:p>
          <a:p>
            <a:r>
              <a:rPr lang="en-US" sz="2900" dirty="0">
                <a:solidFill>
                  <a:schemeClr val="tx1"/>
                </a:solidFill>
              </a:rPr>
              <a:t>Download PPTs</a:t>
            </a:r>
          </a:p>
          <a:p>
            <a:r>
              <a:rPr lang="en-US" sz="2900" dirty="0">
                <a:solidFill>
                  <a:schemeClr val="tx1"/>
                </a:solidFill>
              </a:rPr>
              <a:t>Assignments</a:t>
            </a:r>
          </a:p>
          <a:p>
            <a:r>
              <a:rPr lang="en-US" sz="2900" dirty="0">
                <a:solidFill>
                  <a:schemeClr val="tx1"/>
                </a:solidFill>
              </a:rPr>
              <a:t>Flexible Time. </a:t>
            </a:r>
          </a:p>
          <a:p>
            <a:r>
              <a:rPr lang="en-US" sz="2900" dirty="0">
                <a:solidFill>
                  <a:schemeClr val="tx1"/>
                </a:solidFill>
              </a:rPr>
              <a:t>Access Period: 60Days from the date of payment</a:t>
            </a:r>
          </a:p>
        </p:txBody>
      </p:sp>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Tree>
    <p:extLst>
      <p:ext uri="{BB962C8B-B14F-4D97-AF65-F5344CB8AC3E}">
        <p14:creationId xmlns:p14="http://schemas.microsoft.com/office/powerpoint/2010/main" val="1944297264"/>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192" y="1436611"/>
            <a:ext cx="6960791" cy="686716"/>
          </a:xfrm>
        </p:spPr>
        <p:txBody>
          <a:bodyPr/>
          <a:lstStyle/>
          <a:p>
            <a:pPr>
              <a:buFont typeface="Arial" panose="020B0604020202020204" pitchFamily="34" charset="0"/>
              <a:buChar char="•"/>
            </a:pPr>
            <a:r>
              <a:rPr lang="en-US" sz="2100" b="1" dirty="0">
                <a:solidFill>
                  <a:srgbClr val="C00000"/>
                </a:solidFill>
                <a:latin typeface="+mj-lt"/>
              </a:rPr>
              <a:t>30 Days Learning Activity</a:t>
            </a:r>
          </a:p>
          <a:p>
            <a:pPr>
              <a:buFont typeface="Arial" panose="020B0604020202020204" pitchFamily="34" charset="0"/>
              <a:buChar char="•"/>
            </a:pPr>
            <a:r>
              <a:rPr lang="en-US" sz="2100" b="1" dirty="0">
                <a:solidFill>
                  <a:srgbClr val="C00000"/>
                </a:solidFill>
                <a:latin typeface="+mj-lt"/>
              </a:rPr>
              <a:t>Data Science Core Concepts</a:t>
            </a:r>
          </a:p>
          <a:p>
            <a:pPr>
              <a:buFont typeface="Arial" panose="020B0604020202020204" pitchFamily="34" charset="0"/>
              <a:buChar char="•"/>
            </a:pPr>
            <a:r>
              <a:rPr lang="en-US" sz="2100" b="1" dirty="0">
                <a:solidFill>
                  <a:srgbClr val="C00000"/>
                </a:solidFill>
                <a:latin typeface="+mj-lt"/>
              </a:rPr>
              <a:t>10 + Projects</a:t>
            </a:r>
          </a:p>
          <a:p>
            <a:pPr marL="395843" indent="-258159">
              <a:buFont typeface="Arial" panose="020B0604020202020204" pitchFamily="34" charset="0"/>
              <a:buChar char="•"/>
            </a:pPr>
            <a:endParaRPr lang="en-US" sz="2100" b="1" dirty="0">
              <a:solidFill>
                <a:srgbClr val="C00000"/>
              </a:solidFill>
              <a:latin typeface="+mj-lt"/>
            </a:endParaRPr>
          </a:p>
        </p:txBody>
      </p:sp>
      <p:sp>
        <p:nvSpPr>
          <p:cNvPr id="2" name="Title 1"/>
          <p:cNvSpPr>
            <a:spLocks noGrp="1"/>
          </p:cNvSpPr>
          <p:nvPr>
            <p:ph type="title"/>
          </p:nvPr>
        </p:nvSpPr>
        <p:spPr>
          <a:xfrm>
            <a:off x="499670" y="922199"/>
            <a:ext cx="7579583" cy="758796"/>
          </a:xfrm>
        </p:spPr>
        <p:txBody>
          <a:bodyPr/>
          <a:lstStyle/>
          <a:p>
            <a:r>
              <a:rPr lang="en-US" sz="4900" dirty="0"/>
              <a:t>What You Will Get???</a:t>
            </a:r>
          </a:p>
        </p:txBody>
      </p:sp>
      <p:grpSp>
        <p:nvGrpSpPr>
          <p:cNvPr id="8" name="Group 7"/>
          <p:cNvGrpSpPr/>
          <p:nvPr/>
        </p:nvGrpSpPr>
        <p:grpSpPr>
          <a:xfrm>
            <a:off x="6532985" y="766570"/>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7296039" y="1944554"/>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7527066" y="3078319"/>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900" dirty="0"/>
                <a:t>Get chance to Enroll 1-Month Internship on demand</a:t>
              </a:r>
              <a:endParaRPr sz="19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896207" y="2598803"/>
            <a:ext cx="6786511" cy="3099629"/>
          </a:xfrm>
          <a:prstGeom prst="rect">
            <a:avLst/>
          </a:prstGeom>
        </p:spPr>
        <p:txBody>
          <a:bodyPr wrap="square" lIns="82611" tIns="41306" rIns="82611" bIns="41306">
            <a:spAutoFit/>
          </a:bodyPr>
          <a:lstStyle/>
          <a:p>
            <a:pPr marL="309791" indent="-309791">
              <a:buFont typeface="+mj-lt"/>
              <a:buAutoNum type="arabicPeriod"/>
            </a:pPr>
            <a:r>
              <a:rPr lang="en-US" sz="1600" dirty="0"/>
              <a:t>Spatial Data Science For  Covid-19 Disease Prediction     </a:t>
            </a:r>
          </a:p>
          <a:p>
            <a:pPr marL="309791" indent="-309791">
              <a:buFont typeface="+mj-lt"/>
              <a:buAutoNum type="arabicPeriod"/>
            </a:pPr>
            <a:r>
              <a:rPr lang="en-US" sz="1600" dirty="0"/>
              <a:t>Parkinson’s Disease Prediction-</a:t>
            </a:r>
            <a:r>
              <a:rPr lang="en-US" sz="1600" dirty="0" err="1"/>
              <a:t>XGBoost</a:t>
            </a:r>
            <a:r>
              <a:rPr lang="en-US" sz="1600" dirty="0"/>
              <a:t> Classifier</a:t>
            </a:r>
          </a:p>
          <a:p>
            <a:pPr marL="309791" indent="-309791">
              <a:buFont typeface="+mj-lt"/>
              <a:buAutoNum type="arabicPeriod"/>
            </a:pPr>
            <a:r>
              <a:rPr lang="en-US" sz="1600" dirty="0"/>
              <a:t>House Price Prediction-Random Forest Regression</a:t>
            </a:r>
          </a:p>
          <a:p>
            <a:pPr marL="309791" indent="-309791">
              <a:buFont typeface="+mj-lt"/>
              <a:buAutoNum type="arabicPeriod"/>
            </a:pPr>
            <a:r>
              <a:rPr lang="en-US" sz="1600" dirty="0"/>
              <a:t>Customer Segmentation Using ML-K-Means Clustering</a:t>
            </a:r>
          </a:p>
          <a:p>
            <a:pPr marL="309791" indent="-309791">
              <a:buFont typeface="+mj-lt"/>
              <a:buAutoNum type="arabicPeriod"/>
            </a:pPr>
            <a:r>
              <a:rPr lang="en-US" sz="1600" dirty="0"/>
              <a:t>Home Loan Prediction-Decision Tree Classifier</a:t>
            </a:r>
          </a:p>
          <a:p>
            <a:pPr marL="309791" indent="-309791">
              <a:buFont typeface="+mj-lt"/>
              <a:buAutoNum type="arabicPeriod"/>
            </a:pPr>
            <a:r>
              <a:rPr lang="en-US" sz="1600" dirty="0"/>
              <a:t>Spam Classification-NLP</a:t>
            </a:r>
          </a:p>
          <a:p>
            <a:pPr marL="309791" indent="-309791">
              <a:buFont typeface="+mj-lt"/>
              <a:buAutoNum type="arabicPeriod"/>
            </a:pPr>
            <a:r>
              <a:rPr lang="en-US" sz="1600" dirty="0"/>
              <a:t>Hand Written Digit Recognition Using Python-CNN</a:t>
            </a:r>
          </a:p>
          <a:p>
            <a:pPr marL="309791" indent="-309791">
              <a:buFont typeface="+mj-lt"/>
              <a:buAutoNum type="arabicPeriod"/>
            </a:pPr>
            <a:r>
              <a:rPr lang="en-US" sz="1600" dirty="0"/>
              <a:t>Churn Prediction-Deep Learning</a:t>
            </a:r>
          </a:p>
          <a:p>
            <a:pPr marL="309791" indent="-309791">
              <a:buFont typeface="+mj-lt"/>
              <a:buAutoNum type="arabicPeriod"/>
            </a:pPr>
            <a:r>
              <a:rPr lang="en-US" sz="1600" dirty="0"/>
              <a:t>Crop Yield Prediction</a:t>
            </a:r>
          </a:p>
          <a:p>
            <a:pPr marL="309791" indent="-309791">
              <a:buFont typeface="+mj-lt"/>
              <a:buAutoNum type="arabicPeriod"/>
            </a:pPr>
            <a:r>
              <a:rPr lang="en-US" sz="1600" dirty="0"/>
              <a:t>Ground water level prediction</a:t>
            </a:r>
          </a:p>
          <a:p>
            <a:pPr marL="309791" indent="-309791">
              <a:buFont typeface="Arial" panose="020B0604020202020204" pitchFamily="34" charset="0"/>
              <a:buChar char="•"/>
            </a:pPr>
            <a:endParaRPr lang="en-US" b="1" dirty="0" smtClean="0"/>
          </a:p>
          <a:p>
            <a:pPr marL="309791" indent="-309791">
              <a:buFont typeface="Arial" panose="020B0604020202020204" pitchFamily="34" charset="0"/>
              <a:buChar char="•"/>
            </a:pPr>
            <a:endParaRPr lang="en-US" dirty="0"/>
          </a:p>
        </p:txBody>
      </p:sp>
    </p:spTree>
    <p:extLst>
      <p:ext uri="{BB962C8B-B14F-4D97-AF65-F5344CB8AC3E}">
        <p14:creationId xmlns:p14="http://schemas.microsoft.com/office/powerpoint/2010/main" val="764607650"/>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53413" y="1919331"/>
            <a:ext cx="8408177" cy="3795496"/>
          </a:xfrm>
          <a:prstGeom prst="rect">
            <a:avLst/>
          </a:prstGeom>
        </p:spPr>
      </p:pic>
      <p:sp>
        <p:nvSpPr>
          <p:cNvPr id="3" name="Text Placeholder 2"/>
          <p:cNvSpPr>
            <a:spLocks noGrp="1"/>
          </p:cNvSpPr>
          <p:nvPr>
            <p:ph type="body" idx="1"/>
          </p:nvPr>
        </p:nvSpPr>
        <p:spPr>
          <a:xfrm>
            <a:off x="1746258" y="1312917"/>
            <a:ext cx="9274244" cy="4555200"/>
          </a:xfrm>
        </p:spPr>
        <p:txBody>
          <a:bodyPr/>
          <a:lstStyle/>
          <a:p>
            <a:pPr marL="137685" indent="0">
              <a:buNone/>
            </a:pPr>
            <a:r>
              <a:rPr lang="en-US" sz="1900" dirty="0"/>
              <a:t>https://www.pantechelearning.com/data-science-master-class/</a:t>
            </a:r>
          </a:p>
          <a:p>
            <a:pPr marL="137685" indent="0">
              <a:buNone/>
            </a:pPr>
            <a:endParaRPr lang="en-US" sz="1900" dirty="0"/>
          </a:p>
        </p:txBody>
      </p:sp>
      <p:sp>
        <p:nvSpPr>
          <p:cNvPr id="2" name="Title 1"/>
          <p:cNvSpPr>
            <a:spLocks noGrp="1"/>
          </p:cNvSpPr>
          <p:nvPr>
            <p:ph type="title"/>
          </p:nvPr>
        </p:nvSpPr>
        <p:spPr/>
        <p:txBody>
          <a:bodyPr/>
          <a:lstStyle/>
          <a:p>
            <a:r>
              <a:rPr lang="en-US" sz="3600" dirty="0"/>
              <a:t>How to join in 1 month Internship</a:t>
            </a:r>
          </a:p>
        </p:txBody>
      </p:sp>
      <p:sp>
        <p:nvSpPr>
          <p:cNvPr id="8" name="Rounded Rectangle 7"/>
          <p:cNvSpPr/>
          <p:nvPr/>
        </p:nvSpPr>
        <p:spPr>
          <a:xfrm>
            <a:off x="3850877" y="5821172"/>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1" tIns="41306" rIns="82611" bIns="41306" rtlCol="0" anchor="ctr"/>
          <a:lstStyle/>
          <a:p>
            <a:pPr algn="ctr"/>
            <a:r>
              <a:rPr lang="en-US" sz="2100" dirty="0"/>
              <a:t>Coupon Code</a:t>
            </a:r>
            <a:r>
              <a:rPr lang="en-US" sz="2100"/>
              <a:t>: </a:t>
            </a:r>
            <a:r>
              <a:rPr lang="en-US" sz="2100" b="1">
                <a:solidFill>
                  <a:srgbClr val="FF0000"/>
                </a:solidFill>
              </a:rPr>
              <a:t>DSABATCH4</a:t>
            </a:r>
            <a:endParaRPr lang="en-IN" sz="2100" b="1" dirty="0">
              <a:solidFill>
                <a:srgbClr val="FF0000"/>
              </a:solidFill>
            </a:endParaRPr>
          </a:p>
        </p:txBody>
      </p:sp>
      <p:sp>
        <p:nvSpPr>
          <p:cNvPr id="7" name="Right Arrow 6"/>
          <p:cNvSpPr/>
          <p:nvPr/>
        </p:nvSpPr>
        <p:spPr>
          <a:xfrm>
            <a:off x="266061" y="4025489"/>
            <a:ext cx="1787348" cy="980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2611" tIns="41306" rIns="82611" bIns="41306" rtlCol="0" anchor="ctr"/>
          <a:lstStyle/>
          <a:p>
            <a:pPr algn="ctr"/>
            <a:r>
              <a:rPr lang="en-US" b="1" dirty="0" smtClean="0"/>
              <a:t>Click Here</a:t>
            </a:r>
            <a:endParaRPr lang="en-US" b="1" dirty="0"/>
          </a:p>
        </p:txBody>
      </p:sp>
    </p:spTree>
    <p:extLst>
      <p:ext uri="{BB962C8B-B14F-4D97-AF65-F5344CB8AC3E}">
        <p14:creationId xmlns:p14="http://schemas.microsoft.com/office/powerpoint/2010/main" val="315798942"/>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0001" y="685802"/>
            <a:ext cx="10272000" cy="5490404"/>
          </a:xfrm>
        </p:spPr>
        <p:txBody>
          <a:bodyPr/>
          <a:lstStyle/>
          <a:p>
            <a:pPr marL="137686"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498600"/>
            <a:ext cx="6858000" cy="4445000"/>
          </a:xfrm>
          <a:prstGeom prst="rect">
            <a:avLst/>
          </a:prstGeom>
        </p:spPr>
      </p:pic>
    </p:spTree>
    <p:extLst>
      <p:ext uri="{BB962C8B-B14F-4D97-AF65-F5344CB8AC3E}">
        <p14:creationId xmlns:p14="http://schemas.microsoft.com/office/powerpoint/2010/main" val="502834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Decision Tree </a:t>
            </a:r>
            <a:r>
              <a:rPr lang="en-US" dirty="0" smtClean="0"/>
              <a:t>–</a:t>
            </a:r>
            <a:r>
              <a:rPr smtClean="0"/>
              <a:t> Classification algorithm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quarter" idx="1"/>
          </p:nvPr>
        </p:nvSpPr>
        <p:spPr/>
        <p:txBody>
          <a:bodyPr/>
          <a:lstStyle/>
          <a:p>
            <a:r>
              <a:rPr lang="en-US" dirty="0" smtClean="0"/>
              <a:t>Decision tree analysis is a predictive </a:t>
            </a:r>
            <a:r>
              <a:rPr lang="en-US" dirty="0" err="1" smtClean="0"/>
              <a:t>modelling</a:t>
            </a:r>
            <a:r>
              <a:rPr lang="en-US" dirty="0" smtClean="0"/>
              <a:t> tool that can be applied across many areas.</a:t>
            </a:r>
          </a:p>
          <a:p>
            <a:r>
              <a:rPr lang="en-US" dirty="0" smtClean="0"/>
              <a:t>Decision trees are created by algorithmic approach.</a:t>
            </a:r>
          </a:p>
          <a:p>
            <a:r>
              <a:rPr lang="en-US" dirty="0" smtClean="0"/>
              <a:t>It can split the dataset in different ways by applying different conditions.</a:t>
            </a:r>
          </a:p>
          <a:p>
            <a:r>
              <a:rPr lang="en-US" dirty="0" smtClean="0"/>
              <a:t>Decision trees are the most powerful algorithms.</a:t>
            </a:r>
          </a:p>
          <a:p>
            <a:r>
              <a:rPr lang="en-US" dirty="0" smtClean="0"/>
              <a:t>They fall under the category of supervised learning algorithms.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quarter" idx="1"/>
          </p:nvPr>
        </p:nvSpPr>
        <p:spPr/>
        <p:txBody>
          <a:bodyPr/>
          <a:lstStyle/>
          <a:p>
            <a:r>
              <a:rPr lang="en-US" dirty="0" smtClean="0"/>
              <a:t>Decision trees can be used for both classification and regression tasks.</a:t>
            </a:r>
          </a:p>
          <a:p>
            <a:r>
              <a:rPr lang="en-US" dirty="0" smtClean="0"/>
              <a:t>The two main entities of a tree are decision nodes where the data is split and leaves.</a:t>
            </a:r>
          </a:p>
          <a:p>
            <a:r>
              <a:rPr lang="en-US" dirty="0" smtClean="0"/>
              <a:t>Let us take a simple example to predict if the person is a tall person or a short person.</a:t>
            </a:r>
          </a:p>
          <a:p>
            <a:r>
              <a:rPr lang="en-US" dirty="0" smtClean="0"/>
              <a:t>The person is entering.</a:t>
            </a:r>
          </a:p>
          <a:p>
            <a:r>
              <a:rPr lang="en-US" dirty="0" smtClean="0"/>
              <a:t>If the height of a person is more than 6 ft , he is a tall person and if the height is less than 6 ft , he is a short person.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quarter" idx="1"/>
          </p:nvPr>
        </p:nvSpPr>
        <p:spPr/>
        <p:txBody>
          <a:bodyPr/>
          <a:lstStyle/>
          <a:p>
            <a:r>
              <a:rPr lang="en-US" dirty="0" smtClean="0"/>
              <a:t>In a  decision tree , the questions are the decision nodes and the final outcomes are the leaves.</a:t>
            </a:r>
          </a:p>
          <a:p>
            <a:endParaRPr lang="en-US" dirty="0" smtClean="0"/>
          </a:p>
          <a:p>
            <a:r>
              <a:rPr lang="en-US" dirty="0" smtClean="0"/>
              <a:t>There are two types of decision trees.</a:t>
            </a:r>
          </a:p>
          <a:p>
            <a:r>
              <a:rPr lang="en-US" b="1" dirty="0" smtClean="0"/>
              <a:t>Classification Decision tree: </a:t>
            </a:r>
            <a:r>
              <a:rPr lang="en-US" dirty="0" smtClean="0"/>
              <a:t>In this kind of decision tree , the decision variable is categorical.</a:t>
            </a:r>
          </a:p>
          <a:p>
            <a:r>
              <a:rPr lang="en-US" dirty="0" smtClean="0"/>
              <a:t>The above decision tree is an example of categorical decision tree.</a:t>
            </a:r>
          </a:p>
          <a:p>
            <a:r>
              <a:rPr lang="en-US" b="1" dirty="0" smtClean="0"/>
              <a:t>Regression Decision tree: </a:t>
            </a:r>
            <a:r>
              <a:rPr lang="en-US" dirty="0" smtClean="0"/>
              <a:t>In this kind of decision tree , the decision variable is continuous.</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Decision Tree Algorithm</a:t>
            </a:r>
            <a:endParaRPr lang="en-US" dirty="0"/>
          </a:p>
        </p:txBody>
      </p:sp>
      <p:sp>
        <p:nvSpPr>
          <p:cNvPr id="3" name="Content Placeholder 2"/>
          <p:cNvSpPr>
            <a:spLocks noGrp="1"/>
          </p:cNvSpPr>
          <p:nvPr>
            <p:ph sz="quarter" idx="1"/>
          </p:nvPr>
        </p:nvSpPr>
        <p:spPr/>
        <p:txBody>
          <a:bodyPr/>
          <a:lstStyle/>
          <a:p>
            <a:r>
              <a:rPr lang="en-US" b="1" dirty="0" err="1" smtClean="0"/>
              <a:t>Gini</a:t>
            </a:r>
            <a:r>
              <a:rPr lang="en-US" b="1" dirty="0" smtClean="0"/>
              <a:t> Index: </a:t>
            </a:r>
            <a:r>
              <a:rPr lang="en-US" dirty="0" smtClean="0"/>
              <a:t>It is the name of the cost function that is used to evaluate the binary splits in the dataset.</a:t>
            </a:r>
          </a:p>
          <a:p>
            <a:r>
              <a:rPr lang="en-US" dirty="0" smtClean="0"/>
              <a:t>It works with the categorical target variable success or failure.</a:t>
            </a:r>
          </a:p>
          <a:p>
            <a:r>
              <a:rPr lang="en-US" dirty="0" smtClean="0"/>
              <a:t>When the value of </a:t>
            </a:r>
            <a:r>
              <a:rPr lang="en-US" dirty="0" err="1" smtClean="0"/>
              <a:t>gini</a:t>
            </a:r>
            <a:r>
              <a:rPr lang="en-US" dirty="0" smtClean="0"/>
              <a:t> index value is higher , the </a:t>
            </a:r>
            <a:r>
              <a:rPr lang="en-US" dirty="0" err="1" smtClean="0"/>
              <a:t>homogenity</a:t>
            </a:r>
            <a:r>
              <a:rPr lang="en-US" dirty="0" smtClean="0"/>
              <a:t> is higher.</a:t>
            </a:r>
          </a:p>
          <a:p>
            <a:r>
              <a:rPr lang="en-US" dirty="0" smtClean="0"/>
              <a:t>A good </a:t>
            </a:r>
            <a:r>
              <a:rPr lang="en-US" dirty="0" err="1" smtClean="0"/>
              <a:t>gini</a:t>
            </a:r>
            <a:r>
              <a:rPr lang="en-US" dirty="0" smtClean="0"/>
              <a:t> index value is 0 and worst </a:t>
            </a:r>
            <a:r>
              <a:rPr lang="en-US" dirty="0" err="1" smtClean="0"/>
              <a:t>gini</a:t>
            </a:r>
            <a:r>
              <a:rPr lang="en-US" dirty="0" smtClean="0"/>
              <a:t> index value is 0.5(for 2 class) problem.</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7" y="3393464"/>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5" y="1028735"/>
            <a:ext cx="7522353" cy="2112196"/>
          </a:xfrm>
          <a:prstGeom prst="rect">
            <a:avLst/>
          </a:prstGeom>
        </p:spPr>
        <p:txBody>
          <a:bodyPr spcFirstLastPara="1" wrap="square" lIns="0" tIns="0" rIns="0" bIns="0" anchor="ctr" anchorCtr="0">
            <a:noAutofit/>
          </a:bodyPr>
          <a:lstStyle/>
          <a:p>
            <a:r>
              <a:rPr lang="en" sz="5500" dirty="0"/>
              <a:t>30 Days </a:t>
            </a:r>
            <a:br>
              <a:rPr lang="en" sz="5500" dirty="0"/>
            </a:br>
            <a:r>
              <a:rPr lang="en" sz="5500" dirty="0">
                <a:solidFill>
                  <a:srgbClr val="C00000"/>
                </a:solidFill>
              </a:rPr>
              <a:t>Data Scinece &amp; Analytics </a:t>
            </a:r>
            <a:r>
              <a:rPr lang="en" sz="5500" dirty="0"/>
              <a:t>Master Class</a:t>
            </a:r>
            <a:endParaRPr sz="5500" dirty="0"/>
          </a:p>
        </p:txBody>
      </p:sp>
      <p:sp>
        <p:nvSpPr>
          <p:cNvPr id="5" name="TextBox 4"/>
          <p:cNvSpPr txBox="1"/>
          <p:nvPr/>
        </p:nvSpPr>
        <p:spPr>
          <a:xfrm>
            <a:off x="5615949" y="4461051"/>
            <a:ext cx="2282799" cy="760527"/>
          </a:xfrm>
          <a:prstGeom prst="rect">
            <a:avLst/>
          </a:prstGeom>
          <a:noFill/>
        </p:spPr>
        <p:txBody>
          <a:bodyPr wrap="none" lIns="82611" tIns="41306" rIns="82611" bIns="41306"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88688556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Decision Tree Algorithm</a:t>
            </a:r>
            <a:endParaRPr lang="en-US" dirty="0"/>
          </a:p>
        </p:txBody>
      </p:sp>
      <p:sp>
        <p:nvSpPr>
          <p:cNvPr id="3" name="Content Placeholder 2"/>
          <p:cNvSpPr>
            <a:spLocks noGrp="1"/>
          </p:cNvSpPr>
          <p:nvPr>
            <p:ph sz="quarter" idx="1"/>
          </p:nvPr>
        </p:nvSpPr>
        <p:spPr/>
        <p:txBody>
          <a:bodyPr/>
          <a:lstStyle/>
          <a:p>
            <a:r>
              <a:rPr lang="en-US" dirty="0" err="1" smtClean="0"/>
              <a:t>Gini</a:t>
            </a:r>
            <a:r>
              <a:rPr lang="en-US" dirty="0" smtClean="0"/>
              <a:t> index for a split can be calculated with the help of following steps:</a:t>
            </a:r>
          </a:p>
          <a:p>
            <a:r>
              <a:rPr lang="en-US" dirty="0" smtClean="0"/>
              <a:t>First , calculate the </a:t>
            </a:r>
            <a:r>
              <a:rPr lang="en-US" dirty="0" err="1" smtClean="0"/>
              <a:t>gini</a:t>
            </a:r>
            <a:r>
              <a:rPr lang="en-US" dirty="0" smtClean="0"/>
              <a:t> index for the </a:t>
            </a:r>
            <a:r>
              <a:rPr lang="en-US" dirty="0" err="1" smtClean="0"/>
              <a:t>subnodes</a:t>
            </a:r>
            <a:r>
              <a:rPr lang="en-US" dirty="0" smtClean="0"/>
              <a:t> by using the formula p^2 + q^2.</a:t>
            </a:r>
          </a:p>
          <a:p>
            <a:r>
              <a:rPr lang="en-US" dirty="0" smtClean="0"/>
              <a:t>It is the sum of square of probability for success and failure.</a:t>
            </a:r>
          </a:p>
          <a:p>
            <a:r>
              <a:rPr lang="en-US" dirty="0" smtClean="0"/>
              <a:t>Calculate the </a:t>
            </a:r>
            <a:r>
              <a:rPr lang="en-US" dirty="0" err="1" smtClean="0"/>
              <a:t>gini</a:t>
            </a:r>
            <a:r>
              <a:rPr lang="en-US" dirty="0" smtClean="0"/>
              <a:t> index of the split using the weighted </a:t>
            </a:r>
            <a:r>
              <a:rPr lang="en-US" dirty="0" err="1" smtClean="0"/>
              <a:t>gini</a:t>
            </a:r>
            <a:r>
              <a:rPr lang="en-US" dirty="0" smtClean="0"/>
              <a:t> score of each node of that split.</a:t>
            </a:r>
          </a:p>
          <a:p>
            <a:r>
              <a:rPr lang="en-US" dirty="0" smtClean="0"/>
              <a:t>Classification and Regression tree(CART) algorithm use </a:t>
            </a:r>
            <a:r>
              <a:rPr lang="en-US" dirty="0" err="1" smtClean="0"/>
              <a:t>gini</a:t>
            </a:r>
            <a:r>
              <a:rPr lang="en-US" dirty="0" smtClean="0"/>
              <a:t> methods to create binary splits.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Decision Tree Algorithm</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Split Creation: </a:t>
            </a:r>
            <a:r>
              <a:rPr lang="en-US" dirty="0" smtClean="0"/>
              <a:t>A split is nothing but including an attribute in the dataset and the value.</a:t>
            </a:r>
          </a:p>
          <a:p>
            <a:r>
              <a:rPr lang="en-US" dirty="0" smtClean="0"/>
              <a:t>A split can be created in the dataset with the help of following three parts.</a:t>
            </a:r>
          </a:p>
          <a:p>
            <a:r>
              <a:rPr lang="en-US" b="1" dirty="0" smtClean="0"/>
              <a:t>Part 1: Calculating </a:t>
            </a:r>
            <a:r>
              <a:rPr lang="en-US" b="1" dirty="0" err="1" smtClean="0"/>
              <a:t>Gini</a:t>
            </a:r>
            <a:r>
              <a:rPr lang="en-US" b="1" dirty="0" smtClean="0"/>
              <a:t> Score:</a:t>
            </a:r>
          </a:p>
          <a:p>
            <a:r>
              <a:rPr lang="en-US" b="1" dirty="0" smtClean="0"/>
              <a:t>Part 2: Splitting a Dataset:</a:t>
            </a:r>
          </a:p>
          <a:p>
            <a:r>
              <a:rPr lang="en-US" dirty="0" smtClean="0"/>
              <a:t>It is nothing but splitting the dataset into two lists of rows having index of the attribute and split value of the attribute.</a:t>
            </a:r>
          </a:p>
          <a:p>
            <a:r>
              <a:rPr lang="en-US" dirty="0" smtClean="0"/>
              <a:t>The two groups – right and left from the dataset are being collected.</a:t>
            </a:r>
          </a:p>
          <a:p>
            <a:r>
              <a:rPr lang="en-US" dirty="0" smtClean="0"/>
              <a:t>The value of a split can be calculated by finding the </a:t>
            </a:r>
            <a:r>
              <a:rPr lang="en-US" dirty="0" err="1" smtClean="0"/>
              <a:t>Gini</a:t>
            </a:r>
            <a:r>
              <a:rPr lang="en-US" dirty="0" smtClean="0"/>
              <a:t> score.</a:t>
            </a:r>
          </a:p>
          <a:p>
            <a:r>
              <a:rPr lang="en-US" dirty="0" smtClean="0"/>
              <a:t>Split value will reside in which group the attribute will reside.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Creation:</a:t>
            </a:r>
            <a:endParaRPr lang="en-US" dirty="0"/>
          </a:p>
        </p:txBody>
      </p:sp>
      <p:sp>
        <p:nvSpPr>
          <p:cNvPr id="3" name="Content Placeholder 2"/>
          <p:cNvSpPr>
            <a:spLocks noGrp="1"/>
          </p:cNvSpPr>
          <p:nvPr>
            <p:ph sz="quarter" idx="1"/>
          </p:nvPr>
        </p:nvSpPr>
        <p:spPr/>
        <p:txBody>
          <a:bodyPr/>
          <a:lstStyle/>
          <a:p>
            <a:r>
              <a:rPr lang="en-US" b="1" dirty="0" smtClean="0"/>
              <a:t>Part 3: Evaluating all Splits</a:t>
            </a:r>
            <a:endParaRPr lang="en-US" dirty="0" smtClean="0"/>
          </a:p>
          <a:p>
            <a:r>
              <a:rPr lang="en-US" dirty="0" smtClean="0"/>
              <a:t>After finding </a:t>
            </a:r>
            <a:r>
              <a:rPr lang="en-US" dirty="0" err="1" smtClean="0"/>
              <a:t>gini</a:t>
            </a:r>
            <a:r>
              <a:rPr lang="en-US" dirty="0" smtClean="0"/>
              <a:t> score and splitting dataset , we need to evaluate all the splits.</a:t>
            </a:r>
          </a:p>
          <a:p>
            <a:r>
              <a:rPr lang="en-US" dirty="0" smtClean="0"/>
              <a:t>We must check every value associated with each attribute as a candidate split.</a:t>
            </a:r>
          </a:p>
          <a:p>
            <a:r>
              <a:rPr lang="en-US" dirty="0" smtClean="0"/>
              <a:t>One should find the best possible split by evaluating the cost of the split.</a:t>
            </a:r>
          </a:p>
          <a:p>
            <a:r>
              <a:rPr lang="en-US" dirty="0" smtClean="0"/>
              <a:t>The best split will be used as a node in the decision tree.</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Tree</a:t>
            </a:r>
            <a:endParaRPr lang="en-US" dirty="0"/>
          </a:p>
        </p:txBody>
      </p:sp>
      <p:sp>
        <p:nvSpPr>
          <p:cNvPr id="3" name="Content Placeholder 2"/>
          <p:cNvSpPr>
            <a:spLocks noGrp="1"/>
          </p:cNvSpPr>
          <p:nvPr>
            <p:ph sz="quarter" idx="1"/>
          </p:nvPr>
        </p:nvSpPr>
        <p:spPr/>
        <p:txBody>
          <a:bodyPr/>
          <a:lstStyle/>
          <a:p>
            <a:r>
              <a:rPr lang="en-US" dirty="0" smtClean="0"/>
              <a:t>A tree has a root node and a terminal node.</a:t>
            </a:r>
          </a:p>
          <a:p>
            <a:r>
              <a:rPr lang="en-US" dirty="0" smtClean="0"/>
              <a:t>After creating the tree , we can build the root node by the following two parts:</a:t>
            </a:r>
          </a:p>
          <a:p>
            <a:r>
              <a:rPr lang="en-US" b="1" dirty="0" smtClean="0"/>
              <a:t>Part 1: Terminal Node Creation:</a:t>
            </a:r>
          </a:p>
          <a:p>
            <a:r>
              <a:rPr lang="en-US" dirty="0" smtClean="0"/>
              <a:t>When creating terminal nodes of decision tree , one important point is to decide when to stop growing tree or create further terminal nodes.</a:t>
            </a:r>
          </a:p>
          <a:p>
            <a:r>
              <a:rPr lang="en-US" dirty="0" smtClean="0"/>
              <a:t>This can be done by two important things namely maximum tree depth and minimum node records.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Tree:</a:t>
            </a:r>
            <a:endParaRPr lang="en-US" dirty="0"/>
          </a:p>
        </p:txBody>
      </p:sp>
      <p:sp>
        <p:nvSpPr>
          <p:cNvPr id="3" name="Content Placeholder 2"/>
          <p:cNvSpPr>
            <a:spLocks noGrp="1"/>
          </p:cNvSpPr>
          <p:nvPr>
            <p:ph sz="quarter" idx="1"/>
          </p:nvPr>
        </p:nvSpPr>
        <p:spPr/>
        <p:txBody>
          <a:bodyPr>
            <a:normAutofit/>
          </a:bodyPr>
          <a:lstStyle/>
          <a:p>
            <a:r>
              <a:rPr lang="en-US" b="1" dirty="0" smtClean="0"/>
              <a:t>Maximum Tree Depth: </a:t>
            </a:r>
            <a:r>
              <a:rPr lang="en-US" dirty="0" smtClean="0"/>
              <a:t>It is the maximum of nodes in a tree after root node.</a:t>
            </a:r>
          </a:p>
          <a:p>
            <a:r>
              <a:rPr lang="en-US" dirty="0" smtClean="0"/>
              <a:t>We must stop adding terminal nodes once the tree has reached the maximum </a:t>
            </a:r>
            <a:r>
              <a:rPr lang="en-US" dirty="0" err="1" smtClean="0"/>
              <a:t>depth,i.e</a:t>
            </a:r>
            <a:r>
              <a:rPr lang="en-US" dirty="0" smtClean="0"/>
              <a:t> once a tree has got maximum number of terminal nodes.</a:t>
            </a:r>
          </a:p>
          <a:p>
            <a:r>
              <a:rPr lang="en-US" b="1" dirty="0" smtClean="0"/>
              <a:t>Minimum Node Records: </a:t>
            </a:r>
            <a:r>
              <a:rPr lang="en-US" dirty="0" smtClean="0"/>
              <a:t>It is defined as a minimum number of training patterns that a given node is responsible for.</a:t>
            </a:r>
          </a:p>
          <a:p>
            <a:r>
              <a:rPr lang="en-US" dirty="0" smtClean="0"/>
              <a:t>We must stop adding terminal nodes once the tree reached at these minimum node records or below this minimum.</a:t>
            </a:r>
          </a:p>
          <a:p>
            <a:r>
              <a:rPr lang="en-US" dirty="0" smtClean="0"/>
              <a:t>Terminal node is used to make the final prediction.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Recursive Splitting</a:t>
            </a:r>
            <a:endParaRPr lang="en-US" dirty="0"/>
          </a:p>
        </p:txBody>
      </p:sp>
      <p:sp>
        <p:nvSpPr>
          <p:cNvPr id="3" name="Content Placeholder 2"/>
          <p:cNvSpPr>
            <a:spLocks noGrp="1"/>
          </p:cNvSpPr>
          <p:nvPr>
            <p:ph sz="quarter" idx="1"/>
          </p:nvPr>
        </p:nvSpPr>
        <p:spPr/>
        <p:txBody>
          <a:bodyPr/>
          <a:lstStyle/>
          <a:p>
            <a:r>
              <a:rPr lang="en-US" dirty="0" smtClean="0"/>
              <a:t>As we have understood when to create the terminal node , we can start building our tree.</a:t>
            </a:r>
          </a:p>
          <a:p>
            <a:r>
              <a:rPr lang="en-US" dirty="0" smtClean="0"/>
              <a:t>Recursive splitting is a method to build a tree.</a:t>
            </a:r>
          </a:p>
          <a:p>
            <a:r>
              <a:rPr lang="en-US" dirty="0" smtClean="0"/>
              <a:t>In this method , once a node is created , we can create child nodes(nodes added to an existing node) recursively on each group of data.</a:t>
            </a:r>
          </a:p>
          <a:p>
            <a:r>
              <a:rPr lang="en-US" dirty="0" smtClean="0"/>
              <a:t>Child nodes are generated by splitting the dataset , by calling the same function again and again.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Splitting</a:t>
            </a:r>
            <a:endParaRPr lang="en-US" dirty="0"/>
          </a:p>
        </p:txBody>
      </p:sp>
      <p:sp>
        <p:nvSpPr>
          <p:cNvPr id="3" name="Content Placeholder 2"/>
          <p:cNvSpPr>
            <a:spLocks noGrp="1"/>
          </p:cNvSpPr>
          <p:nvPr>
            <p:ph sz="quarter" idx="1"/>
          </p:nvPr>
        </p:nvSpPr>
        <p:spPr/>
        <p:txBody>
          <a:bodyPr/>
          <a:lstStyle/>
          <a:p>
            <a:r>
              <a:rPr lang="en-US" b="1" dirty="0" smtClean="0"/>
              <a:t>Prediction : </a:t>
            </a:r>
            <a:r>
              <a:rPr lang="en-US" dirty="0" smtClean="0"/>
              <a:t>After building a decision tree , we need to make predictions about it.</a:t>
            </a:r>
          </a:p>
          <a:p>
            <a:r>
              <a:rPr lang="en-US" dirty="0" smtClean="0"/>
              <a:t>Prediction involves navigating a decision tree with the specifically provided row of data.</a:t>
            </a:r>
          </a:p>
          <a:p>
            <a:r>
              <a:rPr lang="en-US" dirty="0" smtClean="0"/>
              <a:t>Prediction can be made with the help of recursive function.</a:t>
            </a:r>
          </a:p>
          <a:p>
            <a:r>
              <a:rPr lang="en-US" dirty="0" smtClean="0"/>
              <a:t>The same prediction routine is called again with the left or right child nodes.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Splitting:</a:t>
            </a:r>
            <a:endParaRPr lang="en-US" dirty="0"/>
          </a:p>
        </p:txBody>
      </p:sp>
      <p:sp>
        <p:nvSpPr>
          <p:cNvPr id="3" name="Content Placeholder 2"/>
          <p:cNvSpPr>
            <a:spLocks noGrp="1"/>
          </p:cNvSpPr>
          <p:nvPr>
            <p:ph sz="quarter" idx="1"/>
          </p:nvPr>
        </p:nvSpPr>
        <p:spPr/>
        <p:txBody>
          <a:bodyPr>
            <a:normAutofit/>
          </a:bodyPr>
          <a:lstStyle/>
          <a:p>
            <a:r>
              <a:rPr lang="en-US" b="1" dirty="0" smtClean="0"/>
              <a:t>Assumptions:</a:t>
            </a:r>
          </a:p>
          <a:p>
            <a:r>
              <a:rPr lang="en-US" dirty="0" smtClean="0"/>
              <a:t>The following assumptions are made while creating a decision tree.</a:t>
            </a:r>
          </a:p>
          <a:p>
            <a:r>
              <a:rPr lang="en-US" dirty="0" smtClean="0"/>
              <a:t>While forming a decision tree , training set is taken as a root node.</a:t>
            </a:r>
          </a:p>
          <a:p>
            <a:r>
              <a:rPr lang="en-US" dirty="0" smtClean="0"/>
              <a:t>Decision tree classifier prefers the features to be categorical.</a:t>
            </a:r>
          </a:p>
          <a:p>
            <a:r>
              <a:rPr lang="en-US" dirty="0" smtClean="0"/>
              <a:t>If we want to use continuous values , they must be </a:t>
            </a:r>
            <a:r>
              <a:rPr lang="en-US" dirty="0" err="1" smtClean="0"/>
              <a:t>discretized</a:t>
            </a:r>
            <a:r>
              <a:rPr lang="en-US" dirty="0" smtClean="0"/>
              <a:t> before model building.</a:t>
            </a:r>
          </a:p>
          <a:p>
            <a:r>
              <a:rPr lang="en-US" dirty="0" smtClean="0"/>
              <a:t>Based on attribute’s values , the records are recursively distributed.</a:t>
            </a:r>
          </a:p>
          <a:p>
            <a:r>
              <a:rPr lang="en-US" dirty="0" smtClean="0"/>
              <a:t>Statistical approach will be used to place attributes at any node position , </a:t>
            </a:r>
            <a:r>
              <a:rPr lang="en-US" dirty="0" err="1" smtClean="0"/>
              <a:t>i.e</a:t>
            </a:r>
            <a:r>
              <a:rPr lang="en-US" dirty="0" smtClean="0"/>
              <a:t> as root node or internal node.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Python: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 this example , we are going to implement the Decision tree classifier on Pima Indians Diabetes Dataset:</a:t>
            </a:r>
          </a:p>
          <a:p>
            <a:r>
              <a:rPr lang="en-US" dirty="0" smtClean="0"/>
              <a:t>First , import all the necessary packages.</a:t>
            </a:r>
          </a:p>
          <a:p>
            <a:r>
              <a:rPr lang="en-US" dirty="0" smtClean="0"/>
              <a:t>import pandas as pd from </a:t>
            </a:r>
            <a:r>
              <a:rPr lang="en-US" dirty="0" err="1" smtClean="0"/>
              <a:t>sklearn.tree</a:t>
            </a:r>
            <a:endParaRPr lang="en-US" dirty="0" smtClean="0"/>
          </a:p>
          <a:p>
            <a:r>
              <a:rPr lang="en-US" dirty="0" smtClean="0"/>
              <a:t> import </a:t>
            </a:r>
            <a:r>
              <a:rPr lang="en-US" dirty="0" err="1" smtClean="0"/>
              <a:t>DecisionTreeClassifier</a:t>
            </a:r>
            <a:r>
              <a:rPr lang="en-US" dirty="0" smtClean="0"/>
              <a:t> </a:t>
            </a:r>
          </a:p>
          <a:p>
            <a:r>
              <a:rPr lang="en-US" dirty="0" smtClean="0"/>
              <a:t>from </a:t>
            </a:r>
            <a:r>
              <a:rPr lang="en-US" dirty="0" err="1" smtClean="0"/>
              <a:t>sklearn.model_selection</a:t>
            </a:r>
            <a:r>
              <a:rPr lang="en-US" dirty="0" smtClean="0"/>
              <a:t> import </a:t>
            </a:r>
            <a:r>
              <a:rPr lang="en-US" dirty="0" err="1" smtClean="0"/>
              <a:t>train_test_split</a:t>
            </a:r>
            <a:r>
              <a:rPr lang="en-US" dirty="0" smtClean="0"/>
              <a:t> </a:t>
            </a:r>
          </a:p>
          <a:p>
            <a:endParaRPr lang="en-US" dirty="0" smtClean="0"/>
          </a:p>
          <a:p>
            <a:r>
              <a:rPr lang="en-US" dirty="0" smtClean="0"/>
              <a:t>Next , download the iris dataset from the </a:t>
            </a:r>
            <a:r>
              <a:rPr lang="en-US" dirty="0" err="1" smtClean="0"/>
              <a:t>weblink</a:t>
            </a:r>
            <a:r>
              <a:rPr lang="en-US" dirty="0" smtClean="0"/>
              <a:t>.</a:t>
            </a:r>
          </a:p>
          <a:p>
            <a:r>
              <a:rPr lang="en-US" dirty="0" err="1" smtClean="0"/>
              <a:t>col_names</a:t>
            </a:r>
            <a:r>
              <a:rPr lang="en-US" dirty="0" smtClean="0"/>
              <a:t> = ['pregnant', 'glucose', '</a:t>
            </a:r>
            <a:r>
              <a:rPr lang="en-US" dirty="0" err="1" smtClean="0"/>
              <a:t>bp</a:t>
            </a:r>
            <a:r>
              <a:rPr lang="en-US" dirty="0" smtClean="0"/>
              <a:t>', 'skin', 'insulin', '</a:t>
            </a:r>
            <a:r>
              <a:rPr lang="en-US" dirty="0" err="1" smtClean="0"/>
              <a:t>bmi</a:t>
            </a:r>
            <a:r>
              <a:rPr lang="en-US" dirty="0" smtClean="0"/>
              <a:t>', 'pedigree', 'age', 'label'] </a:t>
            </a:r>
          </a:p>
          <a:p>
            <a:r>
              <a:rPr lang="en-US" dirty="0" smtClean="0"/>
              <a:t>pima = </a:t>
            </a:r>
            <a:r>
              <a:rPr lang="en-US" dirty="0" err="1" smtClean="0"/>
              <a:t>pd.read_csv</a:t>
            </a:r>
            <a:r>
              <a:rPr lang="en-US" dirty="0" smtClean="0"/>
              <a:t>(</a:t>
            </a:r>
            <a:r>
              <a:rPr lang="en-US" dirty="0" err="1" smtClean="0"/>
              <a:t>r"C</a:t>
            </a:r>
            <a:r>
              <a:rPr lang="en-US" dirty="0" smtClean="0"/>
              <a:t>:\pima-indians-diabetes.csv", header=None, names=</a:t>
            </a:r>
            <a:r>
              <a:rPr lang="en-US" dirty="0" err="1" smtClean="0"/>
              <a:t>col_names</a:t>
            </a:r>
            <a:r>
              <a:rPr lang="en-US" dirty="0" smtClean="0"/>
              <a:t>) </a:t>
            </a:r>
          </a:p>
          <a:p>
            <a:r>
              <a:rPr lang="en-US" dirty="0" err="1" smtClean="0"/>
              <a:t>pima.head</a:t>
            </a:r>
            <a:r>
              <a:rPr lang="en-US" dirty="0" smtClean="0"/>
              <a:t>()</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6005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00" b="1" u="sng" dirty="0" err="1"/>
              <a:t>Exp</a:t>
            </a:r>
            <a:r>
              <a:rPr lang="en-US" sz="2900" b="1" u="sng" dirty="0"/>
              <a:t>: </a:t>
            </a:r>
            <a:r>
              <a:rPr lang="en-US" sz="2900" dirty="0"/>
              <a:t>5 </a:t>
            </a:r>
            <a:r>
              <a:rPr lang="en-US" sz="2900" dirty="0" err="1"/>
              <a:t>Yrs</a:t>
            </a:r>
            <a:endParaRPr lang="en-US" sz="2900" dirty="0"/>
          </a:p>
          <a:p>
            <a:pPr marL="0" indent="0">
              <a:buNone/>
            </a:pPr>
            <a:r>
              <a:rPr lang="en-US" sz="2900" b="1" u="sng" dirty="0"/>
              <a:t>Expert in</a:t>
            </a:r>
          </a:p>
          <a:p>
            <a:pPr marL="154896" indent="-154896">
              <a:buFont typeface="Arial" panose="020B0604020202020204" pitchFamily="34" charset="0"/>
              <a:buChar char="•"/>
            </a:pPr>
            <a:r>
              <a:rPr lang="en-US" sz="2900" dirty="0">
                <a:solidFill>
                  <a:schemeClr val="tx1"/>
                </a:solidFill>
              </a:rPr>
              <a:t>Python Developer on Machine Learning </a:t>
            </a:r>
          </a:p>
          <a:p>
            <a:pPr marL="154896" indent="-154896">
              <a:buFont typeface="Arial" panose="020B0604020202020204" pitchFamily="34" charset="0"/>
              <a:buChar char="•"/>
            </a:pPr>
            <a:r>
              <a:rPr lang="en-US" sz="2900" dirty="0">
                <a:solidFill>
                  <a:schemeClr val="tx1"/>
                </a:solidFill>
              </a:rPr>
              <a:t>Deep learning with computer vision </a:t>
            </a:r>
          </a:p>
          <a:p>
            <a:pPr marL="154896" indent="-154896">
              <a:buFont typeface="Arial" panose="020B0604020202020204" pitchFamily="34" charset="0"/>
              <a:buChar char="•"/>
            </a:pPr>
            <a:r>
              <a:rPr lang="en-US" sz="2900" dirty="0">
                <a:solidFill>
                  <a:schemeClr val="tx1"/>
                </a:solidFill>
              </a:rPr>
              <a:t>Matlab – Image Processing   </a:t>
            </a:r>
          </a:p>
          <a:p>
            <a:pPr marL="154896" indent="-154896">
              <a:buFont typeface="Arial" panose="020B0604020202020204" pitchFamily="34" charset="0"/>
              <a:buChar char="•"/>
            </a:pPr>
            <a:r>
              <a:rPr lang="en-US" sz="2900" dirty="0">
                <a:solidFill>
                  <a:schemeClr val="tx1"/>
                </a:solidFill>
              </a:rPr>
              <a:t>Autonomous Car design using ROS with LIDAR</a:t>
            </a:r>
          </a:p>
          <a:p>
            <a:pPr marL="0" indent="0">
              <a:buNone/>
            </a:pPr>
            <a:r>
              <a:rPr lang="en-US" sz="2900" b="1" u="sng" dirty="0">
                <a:solidFill>
                  <a:schemeClr val="tx1"/>
                </a:solidFill>
              </a:rPr>
              <a:t>Language</a:t>
            </a:r>
            <a:r>
              <a:rPr lang="en-US" sz="2900" dirty="0">
                <a:solidFill>
                  <a:schemeClr val="tx1"/>
                </a:solidFill>
              </a:rPr>
              <a:t> – Python , Java , HTML ,CSS.</a:t>
            </a:r>
          </a:p>
          <a:p>
            <a:pPr marL="0" indent="0">
              <a:buNone/>
            </a:pPr>
            <a:r>
              <a:rPr lang="en-US" sz="2900" b="1" u="sng" dirty="0">
                <a:solidFill>
                  <a:schemeClr val="tx1"/>
                </a:solidFill>
              </a:rPr>
              <a:t>Tools</a:t>
            </a:r>
            <a:r>
              <a:rPr lang="en-US" sz="2900" u="sng" dirty="0">
                <a:solidFill>
                  <a:schemeClr val="tx1"/>
                </a:solidFill>
              </a:rPr>
              <a:t> </a:t>
            </a:r>
            <a:r>
              <a:rPr lang="en-US" sz="2900" dirty="0">
                <a:solidFill>
                  <a:schemeClr val="tx1"/>
                </a:solidFill>
              </a:rPr>
              <a:t>– ANACONDA NAVIGATOR, JUPYTER NOTEBOOK, </a:t>
            </a:r>
          </a:p>
          <a:p>
            <a:pPr marL="154896" indent="-154896">
              <a:buFont typeface="Arial" panose="020B0604020202020204" pitchFamily="34" charset="0"/>
              <a:buChar char="•"/>
            </a:pPr>
            <a:r>
              <a:rPr lang="en-US" sz="2900" dirty="0">
                <a:solidFill>
                  <a:schemeClr val="tx1"/>
                </a:solidFill>
              </a:rPr>
              <a:t>GOOGLE COLAB.</a:t>
            </a:r>
          </a:p>
          <a:p>
            <a:pPr marL="0" indent="0">
              <a:buNone/>
            </a:pPr>
            <a:r>
              <a:rPr lang="en-US" sz="2900" b="1" dirty="0">
                <a:solidFill>
                  <a:schemeClr val="tx1"/>
                </a:solidFill>
              </a:rPr>
              <a:t>Graduation : </a:t>
            </a:r>
            <a:r>
              <a:rPr lang="en-US" sz="2900" dirty="0">
                <a:solidFill>
                  <a:schemeClr val="tx1"/>
                </a:solidFill>
              </a:rPr>
              <a:t>BE – ECE  | 2011</a:t>
            </a:r>
          </a:p>
          <a:p>
            <a:pPr marL="154896" indent="-154896">
              <a:buFont typeface="Arial" panose="020B0604020202020204" pitchFamily="34" charset="0"/>
              <a:buChar char="•"/>
            </a:pPr>
            <a:endParaRPr lang="en-US" sz="2900"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1920563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Splitting: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Split the dataset into features and target variables:</a:t>
            </a:r>
          </a:p>
          <a:p>
            <a:r>
              <a:rPr lang="en-US" dirty="0" err="1" smtClean="0"/>
              <a:t>feature_cols</a:t>
            </a:r>
            <a:r>
              <a:rPr lang="en-US" dirty="0" smtClean="0"/>
              <a:t> = ['pregnant', 'insulin', '</a:t>
            </a:r>
            <a:r>
              <a:rPr lang="en-US" dirty="0" err="1" smtClean="0"/>
              <a:t>bmi</a:t>
            </a:r>
            <a:r>
              <a:rPr lang="en-US" dirty="0" smtClean="0"/>
              <a:t>', '</a:t>
            </a:r>
            <a:r>
              <a:rPr lang="en-US" dirty="0" err="1" smtClean="0"/>
              <a:t>age','glucose','bp','pedigree</a:t>
            </a:r>
            <a:r>
              <a:rPr lang="en-US" dirty="0" smtClean="0"/>
              <a:t>'] </a:t>
            </a:r>
          </a:p>
          <a:p>
            <a:r>
              <a:rPr lang="en-US" dirty="0" smtClean="0"/>
              <a:t>X = pima[</a:t>
            </a:r>
            <a:r>
              <a:rPr lang="en-US" dirty="0" err="1" smtClean="0"/>
              <a:t>feature_cols</a:t>
            </a:r>
            <a:r>
              <a:rPr lang="en-US" dirty="0" smtClean="0"/>
              <a:t>] # Features </a:t>
            </a:r>
          </a:p>
          <a:p>
            <a:r>
              <a:rPr lang="en-US" dirty="0" smtClean="0"/>
              <a:t>y = </a:t>
            </a:r>
            <a:r>
              <a:rPr lang="en-US" dirty="0" err="1" smtClean="0"/>
              <a:t>pima.label</a:t>
            </a:r>
            <a:r>
              <a:rPr lang="en-US" dirty="0" smtClean="0"/>
              <a:t> # Target variable </a:t>
            </a:r>
          </a:p>
          <a:p>
            <a:endParaRPr lang="en-US" dirty="0" smtClean="0"/>
          </a:p>
          <a:p>
            <a:r>
              <a:rPr lang="en-US" dirty="0" smtClean="0"/>
              <a:t>Next , we will divide the data into train and test split.</a:t>
            </a:r>
          </a:p>
          <a:p>
            <a:r>
              <a:rPr lang="en-US" dirty="0" smtClean="0"/>
              <a:t>The following data will split the data into 70% training data and 30% testing data.</a:t>
            </a:r>
          </a:p>
          <a:p>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r>
              <a:rPr lang="en-US" dirty="0" err="1" smtClean="0"/>
              <a:t>test_size</a:t>
            </a:r>
            <a:r>
              <a:rPr lang="en-US" dirty="0" smtClean="0"/>
              <a:t>=0.3, </a:t>
            </a:r>
            <a:r>
              <a:rPr lang="en-US" dirty="0" err="1" smtClean="0"/>
              <a:t>random_state</a:t>
            </a:r>
            <a:r>
              <a:rPr lang="en-US" dirty="0" smtClean="0"/>
              <a:t>=1)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Splitting</a:t>
            </a:r>
            <a:endParaRPr lang="en-US" dirty="0"/>
          </a:p>
        </p:txBody>
      </p:sp>
      <p:sp>
        <p:nvSpPr>
          <p:cNvPr id="3" name="Content Placeholder 2"/>
          <p:cNvSpPr>
            <a:spLocks noGrp="1"/>
          </p:cNvSpPr>
          <p:nvPr>
            <p:ph sz="quarter" idx="1"/>
          </p:nvPr>
        </p:nvSpPr>
        <p:spPr/>
        <p:txBody>
          <a:bodyPr/>
          <a:lstStyle/>
          <a:p>
            <a:r>
              <a:rPr lang="en-US" dirty="0" smtClean="0"/>
              <a:t>Train the classifier with the help of Decision tree classifier of </a:t>
            </a:r>
            <a:r>
              <a:rPr lang="en-US" dirty="0" err="1" smtClean="0"/>
              <a:t>sklearn</a:t>
            </a:r>
            <a:r>
              <a:rPr lang="en-US" dirty="0" smtClean="0"/>
              <a:t>:</a:t>
            </a:r>
          </a:p>
          <a:p>
            <a:r>
              <a:rPr lang="en-US" dirty="0" err="1" smtClean="0"/>
              <a:t>clf</a:t>
            </a:r>
            <a:r>
              <a:rPr lang="en-US" dirty="0" smtClean="0"/>
              <a:t> = </a:t>
            </a:r>
            <a:r>
              <a:rPr lang="en-US" dirty="0" err="1" smtClean="0"/>
              <a:t>DecisionTreeClassifier</a:t>
            </a:r>
            <a:r>
              <a:rPr lang="en-US" dirty="0" smtClean="0"/>
              <a:t>() </a:t>
            </a:r>
          </a:p>
          <a:p>
            <a:r>
              <a:rPr lang="en-US" dirty="0" err="1" smtClean="0"/>
              <a:t>clf</a:t>
            </a:r>
            <a:r>
              <a:rPr lang="en-US" dirty="0" smtClean="0"/>
              <a:t> = clf.fit(</a:t>
            </a:r>
            <a:r>
              <a:rPr lang="en-US" dirty="0" err="1" smtClean="0"/>
              <a:t>X_train,y_train</a:t>
            </a:r>
            <a:r>
              <a:rPr lang="en-US" dirty="0" smtClean="0"/>
              <a:t>) </a:t>
            </a:r>
          </a:p>
          <a:p>
            <a:endParaRPr lang="en-US" dirty="0" smtClean="0"/>
          </a:p>
          <a:p>
            <a:r>
              <a:rPr lang="en-US" dirty="0" smtClean="0"/>
              <a:t>Then , we need to make prediction .This can be done with the help of following script:</a:t>
            </a:r>
          </a:p>
          <a:p>
            <a:r>
              <a:rPr lang="en-US" dirty="0" err="1" smtClean="0"/>
              <a:t>y_pred</a:t>
            </a:r>
            <a:r>
              <a:rPr lang="en-US" dirty="0" smtClean="0"/>
              <a:t> = </a:t>
            </a:r>
            <a:r>
              <a:rPr lang="en-US" dirty="0" err="1" smtClean="0"/>
              <a:t>clf.predict</a:t>
            </a:r>
            <a:r>
              <a:rPr lang="en-US" dirty="0" smtClean="0"/>
              <a:t>(</a:t>
            </a:r>
            <a:r>
              <a:rPr lang="en-US" dirty="0" err="1" smtClean="0"/>
              <a:t>X_test</a:t>
            </a:r>
            <a:r>
              <a:rPr lang="en-US" dirty="0" smtClean="0"/>
              <a:t>)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Splitting:</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We can get the confusion matrix , accuracy score and classification report.</a:t>
            </a:r>
          </a:p>
          <a:p>
            <a:r>
              <a:rPr lang="en-US" dirty="0" smtClean="0"/>
              <a:t>from </a:t>
            </a:r>
            <a:r>
              <a:rPr lang="en-US" dirty="0" err="1" smtClean="0"/>
              <a:t>sklearn.metrics</a:t>
            </a:r>
            <a:r>
              <a:rPr lang="en-US" dirty="0" smtClean="0"/>
              <a:t> import </a:t>
            </a:r>
            <a:r>
              <a:rPr lang="en-US" dirty="0" err="1" smtClean="0"/>
              <a:t>classification_report</a:t>
            </a:r>
            <a:r>
              <a:rPr lang="en-US" dirty="0" smtClean="0"/>
              <a:t>, </a:t>
            </a:r>
            <a:r>
              <a:rPr lang="en-US" dirty="0" err="1" smtClean="0"/>
              <a:t>confusion_matrix</a:t>
            </a:r>
            <a:r>
              <a:rPr lang="en-US" dirty="0" smtClean="0"/>
              <a:t>, </a:t>
            </a:r>
            <a:r>
              <a:rPr lang="en-US" dirty="0" err="1" smtClean="0"/>
              <a:t>accuracy_score</a:t>
            </a:r>
            <a:r>
              <a:rPr lang="en-US" dirty="0" smtClean="0"/>
              <a:t> </a:t>
            </a:r>
          </a:p>
          <a:p>
            <a:r>
              <a:rPr lang="en-US" dirty="0" smtClean="0"/>
              <a:t>result = </a:t>
            </a:r>
            <a:r>
              <a:rPr lang="en-US" dirty="0" err="1" smtClean="0"/>
              <a:t>confusion_matrix</a:t>
            </a:r>
            <a:r>
              <a:rPr lang="en-US" dirty="0" smtClean="0"/>
              <a:t>(</a:t>
            </a:r>
            <a:r>
              <a:rPr lang="en-US" dirty="0" err="1" smtClean="0"/>
              <a:t>y_test</a:t>
            </a:r>
            <a:r>
              <a:rPr lang="en-US" dirty="0" smtClean="0"/>
              <a:t>, </a:t>
            </a:r>
            <a:r>
              <a:rPr lang="en-US" dirty="0" err="1" smtClean="0"/>
              <a:t>y_pred</a:t>
            </a:r>
            <a:r>
              <a:rPr lang="en-US" dirty="0" smtClean="0"/>
              <a:t>) </a:t>
            </a:r>
          </a:p>
          <a:p>
            <a:r>
              <a:rPr lang="en-US" dirty="0" smtClean="0"/>
              <a:t>print("Confusion Matrix:") </a:t>
            </a:r>
          </a:p>
          <a:p>
            <a:r>
              <a:rPr lang="en-US" dirty="0" smtClean="0"/>
              <a:t>print(result) </a:t>
            </a:r>
          </a:p>
          <a:p>
            <a:r>
              <a:rPr lang="en-US" dirty="0" smtClean="0"/>
              <a:t>result1 = </a:t>
            </a:r>
            <a:r>
              <a:rPr lang="en-US" dirty="0" err="1" smtClean="0"/>
              <a:t>classification_report</a:t>
            </a:r>
            <a:r>
              <a:rPr lang="en-US" dirty="0" smtClean="0"/>
              <a:t>(</a:t>
            </a:r>
            <a:r>
              <a:rPr lang="en-US" dirty="0" err="1" smtClean="0"/>
              <a:t>y_test</a:t>
            </a:r>
            <a:r>
              <a:rPr lang="en-US" dirty="0" smtClean="0"/>
              <a:t>, </a:t>
            </a:r>
            <a:r>
              <a:rPr lang="en-US" dirty="0" err="1" smtClean="0"/>
              <a:t>y_pred</a:t>
            </a:r>
            <a:r>
              <a:rPr lang="en-US" dirty="0" smtClean="0"/>
              <a:t>) </a:t>
            </a:r>
          </a:p>
          <a:p>
            <a:r>
              <a:rPr lang="en-US" dirty="0" smtClean="0"/>
              <a:t>print("Classification Report:",) </a:t>
            </a:r>
          </a:p>
          <a:p>
            <a:r>
              <a:rPr lang="en-US" dirty="0" smtClean="0"/>
              <a:t>print (result1)</a:t>
            </a:r>
          </a:p>
          <a:p>
            <a:r>
              <a:rPr lang="en-US" dirty="0" smtClean="0"/>
              <a:t> result2 = </a:t>
            </a:r>
            <a:r>
              <a:rPr lang="en-US" dirty="0" err="1" smtClean="0"/>
              <a:t>accuracy_score</a:t>
            </a:r>
            <a:r>
              <a:rPr lang="en-US" dirty="0" smtClean="0"/>
              <a:t>(</a:t>
            </a:r>
            <a:r>
              <a:rPr lang="en-US" dirty="0" err="1" smtClean="0"/>
              <a:t>y_test,y_pred</a:t>
            </a:r>
            <a:r>
              <a:rPr lang="en-US" dirty="0" smtClean="0"/>
              <a:t>) </a:t>
            </a:r>
          </a:p>
          <a:p>
            <a:r>
              <a:rPr lang="en-US" dirty="0" smtClean="0"/>
              <a:t>print("Accuracy:",result2)</a:t>
            </a:r>
            <a:br>
              <a:rPr lang="en-US" dirty="0" smtClean="0"/>
            </a:br>
            <a:r>
              <a:rPr lang="en-US" dirty="0" smtClean="0"/>
              <a:t>from </a:t>
            </a:r>
            <a:r>
              <a:rPr lang="en-US" dirty="0" err="1" smtClean="0"/>
              <a:t>sklearn.metrics</a:t>
            </a:r>
            <a:r>
              <a:rPr lang="en-US" dirty="0" smtClean="0"/>
              <a:t> import </a:t>
            </a:r>
            <a:r>
              <a:rPr lang="en-US" dirty="0" err="1" smtClean="0"/>
              <a:t>classification_report</a:t>
            </a:r>
            <a:r>
              <a:rPr lang="en-US" dirty="0" smtClean="0"/>
              <a:t>, </a:t>
            </a:r>
            <a:r>
              <a:rPr lang="en-US" dirty="0" err="1" smtClean="0"/>
              <a:t>confusion_matrix</a:t>
            </a:r>
            <a:r>
              <a:rPr lang="en-US" dirty="0" smtClean="0"/>
              <a:t>, </a:t>
            </a:r>
            <a:r>
              <a:rPr lang="en-US" dirty="0" err="1" smtClean="0"/>
              <a:t>accuracy_score</a:t>
            </a:r>
            <a:r>
              <a:rPr lang="en-US" dirty="0" smtClean="0"/>
              <a:t> result = </a:t>
            </a:r>
            <a:r>
              <a:rPr lang="en-US" dirty="0" err="1" smtClean="0"/>
              <a:t>confusion_matrix</a:t>
            </a:r>
            <a:r>
              <a:rPr lang="en-US" dirty="0" smtClean="0"/>
              <a:t>(</a:t>
            </a:r>
            <a:r>
              <a:rPr lang="en-US" dirty="0" err="1" smtClean="0"/>
              <a:t>y_test</a:t>
            </a:r>
            <a:r>
              <a:rPr lang="en-US" dirty="0" smtClean="0"/>
              <a:t>, </a:t>
            </a:r>
            <a:r>
              <a:rPr lang="en-US" dirty="0" err="1" smtClean="0"/>
              <a:t>y_pred</a:t>
            </a:r>
            <a:r>
              <a:rPr lang="en-US" dirty="0" smtClean="0"/>
              <a:t>) </a:t>
            </a:r>
          </a:p>
          <a:p>
            <a:r>
              <a:rPr lang="en-US" dirty="0" smtClean="0"/>
              <a:t>print("Confusion Matrix:") </a:t>
            </a:r>
          </a:p>
          <a:p>
            <a:r>
              <a:rPr lang="en-US" dirty="0" smtClean="0"/>
              <a:t>print(result)</a:t>
            </a:r>
          </a:p>
          <a:p>
            <a:r>
              <a:rPr lang="en-US" dirty="0" smtClean="0"/>
              <a:t> result1 = </a:t>
            </a:r>
            <a:r>
              <a:rPr lang="en-US" dirty="0" err="1" smtClean="0"/>
              <a:t>classification_report</a:t>
            </a:r>
            <a:r>
              <a:rPr lang="en-US" dirty="0" smtClean="0"/>
              <a:t>(</a:t>
            </a:r>
            <a:r>
              <a:rPr lang="en-US" dirty="0" err="1" smtClean="0"/>
              <a:t>y_test</a:t>
            </a:r>
            <a:r>
              <a:rPr lang="en-US" dirty="0" smtClean="0"/>
              <a:t>, </a:t>
            </a:r>
            <a:r>
              <a:rPr lang="en-US" dirty="0" err="1" smtClean="0"/>
              <a:t>y_pred</a:t>
            </a:r>
            <a:r>
              <a:rPr lang="en-US" dirty="0" smtClean="0"/>
              <a:t>)</a:t>
            </a:r>
          </a:p>
          <a:p>
            <a:r>
              <a:rPr lang="en-US" dirty="0" smtClean="0"/>
              <a:t> print("Classification Report:",) </a:t>
            </a:r>
          </a:p>
          <a:p>
            <a:r>
              <a:rPr lang="en-US" dirty="0" smtClean="0"/>
              <a:t>print (result1)</a:t>
            </a:r>
          </a:p>
          <a:p>
            <a:r>
              <a:rPr lang="en-US" dirty="0" smtClean="0"/>
              <a:t> result2 = </a:t>
            </a:r>
            <a:r>
              <a:rPr lang="en-US" dirty="0" err="1" smtClean="0"/>
              <a:t>accuracy_score</a:t>
            </a:r>
            <a:r>
              <a:rPr lang="en-US" dirty="0" smtClean="0"/>
              <a:t>(</a:t>
            </a:r>
            <a:r>
              <a:rPr lang="en-US" dirty="0" err="1" smtClean="0"/>
              <a:t>y_test,y_pred</a:t>
            </a:r>
            <a:r>
              <a:rPr lang="en-US" dirty="0" smtClean="0"/>
              <a:t>) </a:t>
            </a:r>
          </a:p>
          <a:p>
            <a:r>
              <a:rPr lang="en-US" dirty="0" smtClean="0"/>
              <a:t>print("Accuracy:",result2)</a:t>
            </a:r>
            <a:br>
              <a:rPr lang="en-US" dirty="0" smtClean="0"/>
            </a:b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Confusion Matrix:</a:t>
            </a:r>
          </a:p>
          <a:p>
            <a:pPr>
              <a:buNone/>
            </a:pPr>
            <a:r>
              <a:rPr lang="en-US" dirty="0" smtClean="0"/>
              <a:t> [[116 30] [ 46 39]] </a:t>
            </a:r>
          </a:p>
          <a:p>
            <a:pPr>
              <a:buNone/>
            </a:pPr>
            <a:r>
              <a:rPr lang="en-US" dirty="0" smtClean="0"/>
              <a:t>Classification Report: </a:t>
            </a:r>
          </a:p>
          <a:p>
            <a:pPr>
              <a:buNone/>
            </a:pPr>
            <a:r>
              <a:rPr lang="en-US" dirty="0" smtClean="0"/>
              <a:t>precision recall f1-score support </a:t>
            </a:r>
          </a:p>
          <a:p>
            <a:pPr>
              <a:buNone/>
            </a:pPr>
            <a:r>
              <a:rPr lang="en-US" dirty="0" smtClean="0"/>
              <a:t>0 0.72 0.79 0.75 146 </a:t>
            </a:r>
          </a:p>
          <a:p>
            <a:pPr>
              <a:buNone/>
            </a:pPr>
            <a:r>
              <a:rPr lang="en-US" dirty="0" smtClean="0"/>
              <a:t>1 0.57 0.46 0.51 85</a:t>
            </a:r>
          </a:p>
          <a:p>
            <a:pPr>
              <a:buNone/>
            </a:pPr>
            <a:r>
              <a:rPr lang="en-US" dirty="0" smtClean="0"/>
              <a:t> micro </a:t>
            </a:r>
            <a:r>
              <a:rPr lang="en-US" dirty="0" err="1" smtClean="0"/>
              <a:t>avg</a:t>
            </a:r>
            <a:r>
              <a:rPr lang="en-US" dirty="0" smtClean="0"/>
              <a:t> 0.67 0.67 0.67 231 </a:t>
            </a:r>
          </a:p>
          <a:p>
            <a:pPr>
              <a:buNone/>
            </a:pPr>
            <a:r>
              <a:rPr lang="en-US" dirty="0" smtClean="0"/>
              <a:t>macro </a:t>
            </a:r>
            <a:r>
              <a:rPr lang="en-US" dirty="0" err="1" smtClean="0"/>
              <a:t>avg</a:t>
            </a:r>
            <a:r>
              <a:rPr lang="en-US" dirty="0" smtClean="0"/>
              <a:t> 0.64 0.63 0.63 231 </a:t>
            </a:r>
          </a:p>
          <a:p>
            <a:pPr>
              <a:buNone/>
            </a:pPr>
            <a:r>
              <a:rPr lang="en-US" dirty="0" smtClean="0"/>
              <a:t>weighted </a:t>
            </a:r>
            <a:r>
              <a:rPr lang="en-US" dirty="0" err="1" smtClean="0"/>
              <a:t>avg</a:t>
            </a:r>
            <a:r>
              <a:rPr lang="en-US" dirty="0" smtClean="0"/>
              <a:t> 0.66 0.67 0.66 231</a:t>
            </a:r>
          </a:p>
          <a:p>
            <a:pPr>
              <a:buNone/>
            </a:pPr>
            <a:r>
              <a:rPr lang="en-US" dirty="0" smtClean="0"/>
              <a:t> Accuracy: 0.670995670995671 </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DOUBTS:</a:t>
            </a:r>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35379473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Decision Tree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decision tree can be visualized with the help of following code:</a:t>
            </a:r>
          </a:p>
          <a:p>
            <a:pPr>
              <a:buNone/>
            </a:pPr>
            <a:r>
              <a:rPr lang="en-US" dirty="0" smtClean="0"/>
              <a:t>from </a:t>
            </a:r>
            <a:r>
              <a:rPr lang="en-US" dirty="0" err="1" smtClean="0"/>
              <a:t>sklearn.tree</a:t>
            </a:r>
            <a:r>
              <a:rPr lang="en-US" dirty="0" smtClean="0"/>
              <a:t> import </a:t>
            </a:r>
            <a:r>
              <a:rPr lang="en-US" dirty="0" err="1" smtClean="0"/>
              <a:t>export_graphviz</a:t>
            </a:r>
            <a:r>
              <a:rPr lang="en-US" dirty="0" smtClean="0"/>
              <a:t> </a:t>
            </a:r>
          </a:p>
          <a:p>
            <a:pPr>
              <a:buNone/>
            </a:pPr>
            <a:r>
              <a:rPr lang="en-US" dirty="0" smtClean="0"/>
              <a:t>from </a:t>
            </a:r>
            <a:r>
              <a:rPr lang="en-US" dirty="0" err="1" smtClean="0"/>
              <a:t>sklearn.externals.six</a:t>
            </a:r>
            <a:endParaRPr lang="en-US" dirty="0" smtClean="0"/>
          </a:p>
          <a:p>
            <a:pPr>
              <a:buNone/>
            </a:pPr>
            <a:r>
              <a:rPr lang="en-US" dirty="0" smtClean="0"/>
              <a:t> import </a:t>
            </a:r>
            <a:r>
              <a:rPr lang="en-US" dirty="0" err="1" smtClean="0"/>
              <a:t>StringIO</a:t>
            </a:r>
            <a:r>
              <a:rPr lang="en-US" dirty="0" smtClean="0"/>
              <a:t> from </a:t>
            </a:r>
            <a:r>
              <a:rPr lang="en-US" dirty="0" err="1" smtClean="0"/>
              <a:t>IPython.display</a:t>
            </a:r>
            <a:r>
              <a:rPr lang="en-US" dirty="0" smtClean="0"/>
              <a:t> </a:t>
            </a:r>
          </a:p>
          <a:p>
            <a:pPr>
              <a:buNone/>
            </a:pPr>
            <a:r>
              <a:rPr lang="en-US" dirty="0" smtClean="0"/>
              <a:t>import Image</a:t>
            </a:r>
          </a:p>
          <a:p>
            <a:pPr>
              <a:buNone/>
            </a:pPr>
            <a:r>
              <a:rPr lang="en-US" dirty="0" smtClean="0"/>
              <a:t> import </a:t>
            </a:r>
            <a:r>
              <a:rPr lang="en-US" dirty="0" err="1" smtClean="0"/>
              <a:t>pydotplus</a:t>
            </a:r>
            <a:r>
              <a:rPr lang="en-US" dirty="0" smtClean="0"/>
              <a:t> </a:t>
            </a:r>
          </a:p>
          <a:p>
            <a:pPr>
              <a:buNone/>
            </a:pPr>
            <a:endParaRPr lang="en-US" dirty="0" smtClean="0"/>
          </a:p>
          <a:p>
            <a:pPr>
              <a:buNone/>
            </a:pPr>
            <a:r>
              <a:rPr lang="en-US" dirty="0" err="1" smtClean="0"/>
              <a:t>dot_data</a:t>
            </a:r>
            <a:r>
              <a:rPr lang="en-US" dirty="0" smtClean="0"/>
              <a:t> = </a:t>
            </a:r>
            <a:r>
              <a:rPr lang="en-US" dirty="0" err="1" smtClean="0"/>
              <a:t>StringIO</a:t>
            </a:r>
            <a:r>
              <a:rPr lang="en-US" dirty="0" smtClean="0"/>
              <a:t>() </a:t>
            </a:r>
          </a:p>
          <a:p>
            <a:pPr>
              <a:buNone/>
            </a:pPr>
            <a:r>
              <a:rPr lang="en-US" dirty="0" err="1" smtClean="0"/>
              <a:t>export_graphviz</a:t>
            </a:r>
            <a:r>
              <a:rPr lang="en-US" dirty="0" smtClean="0"/>
              <a:t>(</a:t>
            </a:r>
            <a:r>
              <a:rPr lang="en-US" dirty="0" err="1" smtClean="0"/>
              <a:t>clf</a:t>
            </a:r>
            <a:r>
              <a:rPr lang="en-US" dirty="0" smtClean="0"/>
              <a:t>, </a:t>
            </a:r>
            <a:r>
              <a:rPr lang="en-US" dirty="0" err="1" smtClean="0"/>
              <a:t>out_file</a:t>
            </a:r>
            <a:r>
              <a:rPr lang="en-US" dirty="0" smtClean="0"/>
              <a:t>=</a:t>
            </a:r>
            <a:r>
              <a:rPr lang="en-US" dirty="0" err="1" smtClean="0"/>
              <a:t>dot_data</a:t>
            </a:r>
            <a:r>
              <a:rPr lang="en-US" dirty="0" smtClean="0"/>
              <a:t>, filled=True, rounded=True, </a:t>
            </a:r>
            <a:r>
              <a:rPr lang="en-US" dirty="0" err="1" smtClean="0"/>
              <a:t>special_characters</a:t>
            </a:r>
            <a:r>
              <a:rPr lang="en-US" dirty="0" smtClean="0"/>
              <a:t>=</a:t>
            </a:r>
            <a:r>
              <a:rPr lang="en-US" dirty="0" err="1" smtClean="0"/>
              <a:t>True,feature_names</a:t>
            </a:r>
            <a:r>
              <a:rPr lang="en-US" dirty="0" smtClean="0"/>
              <a:t> = </a:t>
            </a:r>
            <a:r>
              <a:rPr lang="en-US" dirty="0" err="1" smtClean="0"/>
              <a:t>feature_cols,class_names</a:t>
            </a:r>
            <a:r>
              <a:rPr lang="en-US" dirty="0" smtClean="0"/>
              <a:t>=['0','1']) </a:t>
            </a:r>
          </a:p>
          <a:p>
            <a:pPr>
              <a:buNone/>
            </a:pPr>
            <a:r>
              <a:rPr lang="en-US" dirty="0" smtClean="0"/>
              <a:t>graph = </a:t>
            </a:r>
            <a:r>
              <a:rPr lang="en-US" dirty="0" err="1" smtClean="0"/>
              <a:t>pydotplus.graph_from_dot_data</a:t>
            </a:r>
            <a:r>
              <a:rPr lang="en-US" dirty="0" smtClean="0"/>
              <a:t>(</a:t>
            </a:r>
            <a:r>
              <a:rPr lang="en-US" dirty="0" err="1" smtClean="0"/>
              <a:t>dot_data.getvalue</a:t>
            </a:r>
            <a:r>
              <a:rPr lang="en-US" dirty="0" smtClean="0"/>
              <a:t>())</a:t>
            </a:r>
          </a:p>
          <a:p>
            <a:pPr>
              <a:buNone/>
            </a:pPr>
            <a:r>
              <a:rPr lang="en-US" dirty="0" err="1" smtClean="0"/>
              <a:t>graph.write_png</a:t>
            </a:r>
            <a:r>
              <a:rPr lang="en-US" dirty="0" smtClean="0"/>
              <a:t>('Pima_diabetes_Tree.png') </a:t>
            </a:r>
          </a:p>
          <a:p>
            <a:pPr>
              <a:buNone/>
            </a:pPr>
            <a:r>
              <a:rPr lang="en-US" dirty="0" smtClean="0"/>
              <a:t>Image(</a:t>
            </a:r>
            <a:r>
              <a:rPr lang="en-US" dirty="0" err="1" smtClean="0"/>
              <a:t>graph.create_png</a:t>
            </a: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DecisionTree Classifier: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Business management.</a:t>
            </a:r>
          </a:p>
          <a:p>
            <a:r>
              <a:rPr lang="en-US" sz="2000" dirty="0" smtClean="0">
                <a:latin typeface="Times New Roman" panose="02020603050405020304" pitchFamily="18" charset="0"/>
                <a:cs typeface="Times New Roman" panose="02020603050405020304" pitchFamily="18" charset="0"/>
              </a:rPr>
              <a:t>Customer relationship management</a:t>
            </a:r>
          </a:p>
          <a:p>
            <a:r>
              <a:rPr lang="en-US" sz="2000" dirty="0" smtClean="0">
                <a:latin typeface="Times New Roman" panose="02020603050405020304" pitchFamily="18" charset="0"/>
                <a:cs typeface="Times New Roman" panose="02020603050405020304" pitchFamily="18" charset="0"/>
              </a:rPr>
              <a:t>Fraud detection.</a:t>
            </a:r>
          </a:p>
          <a:p>
            <a:r>
              <a:rPr lang="en-US" sz="2000" dirty="0" smtClean="0">
                <a:latin typeface="Times New Roman" panose="02020603050405020304" pitchFamily="18" charset="0"/>
                <a:cs typeface="Times New Roman" panose="02020603050405020304" pitchFamily="18" charset="0"/>
              </a:rPr>
              <a:t>Energy consumption.</a:t>
            </a:r>
          </a:p>
          <a:p>
            <a:r>
              <a:rPr lang="en-US" sz="2000" dirty="0" smtClean="0">
                <a:latin typeface="Times New Roman" panose="02020603050405020304" pitchFamily="18" charset="0"/>
                <a:cs typeface="Times New Roman" panose="02020603050405020304" pitchFamily="18" charset="0"/>
              </a:rPr>
              <a:t>Fault diagnosis.</a:t>
            </a:r>
          </a:p>
          <a:p>
            <a:r>
              <a:rPr lang="en-US" sz="2000" dirty="0" smtClean="0">
                <a:latin typeface="Times New Roman" panose="02020603050405020304" pitchFamily="18" charset="0"/>
                <a:cs typeface="Times New Roman" panose="02020603050405020304" pitchFamily="18" charset="0"/>
              </a:rPr>
              <a:t>Healthcare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6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Advantages and 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Easier algorithm.</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Used for classification and Regression problems.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Used for continuous and categorical variables.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can handle missing values and more robust when compared to other algorithms.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Requires less training period .</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61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Overfitting.</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Unstable.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Not suitable for large datasets.</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Affected by noise.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454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967541" y="1220755"/>
            <a:ext cx="5577200" cy="6044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679509" y="2468893"/>
            <a:ext cx="9872728" cy="2400267"/>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716359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8"/>
            <a:ext cx="10272000" cy="5045043"/>
          </a:xfrm>
        </p:spPr>
        <p:txBody>
          <a:bodyPr/>
          <a:lstStyle/>
          <a:p>
            <a:r>
              <a:rPr lang="en-US" sz="2900" dirty="0">
                <a:solidFill>
                  <a:srgbClr val="FF0000"/>
                </a:solidFill>
              </a:rPr>
              <a:t>Educational Equipment Manufacturer</a:t>
            </a:r>
          </a:p>
          <a:p>
            <a:pPr marL="963795" lvl="1" indent="-413055">
              <a:buFont typeface="Arial" panose="020B0604020202020204" pitchFamily="34" charset="0"/>
              <a:buChar char="•"/>
            </a:pPr>
            <a:r>
              <a:rPr lang="en-US" sz="2900" dirty="0" err="1">
                <a:solidFill>
                  <a:schemeClr val="tx1"/>
                </a:solidFill>
              </a:rPr>
              <a:t>IoT</a:t>
            </a:r>
            <a:r>
              <a:rPr lang="en-US" sz="2900" dirty="0">
                <a:solidFill>
                  <a:schemeClr val="tx1"/>
                </a:solidFill>
              </a:rPr>
              <a:t>, AI, </a:t>
            </a:r>
            <a:r>
              <a:rPr lang="en-US" sz="2900" dirty="0" err="1">
                <a:solidFill>
                  <a:schemeClr val="tx1"/>
                </a:solidFill>
              </a:rPr>
              <a:t>Robotics,Autonomous</a:t>
            </a:r>
            <a:r>
              <a:rPr lang="en-US" sz="2900" dirty="0">
                <a:solidFill>
                  <a:schemeClr val="tx1"/>
                </a:solidFill>
              </a:rPr>
              <a:t> Robot</a:t>
            </a:r>
          </a:p>
          <a:p>
            <a:pPr marL="963795" lvl="1" indent="-413055">
              <a:buFont typeface="Arial" panose="020B0604020202020204" pitchFamily="34" charset="0"/>
              <a:buChar char="•"/>
            </a:pPr>
            <a:r>
              <a:rPr lang="en-US" sz="2900" dirty="0">
                <a:solidFill>
                  <a:schemeClr val="tx1"/>
                </a:solidFill>
              </a:rPr>
              <a:t>Microprocessor/Microcontroller</a:t>
            </a:r>
          </a:p>
          <a:p>
            <a:pPr marL="963795" lvl="1" indent="-413055">
              <a:buFont typeface="Arial" panose="020B0604020202020204" pitchFamily="34" charset="0"/>
              <a:buChar char="•"/>
            </a:pPr>
            <a:r>
              <a:rPr lang="en-US" sz="2900" dirty="0">
                <a:solidFill>
                  <a:schemeClr val="tx1"/>
                </a:solidFill>
              </a:rPr>
              <a:t>DSP,VLSI, Embedded System </a:t>
            </a:r>
          </a:p>
          <a:p>
            <a:pPr marL="963795" lvl="1" indent="-413055">
              <a:buFont typeface="Arial" panose="020B0604020202020204" pitchFamily="34" charset="0"/>
              <a:buChar char="•"/>
            </a:pPr>
            <a:r>
              <a:rPr lang="en-US" sz="2900" dirty="0">
                <a:solidFill>
                  <a:schemeClr val="tx1"/>
                </a:solidFill>
              </a:rPr>
              <a:t>Power Electronics &amp; Drives, Fuel Cell Trainer Kit</a:t>
            </a:r>
          </a:p>
          <a:p>
            <a:pPr marL="963795" lvl="1" indent="-413055">
              <a:buFont typeface="Arial" panose="020B0604020202020204" pitchFamily="34" charset="0"/>
              <a:buChar char="•"/>
            </a:pPr>
            <a:r>
              <a:rPr lang="en-US" sz="2900" dirty="0">
                <a:solidFill>
                  <a:schemeClr val="tx1"/>
                </a:solidFill>
              </a:rPr>
              <a:t>Renewable Energy Lab, Electric Vehicle Lab</a:t>
            </a:r>
          </a:p>
          <a:p>
            <a:r>
              <a:rPr lang="en-US" sz="2900" dirty="0">
                <a:solidFill>
                  <a:srgbClr val="FF0000"/>
                </a:solidFill>
              </a:rPr>
              <a:t>Technical Training</a:t>
            </a:r>
          </a:p>
          <a:p>
            <a:r>
              <a:rPr lang="en-US" sz="2900"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3768982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a:t>After Internship Registration what you have to do?</a:t>
            </a:r>
          </a:p>
        </p:txBody>
      </p:sp>
      <p:sp>
        <p:nvSpPr>
          <p:cNvPr id="3" name="Text Placeholder 2"/>
          <p:cNvSpPr>
            <a:spLocks noGrp="1"/>
          </p:cNvSpPr>
          <p:nvPr>
            <p:ph type="body" idx="1"/>
          </p:nvPr>
        </p:nvSpPr>
        <p:spPr/>
        <p:txBody>
          <a:bodyPr/>
          <a:lstStyle/>
          <a:p>
            <a:r>
              <a:rPr lang="en-US" sz="2700" dirty="0">
                <a:solidFill>
                  <a:schemeClr val="tx1"/>
                </a:solidFill>
              </a:rPr>
              <a:t>Login to </a:t>
            </a:r>
            <a:r>
              <a:rPr lang="en-US" sz="2700" dirty="0">
                <a:solidFill>
                  <a:schemeClr val="tx1"/>
                </a:solidFill>
                <a:hlinkClick r:id="rId2"/>
              </a:rPr>
              <a:t>www.pantechelearning.com</a:t>
            </a:r>
            <a:endParaRPr lang="en-US" sz="2700" dirty="0">
              <a:solidFill>
                <a:schemeClr val="tx1"/>
              </a:solidFill>
            </a:endParaRPr>
          </a:p>
          <a:p>
            <a:r>
              <a:rPr lang="en-US" sz="2700" dirty="0">
                <a:solidFill>
                  <a:schemeClr val="tx1"/>
                </a:solidFill>
              </a:rPr>
              <a:t>Access the Video on daily basis for next 30 Days. Practice the Concept and submit assignments</a:t>
            </a:r>
          </a:p>
          <a:p>
            <a:r>
              <a:rPr lang="en-US" sz="2700" dirty="0">
                <a:solidFill>
                  <a:schemeClr val="tx1"/>
                </a:solidFill>
              </a:rPr>
              <a:t>Ask your doubts in VIP Group. Group link is avail in your dashboard.</a:t>
            </a:r>
          </a:p>
          <a:p>
            <a:r>
              <a:rPr lang="en-US" sz="2700" dirty="0">
                <a:solidFill>
                  <a:schemeClr val="tx1"/>
                </a:solidFill>
              </a:rPr>
              <a:t>Finish all the videos and download your Certificate from your dashboard</a:t>
            </a:r>
          </a:p>
        </p:txBody>
      </p:sp>
    </p:spTree>
    <p:extLst>
      <p:ext uri="{BB962C8B-B14F-4D97-AF65-F5344CB8AC3E}">
        <p14:creationId xmlns:p14="http://schemas.microsoft.com/office/powerpoint/2010/main" val="20171041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Certificate (Sample)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2770" y="1767322"/>
            <a:ext cx="6212615" cy="42625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291" y="2863008"/>
            <a:ext cx="2812971" cy="2159960"/>
          </a:xfrm>
          <a:prstGeom prst="rect">
            <a:avLst/>
          </a:prstGeom>
        </p:spPr>
      </p:pic>
    </p:spTree>
    <p:extLst>
      <p:ext uri="{BB962C8B-B14F-4D97-AF65-F5344CB8AC3E}">
        <p14:creationId xmlns:p14="http://schemas.microsoft.com/office/powerpoint/2010/main" val="1381656269"/>
      </p:ext>
    </p:extLst>
  </p:cSld>
  <p:clrMapOvr>
    <a:masterClrMapping/>
  </p:clrMapOvr>
  <mc:AlternateContent xmlns:mc="http://schemas.openxmlformats.org/markup-compatibility/2006" xmlns:p14="http://schemas.microsoft.com/office/powerpoint/2010/main">
    <mc:Choice Requires="p14">
      <p:transition spd="slow" p14:dur="2000" advTm="2639"/>
    </mc:Choice>
    <mc:Fallback xmlns="">
      <p:transition spd="slow" advTm="2639"/>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04145" y="5067599"/>
            <a:ext cx="2592513" cy="432068"/>
          </a:xfrm>
        </p:spPr>
        <p:txBody>
          <a:bodyPr/>
          <a:lstStyle/>
          <a:p>
            <a:r>
              <a:rPr lang="en-US" dirty="0" smtClean="0"/>
              <a:t>Happy learning</a:t>
            </a:r>
            <a:endParaRPr lang="en-US" dirty="0"/>
          </a:p>
        </p:txBody>
      </p:sp>
      <p:sp>
        <p:nvSpPr>
          <p:cNvPr id="326" name="Title 2"/>
          <p:cNvSpPr txBox="1">
            <a:spLocks/>
          </p:cNvSpPr>
          <p:nvPr/>
        </p:nvSpPr>
        <p:spPr>
          <a:xfrm>
            <a:off x="3739018" y="5808507"/>
            <a:ext cx="5550287" cy="43206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200" dirty="0"/>
              <a:t>Call / whatsapp : +91 9840974408</a:t>
            </a:r>
          </a:p>
        </p:txBody>
      </p:sp>
      <p:sp>
        <p:nvSpPr>
          <p:cNvPr id="2" name="Rectangle 1"/>
          <p:cNvSpPr/>
          <p:nvPr/>
        </p:nvSpPr>
        <p:spPr>
          <a:xfrm>
            <a:off x="1106501" y="2036141"/>
            <a:ext cx="11085499" cy="1646601"/>
          </a:xfrm>
          <a:prstGeom prst="rect">
            <a:avLst/>
          </a:prstGeom>
        </p:spPr>
        <p:txBody>
          <a:bodyPr wrap="square" lIns="121917" tIns="60958" rIns="121917" bIns="60958">
            <a:spAutoFit/>
          </a:bodyPr>
          <a:lstStyle/>
          <a:p>
            <a:r>
              <a:rPr lang="en-US" sz="3300" dirty="0">
                <a:solidFill>
                  <a:srgbClr val="030303"/>
                </a:solidFill>
                <a:latin typeface="Roboto" panose="02000000000000000000" pitchFamily="2" charset="0"/>
              </a:rPr>
              <a:t>30 Days Internship on Machine Learning Master Class</a:t>
            </a:r>
          </a:p>
          <a:p>
            <a:r>
              <a:rPr lang="en-US" sz="3300" dirty="0" err="1">
                <a:solidFill>
                  <a:srgbClr val="030303"/>
                </a:solidFill>
                <a:latin typeface="Roboto" panose="02000000000000000000" pitchFamily="2" charset="0"/>
              </a:rPr>
              <a:t>Reg</a:t>
            </a:r>
            <a:r>
              <a:rPr lang="en-US" sz="3300" dirty="0">
                <a:solidFill>
                  <a:srgbClr val="030303"/>
                </a:solidFill>
                <a:latin typeface="Roboto" panose="02000000000000000000" pitchFamily="2" charset="0"/>
              </a:rPr>
              <a:t> Link: </a:t>
            </a:r>
            <a:r>
              <a:rPr lang="en-US" sz="3300" dirty="0">
                <a:latin typeface="Roboto" panose="02000000000000000000" pitchFamily="2" charset="0"/>
                <a:hlinkClick r:id="rId2"/>
              </a:rPr>
              <a:t>https://imjo.in/Rb6xqe</a:t>
            </a:r>
            <a:r>
              <a:rPr lang="en-US" sz="3300" dirty="0">
                <a:solidFill>
                  <a:srgbClr val="030303"/>
                </a:solidFill>
                <a:latin typeface="Roboto" panose="02000000000000000000" pitchFamily="2" charset="0"/>
              </a:rPr>
              <a:t> </a:t>
            </a:r>
          </a:p>
          <a:p>
            <a:r>
              <a:rPr lang="en-US" sz="3300" dirty="0">
                <a:solidFill>
                  <a:srgbClr val="030303"/>
                </a:solidFill>
                <a:latin typeface="Roboto" panose="02000000000000000000" pitchFamily="2" charset="0"/>
              </a:rPr>
              <a:t>Discount Coupon Code: </a:t>
            </a:r>
            <a:r>
              <a:rPr lang="en-US" sz="3300" b="1" dirty="0">
                <a:solidFill>
                  <a:srgbClr val="030303"/>
                </a:solidFill>
                <a:latin typeface="Roboto" panose="02000000000000000000" pitchFamily="2" charset="0"/>
              </a:rPr>
              <a:t>WELCOMEML </a:t>
            </a:r>
            <a:endParaRPr lang="en-IN" sz="3300" b="1" dirty="0"/>
          </a:p>
        </p:txBody>
      </p:sp>
    </p:spTree>
    <p:extLst>
      <p:ext uri="{BB962C8B-B14F-4D97-AF65-F5344CB8AC3E}">
        <p14:creationId xmlns:p14="http://schemas.microsoft.com/office/powerpoint/2010/main" val="1040835359"/>
      </p:ext>
    </p:extLst>
  </p:cSld>
  <p:clrMapOvr>
    <a:masterClrMapping/>
  </p:clrMapOvr>
  <mc:AlternateContent xmlns:mc="http://schemas.openxmlformats.org/markup-compatibility/2006" xmlns:p14="http://schemas.microsoft.com/office/powerpoint/2010/main">
    <mc:Choice Requires="p14">
      <p:transition spd="slow" p14:dur="2000" advTm="1805"/>
    </mc:Choice>
    <mc:Fallback xmlns="">
      <p:transition spd="slow" advTm="1805"/>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 name="Google Shape;2875;p44"/>
          <p:cNvGrpSpPr/>
          <p:nvPr/>
        </p:nvGrpSpPr>
        <p:grpSpPr>
          <a:xfrm>
            <a:off x="866582" y="1032073"/>
            <a:ext cx="6768345" cy="2024497"/>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endParaRPr dirty="0"/>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dirty="0"/>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dirty="0"/>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dirty="0"/>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endParaRPr dirty="0"/>
            </a:p>
          </p:txBody>
        </p:sp>
      </p:grpSp>
      <p:sp>
        <p:nvSpPr>
          <p:cNvPr id="2883" name="Google Shape;2883;p44"/>
          <p:cNvSpPr txBox="1">
            <a:spLocks noGrp="1"/>
          </p:cNvSpPr>
          <p:nvPr>
            <p:ph type="title"/>
          </p:nvPr>
        </p:nvSpPr>
        <p:spPr>
          <a:xfrm>
            <a:off x="846300" y="1082365"/>
            <a:ext cx="7442280" cy="1798763"/>
          </a:xfrm>
          <a:prstGeom prst="rect">
            <a:avLst/>
          </a:prstGeom>
        </p:spPr>
        <p:txBody>
          <a:bodyPr spcFirstLastPara="1" wrap="square" lIns="121897" tIns="121897" rIns="121897" bIns="121897" anchor="ctr" anchorCtr="0">
            <a:noAutofit/>
          </a:bodyPr>
          <a:lstStyle/>
          <a:p>
            <a:r>
              <a:rPr lang="en" dirty="0" smtClean="0">
                <a:solidFill>
                  <a:schemeClr val="tx1"/>
                </a:solidFill>
              </a:rPr>
              <a:t>THANK</a:t>
            </a:r>
            <a:r>
              <a:rPr lang="en" dirty="0" smtClean="0"/>
              <a:t>S</a:t>
            </a:r>
            <a:br>
              <a:rPr lang="en" dirty="0" smtClean="0"/>
            </a:br>
            <a:endParaRPr sz="3200" dirty="0"/>
          </a:p>
        </p:txBody>
      </p:sp>
      <p:grpSp>
        <p:nvGrpSpPr>
          <p:cNvPr id="3" name="Google Shape;2898;p44"/>
          <p:cNvGrpSpPr/>
          <p:nvPr/>
        </p:nvGrpSpPr>
        <p:grpSpPr>
          <a:xfrm>
            <a:off x="7309605" y="1100901"/>
            <a:ext cx="5423496" cy="5154489"/>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endParaRPr dirty="0"/>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endParaRPr dirty="0"/>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endParaRPr dirty="0"/>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endParaRPr dirty="0"/>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endParaRPr dirty="0"/>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endParaRPr dirty="0"/>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endParaRPr dirty="0"/>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endParaRPr dirty="0"/>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endParaRPr dirty="0"/>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endParaRPr dirty="0"/>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grpSp>
          <p:nvGrpSpPr>
            <p:cNvPr id="4"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endParaRPr dirty="0"/>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endParaRPr dirty="0"/>
            </a:p>
          </p:txBody>
        </p:sp>
        <p:grpSp>
          <p:nvGrpSpPr>
            <p:cNvPr id="5"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endParaRPr dirty="0"/>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endParaRPr dirty="0"/>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endParaRPr dirty="0"/>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endParaRPr dirty="0"/>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endParaRPr dirty="0"/>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endParaRPr dirty="0"/>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endParaRPr dirty="0"/>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endParaRPr dirty="0"/>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endParaRPr dirty="0"/>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endParaRPr dirty="0"/>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endParaRPr dirty="0"/>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endParaRPr dirty="0"/>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endParaRPr dirty="0"/>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endParaRPr dirty="0"/>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endParaRPr dirty="0"/>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endParaRPr dirty="0"/>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endParaRPr dirty="0"/>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endParaRPr dirty="0"/>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endParaRPr dirty="0"/>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endParaRPr dirty="0"/>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endParaRPr dirty="0"/>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endParaRPr dirty="0"/>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endParaRPr dirty="0"/>
            </a:p>
          </p:txBody>
        </p:sp>
      </p:grpSp>
      <p:sp>
        <p:nvSpPr>
          <p:cNvPr id="259" name="Google Shape;2877;p44"/>
          <p:cNvSpPr/>
          <p:nvPr/>
        </p:nvSpPr>
        <p:spPr>
          <a:xfrm>
            <a:off x="477416" y="2993101"/>
            <a:ext cx="6940389" cy="2955019"/>
          </a:xfrm>
          <a:prstGeom prst="rect">
            <a:avLst/>
          </a:prstGeom>
          <a:solidFill>
            <a:schemeClr val="bg1"/>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121897" tIns="121897" rIns="121897" bIns="121897" anchor="ctr" anchorCtr="0">
            <a:noAutofit/>
          </a:bodyPr>
          <a:lstStyle/>
          <a:p>
            <a:r>
              <a:rPr lang="en-IN" sz="2100" b="1" dirty="0">
                <a:solidFill>
                  <a:schemeClr val="accent6">
                    <a:lumMod val="75000"/>
                  </a:schemeClr>
                </a:solidFill>
              </a:rPr>
              <a:t>Further Information: </a:t>
            </a:r>
          </a:p>
          <a:p>
            <a:endParaRPr lang="en-IN" sz="2400" dirty="0">
              <a:solidFill>
                <a:schemeClr val="accent3">
                  <a:lumMod val="50000"/>
                </a:schemeClr>
              </a:solidFill>
            </a:endParaRPr>
          </a:p>
          <a:p>
            <a:r>
              <a:rPr lang="en-IN" sz="2400" dirty="0">
                <a:solidFill>
                  <a:schemeClr val="accent3">
                    <a:lumMod val="50000"/>
                  </a:schemeClr>
                </a:solidFill>
              </a:rPr>
              <a:t>Senthil Kumar – 98409 74406</a:t>
            </a:r>
          </a:p>
          <a:p>
            <a:r>
              <a:rPr lang="en-IN" sz="2400" dirty="0">
                <a:solidFill>
                  <a:schemeClr val="accent3">
                    <a:lumMod val="50000"/>
                  </a:schemeClr>
                </a:solidFill>
              </a:rPr>
              <a:t>Srinivasan – 7010888841</a:t>
            </a:r>
          </a:p>
          <a:p>
            <a:r>
              <a:rPr lang="en-IN" sz="2400" dirty="0">
                <a:solidFill>
                  <a:schemeClr val="accent3">
                    <a:lumMod val="50000"/>
                  </a:schemeClr>
                </a:solidFill>
              </a:rPr>
              <a:t>Kumarasamy - 8925533489</a:t>
            </a:r>
          </a:p>
          <a:p>
            <a:endParaRPr lang="en-IN" dirty="0">
              <a:solidFill>
                <a:schemeClr val="accent3">
                  <a:lumMod val="50000"/>
                </a:schemeClr>
              </a:solidFill>
            </a:endParaRPr>
          </a:p>
          <a:p>
            <a:r>
              <a:rPr lang="en-IN" b="1" dirty="0" smtClean="0">
                <a:solidFill>
                  <a:schemeClr val="accent3">
                    <a:lumMod val="50000"/>
                  </a:schemeClr>
                </a:solidFill>
              </a:rPr>
              <a:t>www.pantechelearning.com | training@pantechmail.com</a:t>
            </a:r>
            <a:endParaRPr b="1" dirty="0">
              <a:solidFill>
                <a:schemeClr val="accent3">
                  <a:lumMod val="50000"/>
                </a:schemeClr>
              </a:solidFill>
            </a:endParaRPr>
          </a:p>
        </p:txBody>
      </p:sp>
    </p:spTree>
    <p:extLst>
      <p:ext uri="{BB962C8B-B14F-4D97-AF65-F5344CB8AC3E}">
        <p14:creationId xmlns:p14="http://schemas.microsoft.com/office/powerpoint/2010/main" val="3093560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709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88345" y="1001434"/>
            <a:ext cx="6391264" cy="760631"/>
          </a:xfrm>
        </p:spPr>
        <p:txBody>
          <a:bodyPr/>
          <a:lstStyle/>
          <a:p>
            <a:r>
              <a:rPr lang="en-US" sz="4300" dirty="0"/>
              <a:t>What is Master Class ?</a:t>
            </a:r>
            <a:endParaRPr lang="en-US" sz="4300" dirty="0"/>
          </a:p>
        </p:txBody>
      </p:sp>
      <p:grpSp>
        <p:nvGrpSpPr>
          <p:cNvPr id="22" name="Google Shape;2872;p54"/>
          <p:cNvGrpSpPr/>
          <p:nvPr/>
        </p:nvGrpSpPr>
        <p:grpSpPr>
          <a:xfrm>
            <a:off x="8583930"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512889" y="1661829"/>
            <a:ext cx="4891783" cy="929804"/>
          </a:xfrm>
          <a:prstGeom prst="rect">
            <a:avLst/>
          </a:prstGeom>
          <a:noFill/>
        </p:spPr>
        <p:txBody>
          <a:bodyPr wrap="none" lIns="82611" tIns="41306" rIns="82611" bIns="41306" rtlCol="0">
            <a:spAutoFit/>
          </a:bodyPr>
          <a:lstStyle/>
          <a:p>
            <a:r>
              <a:rPr lang="en-US" sz="3600" dirty="0"/>
              <a:t>👍 </a:t>
            </a:r>
            <a:r>
              <a:rPr lang="en-US" sz="1900" dirty="0"/>
              <a:t>This is the 30 Days Industrial Learning Activity.</a:t>
            </a:r>
          </a:p>
          <a:p>
            <a:endParaRPr lang="en-US" sz="1900" dirty="0"/>
          </a:p>
        </p:txBody>
      </p:sp>
      <p:sp>
        <p:nvSpPr>
          <p:cNvPr id="63" name="Rectangle 62"/>
          <p:cNvSpPr/>
          <p:nvPr/>
        </p:nvSpPr>
        <p:spPr>
          <a:xfrm>
            <a:off x="1661482" y="2370350"/>
            <a:ext cx="3544175" cy="637417"/>
          </a:xfrm>
          <a:prstGeom prst="rect">
            <a:avLst/>
          </a:prstGeom>
        </p:spPr>
        <p:txBody>
          <a:bodyPr wrap="none" lIns="82611" tIns="41306" rIns="82611" bIns="41306">
            <a:spAutoFit/>
          </a:bodyPr>
          <a:lstStyle/>
          <a:p>
            <a:pPr algn="ctr"/>
            <a:r>
              <a:rPr lang="en-US" sz="3600" dirty="0"/>
              <a:t>👍 </a:t>
            </a:r>
            <a:r>
              <a:rPr lang="en-US" sz="1900" dirty="0"/>
              <a:t>Its Online </a:t>
            </a:r>
            <a:r>
              <a:rPr lang="en-US" sz="1900" b="1" dirty="0">
                <a:solidFill>
                  <a:srgbClr val="C00000"/>
                </a:solidFill>
              </a:rPr>
              <a:t>YouTube Live </a:t>
            </a:r>
            <a:r>
              <a:rPr lang="en-US" sz="1900" dirty="0"/>
              <a:t>Class</a:t>
            </a:r>
          </a:p>
        </p:txBody>
      </p:sp>
      <p:sp>
        <p:nvSpPr>
          <p:cNvPr id="64" name="Rectangle 63"/>
          <p:cNvSpPr/>
          <p:nvPr/>
        </p:nvSpPr>
        <p:spPr>
          <a:xfrm>
            <a:off x="1162928" y="2923934"/>
            <a:ext cx="5166429" cy="924676"/>
          </a:xfrm>
          <a:prstGeom prst="rect">
            <a:avLst/>
          </a:prstGeom>
        </p:spPr>
        <p:txBody>
          <a:bodyPr wrap="square" lIns="82611" tIns="41306" rIns="82611" bIns="41306">
            <a:spAutoFit/>
          </a:bodyPr>
          <a:lstStyle/>
          <a:p>
            <a:pPr algn="ctr"/>
            <a:r>
              <a:rPr lang="en-US" sz="3600" dirty="0"/>
              <a:t>👍 </a:t>
            </a:r>
            <a:r>
              <a:rPr lang="en-US" sz="1900" dirty="0"/>
              <a:t>If you Invest </a:t>
            </a:r>
            <a:r>
              <a:rPr lang="en-US" sz="1900" b="1" dirty="0">
                <a:solidFill>
                  <a:srgbClr val="C00000"/>
                </a:solidFill>
              </a:rPr>
              <a:t>45 minutes </a:t>
            </a:r>
            <a:r>
              <a:rPr lang="en-US" sz="1900" dirty="0"/>
              <a:t>daily, U will become Master in </a:t>
            </a:r>
            <a:r>
              <a:rPr lang="en-US" sz="1900" b="1" dirty="0"/>
              <a:t>Data Science</a:t>
            </a:r>
          </a:p>
        </p:txBody>
      </p:sp>
      <p:grpSp>
        <p:nvGrpSpPr>
          <p:cNvPr id="67" name="Group 66"/>
          <p:cNvGrpSpPr/>
          <p:nvPr/>
        </p:nvGrpSpPr>
        <p:grpSpPr>
          <a:xfrm>
            <a:off x="1708077" y="3887127"/>
            <a:ext cx="6034750" cy="1194303"/>
            <a:chOff x="915712" y="4093456"/>
            <a:chExt cx="6679085" cy="1321750"/>
          </a:xfrm>
        </p:grpSpPr>
        <p:sp>
          <p:nvSpPr>
            <p:cNvPr id="65" name="Rectangle 64"/>
            <p:cNvSpPr/>
            <p:nvPr/>
          </p:nvSpPr>
          <p:spPr>
            <a:xfrm>
              <a:off x="915712" y="4093456"/>
              <a:ext cx="4338806" cy="715303"/>
            </a:xfrm>
            <a:prstGeom prst="rect">
              <a:avLst/>
            </a:prstGeom>
          </p:spPr>
          <p:txBody>
            <a:bodyPr wrap="none">
              <a:spAutoFit/>
            </a:bodyPr>
            <a:lstStyle/>
            <a:p>
              <a:pPr algn="ctr"/>
              <a:r>
                <a:rPr lang="en-US" sz="3600" dirty="0"/>
                <a:t>👍 </a:t>
              </a:r>
              <a:r>
                <a:rPr lang="en-US" sz="1900" dirty="0"/>
                <a:t>   You will get </a:t>
              </a:r>
              <a:r>
                <a:rPr lang="en-US" sz="19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558190" y="5545548"/>
            <a:ext cx="5908169" cy="914415"/>
          </a:xfrm>
          <a:prstGeom prst="rect">
            <a:avLst/>
          </a:prstGeom>
          <a:ln>
            <a:solidFill>
              <a:schemeClr val="accent4">
                <a:lumMod val="50000"/>
              </a:schemeClr>
            </a:solidFill>
          </a:ln>
        </p:spPr>
        <p:txBody>
          <a:bodyPr wrap="square" lIns="82611" tIns="41306" rIns="82611" bIns="41306">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50" y="2236237"/>
            <a:ext cx="1780673" cy="804347"/>
          </a:xfrm>
          <a:prstGeom prst="rect">
            <a:avLst/>
          </a:prstGeom>
        </p:spPr>
      </p:pic>
    </p:spTree>
    <p:extLst>
      <p:ext uri="{BB962C8B-B14F-4D97-AF65-F5344CB8AC3E}">
        <p14:creationId xmlns:p14="http://schemas.microsoft.com/office/powerpoint/2010/main" val="3485522736"/>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90"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3"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3143084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70" y="4293098"/>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2"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5" y="5421007"/>
            <a:ext cx="2328646" cy="360418"/>
          </a:xfrm>
          <a:prstGeom prst="rect">
            <a:avLst/>
          </a:prstGeom>
        </p:spPr>
        <p:txBody>
          <a:bodyPr wrap="none" lIns="82611" tIns="41306" rIns="82611" bIns="41306">
            <a:spAutoFit/>
          </a:bodyPr>
          <a:lstStyle/>
          <a:p>
            <a:r>
              <a:rPr lang="en-US" dirty="0"/>
              <a:t>https://apssdc.in/home/</a:t>
            </a:r>
          </a:p>
        </p:txBody>
      </p:sp>
    </p:spTree>
    <p:extLst>
      <p:ext uri="{BB962C8B-B14F-4D97-AF65-F5344CB8AC3E}">
        <p14:creationId xmlns:p14="http://schemas.microsoft.com/office/powerpoint/2010/main" val="3600677193"/>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9992"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477810313"/>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807</TotalTime>
  <Words>2304</Words>
  <Application>Microsoft Office PowerPoint</Application>
  <PresentationFormat>Custom</PresentationFormat>
  <Paragraphs>365</Paragraphs>
  <Slides>54</Slides>
  <Notes>5</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Equity</vt:lpstr>
      <vt:lpstr>PowerPoint Presentation</vt:lpstr>
      <vt:lpstr>30 Days  Data Scinece &amp; Analytics Master Class</vt:lpstr>
      <vt:lpstr>30 Days  Data Scinece &amp; Analytics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Data Science &amp; Analytics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PowerPoint Presentation</vt:lpstr>
      <vt:lpstr>Decision Tree – Classification algorithm</vt:lpstr>
      <vt:lpstr>Decision tree</vt:lpstr>
      <vt:lpstr>Decision Tree</vt:lpstr>
      <vt:lpstr>Decision Tree</vt:lpstr>
      <vt:lpstr>Implementing Decision Tree Algorithm</vt:lpstr>
      <vt:lpstr>Implementing Decision Tree Algorithm</vt:lpstr>
      <vt:lpstr>Implementing Decision Tree Algorithm</vt:lpstr>
      <vt:lpstr>Split Creation:</vt:lpstr>
      <vt:lpstr>Building a Tree</vt:lpstr>
      <vt:lpstr>Building a Tree:</vt:lpstr>
      <vt:lpstr>Part 2: Recursive Splitting</vt:lpstr>
      <vt:lpstr>Recursive Splitting</vt:lpstr>
      <vt:lpstr>Recursive Splitting:</vt:lpstr>
      <vt:lpstr>Implementation in Python:</vt:lpstr>
      <vt:lpstr>                       DOUBTS:</vt:lpstr>
      <vt:lpstr>Recursive Splitting:</vt:lpstr>
      <vt:lpstr>Recursive Splitting</vt:lpstr>
      <vt:lpstr>Recursive Splitting:</vt:lpstr>
      <vt:lpstr>Output:</vt:lpstr>
      <vt:lpstr>                         DOUBTS:</vt:lpstr>
      <vt:lpstr>Visualizing Decision Tree</vt:lpstr>
      <vt:lpstr>DecisionTree Classifier:</vt:lpstr>
      <vt:lpstr>Advantages and Disadvantages:</vt:lpstr>
      <vt:lpstr>Disadvantages:</vt:lpstr>
      <vt:lpstr>Follow us on:</vt:lpstr>
      <vt:lpstr>After Internship Registration what you have to do?</vt:lpstr>
      <vt:lpstr>Internship Certificate (Sample)</vt:lpstr>
      <vt:lpstr>Happy learning</vt:lpstr>
      <vt:lpstr>THANKS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 Classification algorithm</dc:title>
  <dc:creator>Murali</dc:creator>
  <cp:lastModifiedBy>DELL</cp:lastModifiedBy>
  <cp:revision>46</cp:revision>
  <dcterms:created xsi:type="dcterms:W3CDTF">2006-08-16T00:00:00Z</dcterms:created>
  <dcterms:modified xsi:type="dcterms:W3CDTF">2022-02-15T13:37:06Z</dcterms:modified>
</cp:coreProperties>
</file>