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278"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257" r:id="rId26"/>
    <p:sldId id="258" r:id="rId27"/>
    <p:sldId id="259" r:id="rId28"/>
    <p:sldId id="260" r:id="rId29"/>
    <p:sldId id="261" r:id="rId30"/>
    <p:sldId id="262" r:id="rId31"/>
    <p:sldId id="263" r:id="rId32"/>
    <p:sldId id="264" r:id="rId33"/>
    <p:sldId id="265" r:id="rId34"/>
    <p:sldId id="266" r:id="rId35"/>
    <p:sldId id="267" r:id="rId36"/>
    <p:sldId id="268" r:id="rId37"/>
    <p:sldId id="269" r:id="rId38"/>
    <p:sldId id="270" r:id="rId39"/>
    <p:sldId id="271" r:id="rId40"/>
    <p:sldId id="272" r:id="rId41"/>
    <p:sldId id="277" r:id="rId42"/>
    <p:sldId id="273" r:id="rId43"/>
    <p:sldId id="274" r:id="rId44"/>
    <p:sldId id="275" r:id="rId45"/>
    <p:sldId id="276"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10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465327-1E7B-4ADF-A852-8F85684617BC}" type="datetimeFigureOut">
              <a:rPr lang="en-IN" smtClean="0"/>
              <a:t>13-02-2022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502907-168C-4B13-97FA-F0FC542BA84F}" type="slidenum">
              <a:rPr lang="en-IN" smtClean="0"/>
              <a:t>‹#›</a:t>
            </a:fld>
            <a:endParaRPr lang="en-IN"/>
          </a:p>
        </p:txBody>
      </p:sp>
    </p:spTree>
    <p:extLst>
      <p:ext uri="{BB962C8B-B14F-4D97-AF65-F5344CB8AC3E}">
        <p14:creationId xmlns:p14="http://schemas.microsoft.com/office/powerpoint/2010/main" val="40745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1632453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4053588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79ec7e031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79ec7e031_0_1024: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2412778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5511E2-1755-41F6-B9F0-79F308A311FF}" type="datetimeFigureOut">
              <a:rPr lang="en-IN" smtClean="0"/>
              <a:t>13-02-2022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62C31-DC76-4970-837C-59B1000B9CD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1098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5511E2-1755-41F6-B9F0-79F308A311FF}" type="datetimeFigureOut">
              <a:rPr lang="en-IN" smtClean="0"/>
              <a:t>13-02-2022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62C31-DC76-4970-837C-59B1000B9CDB}" type="slidenum">
              <a:rPr lang="en-IN" smtClean="0"/>
              <a:t>‹#›</a:t>
            </a:fld>
            <a:endParaRPr lang="en-IN"/>
          </a:p>
        </p:txBody>
      </p:sp>
    </p:spTree>
    <p:extLst>
      <p:ext uri="{BB962C8B-B14F-4D97-AF65-F5344CB8AC3E}">
        <p14:creationId xmlns:p14="http://schemas.microsoft.com/office/powerpoint/2010/main" val="1932697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5511E2-1755-41F6-B9F0-79F308A311FF}" type="datetimeFigureOut">
              <a:rPr lang="en-IN" smtClean="0"/>
              <a:t>13-02-2022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62C31-DC76-4970-837C-59B1000B9CDB}" type="slidenum">
              <a:rPr lang="en-IN" smtClean="0"/>
              <a:t>‹#›</a:t>
            </a:fld>
            <a:endParaRPr lang="en-IN"/>
          </a:p>
        </p:txBody>
      </p:sp>
    </p:spTree>
    <p:extLst>
      <p:ext uri="{BB962C8B-B14F-4D97-AF65-F5344CB8AC3E}">
        <p14:creationId xmlns:p14="http://schemas.microsoft.com/office/powerpoint/2010/main" val="1778173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960001" y="1621004"/>
            <a:ext cx="10272000" cy="4555200"/>
          </a:xfrm>
          <a:prstGeom prst="rect">
            <a:avLst/>
          </a:prstGeom>
        </p:spPr>
        <p:txBody>
          <a:bodyPr spcFirstLastPara="1" wrap="square" lIns="121897" tIns="121897" rIns="121897" bIns="121897" anchor="t" anchorCtr="0">
            <a:noAutofit/>
          </a:bodyPr>
          <a:lstStyle>
            <a:lvl1pPr marL="413055" lvl="0" indent="-275369" rtl="0">
              <a:lnSpc>
                <a:spcPct val="100000"/>
              </a:lnSpc>
              <a:spcBef>
                <a:spcPts val="0"/>
              </a:spcBef>
              <a:spcAft>
                <a:spcPts val="0"/>
              </a:spcAft>
              <a:buClr>
                <a:srgbClr val="434343"/>
              </a:buClr>
              <a:buSzPts val="1200"/>
              <a:buAutoNum type="arabicPeriod"/>
              <a:defRPr sz="1100">
                <a:solidFill>
                  <a:srgbClr val="434343"/>
                </a:solidFill>
              </a:defRPr>
            </a:lvl1pPr>
            <a:lvl2pPr marL="826109" lvl="1"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2pPr>
            <a:lvl3pPr marL="1239164" lvl="2" indent="-275369" rtl="0">
              <a:lnSpc>
                <a:spcPct val="115000"/>
              </a:lnSpc>
              <a:spcBef>
                <a:spcPts val="1445"/>
              </a:spcBef>
              <a:spcAft>
                <a:spcPts val="0"/>
              </a:spcAft>
              <a:buClr>
                <a:srgbClr val="434343"/>
              </a:buClr>
              <a:buSzPts val="1200"/>
              <a:buFont typeface="Roboto Condensed Light"/>
              <a:buAutoNum type="romanLcPeriod"/>
              <a:defRPr>
                <a:solidFill>
                  <a:srgbClr val="434343"/>
                </a:solidFill>
              </a:defRPr>
            </a:lvl3pPr>
            <a:lvl4pPr marL="1652219" lvl="3" indent="-275369" rtl="0">
              <a:lnSpc>
                <a:spcPct val="115000"/>
              </a:lnSpc>
              <a:spcBef>
                <a:spcPts val="1445"/>
              </a:spcBef>
              <a:spcAft>
                <a:spcPts val="0"/>
              </a:spcAft>
              <a:buClr>
                <a:srgbClr val="434343"/>
              </a:buClr>
              <a:buSzPts val="1200"/>
              <a:buFont typeface="Roboto Condensed Light"/>
              <a:buAutoNum type="arabicPeriod"/>
              <a:defRPr>
                <a:solidFill>
                  <a:srgbClr val="434343"/>
                </a:solidFill>
              </a:defRPr>
            </a:lvl4pPr>
            <a:lvl5pPr marL="2065274" lvl="4"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5pPr>
            <a:lvl6pPr marL="2478327" lvl="5" indent="-275369" rtl="0">
              <a:lnSpc>
                <a:spcPct val="115000"/>
              </a:lnSpc>
              <a:spcBef>
                <a:spcPts val="1445"/>
              </a:spcBef>
              <a:spcAft>
                <a:spcPts val="0"/>
              </a:spcAft>
              <a:buClr>
                <a:srgbClr val="434343"/>
              </a:buClr>
              <a:buSzPts val="1200"/>
              <a:buFont typeface="Roboto Condensed Light"/>
              <a:buAutoNum type="romanLcPeriod"/>
              <a:defRPr>
                <a:solidFill>
                  <a:srgbClr val="434343"/>
                </a:solidFill>
              </a:defRPr>
            </a:lvl6pPr>
            <a:lvl7pPr marL="2891382" lvl="6" indent="-275369" rtl="0">
              <a:lnSpc>
                <a:spcPct val="115000"/>
              </a:lnSpc>
              <a:spcBef>
                <a:spcPts val="1445"/>
              </a:spcBef>
              <a:spcAft>
                <a:spcPts val="0"/>
              </a:spcAft>
              <a:buClr>
                <a:srgbClr val="434343"/>
              </a:buClr>
              <a:buSzPts val="1200"/>
              <a:buFont typeface="Roboto Condensed Light"/>
              <a:buAutoNum type="arabicPeriod"/>
              <a:defRPr>
                <a:solidFill>
                  <a:srgbClr val="434343"/>
                </a:solidFill>
              </a:defRPr>
            </a:lvl7pPr>
            <a:lvl8pPr marL="3304437" lvl="7"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8pPr>
            <a:lvl9pPr marL="3717491" lvl="8" indent="-275369" rtl="0">
              <a:lnSpc>
                <a:spcPct val="115000"/>
              </a:lnSpc>
              <a:spcBef>
                <a:spcPts val="1445"/>
              </a:spcBef>
              <a:spcAft>
                <a:spcPts val="1445"/>
              </a:spcAft>
              <a:buClr>
                <a:srgbClr val="434343"/>
              </a:buClr>
              <a:buSzPts val="1200"/>
              <a:buFont typeface="Roboto Condensed Light"/>
              <a:buAutoNum type="romanLcPeriod"/>
              <a:defRPr>
                <a:solidFill>
                  <a:srgbClr val="434343"/>
                </a:solidFill>
              </a:defRPr>
            </a:lvl9pPr>
          </a:lstStyle>
          <a:p>
            <a:endParaRPr/>
          </a:p>
        </p:txBody>
      </p:sp>
      <p:sp>
        <p:nvSpPr>
          <p:cNvPr id="17" name="Google Shape;17;p4"/>
          <p:cNvSpPr txBox="1">
            <a:spLocks noGrp="1"/>
          </p:cNvSpPr>
          <p:nvPr>
            <p:ph type="title"/>
          </p:nvPr>
        </p:nvSpPr>
        <p:spPr>
          <a:xfrm>
            <a:off x="609600" y="548633"/>
            <a:ext cx="10984800" cy="6376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107867565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960000" y="2867801"/>
            <a:ext cx="6756800" cy="1122400"/>
          </a:xfrm>
          <a:prstGeom prst="rect">
            <a:avLst/>
          </a:prstGeom>
        </p:spPr>
        <p:txBody>
          <a:bodyPr spcFirstLastPara="1" wrap="square" lIns="0" tIns="0" rIns="0" bIns="0" anchor="ctr" anchorCtr="0">
            <a:noAutofit/>
          </a:bodyPr>
          <a:lstStyle>
            <a:lvl1pPr lvl="0">
              <a:spcBef>
                <a:spcPts val="0"/>
              </a:spcBef>
              <a:spcAft>
                <a:spcPts val="0"/>
              </a:spcAft>
              <a:buSzPts val="3600"/>
              <a:buNone/>
              <a:defRPr sz="4500"/>
            </a:lvl1pPr>
            <a:lvl2pPr lvl="1" algn="ctr">
              <a:spcBef>
                <a:spcPts val="0"/>
              </a:spcBef>
              <a:spcAft>
                <a:spcPts val="0"/>
              </a:spcAft>
              <a:buSzPts val="3600"/>
              <a:buNone/>
              <a:defRPr sz="3200"/>
            </a:lvl2pPr>
            <a:lvl3pPr lvl="2" algn="ctr">
              <a:spcBef>
                <a:spcPts val="0"/>
              </a:spcBef>
              <a:spcAft>
                <a:spcPts val="0"/>
              </a:spcAft>
              <a:buSzPts val="3600"/>
              <a:buNone/>
              <a:defRPr sz="3200"/>
            </a:lvl3pPr>
            <a:lvl4pPr lvl="3" algn="ctr">
              <a:spcBef>
                <a:spcPts val="0"/>
              </a:spcBef>
              <a:spcAft>
                <a:spcPts val="0"/>
              </a:spcAft>
              <a:buSzPts val="3600"/>
              <a:buNone/>
              <a:defRPr sz="3200"/>
            </a:lvl4pPr>
            <a:lvl5pPr lvl="4" algn="ctr">
              <a:spcBef>
                <a:spcPts val="0"/>
              </a:spcBef>
              <a:spcAft>
                <a:spcPts val="0"/>
              </a:spcAft>
              <a:buSzPts val="3600"/>
              <a:buNone/>
              <a:defRPr sz="3200"/>
            </a:lvl5pPr>
            <a:lvl6pPr lvl="5" algn="ctr">
              <a:spcBef>
                <a:spcPts val="0"/>
              </a:spcBef>
              <a:spcAft>
                <a:spcPts val="0"/>
              </a:spcAft>
              <a:buSzPts val="3600"/>
              <a:buNone/>
              <a:defRPr sz="3200"/>
            </a:lvl6pPr>
            <a:lvl7pPr lvl="6" algn="ctr">
              <a:spcBef>
                <a:spcPts val="0"/>
              </a:spcBef>
              <a:spcAft>
                <a:spcPts val="0"/>
              </a:spcAft>
              <a:buSzPts val="3600"/>
              <a:buNone/>
              <a:defRPr sz="3200"/>
            </a:lvl7pPr>
            <a:lvl8pPr lvl="7" algn="ctr">
              <a:spcBef>
                <a:spcPts val="0"/>
              </a:spcBef>
              <a:spcAft>
                <a:spcPts val="0"/>
              </a:spcAft>
              <a:buSzPts val="3600"/>
              <a:buNone/>
              <a:defRPr sz="3200"/>
            </a:lvl8pPr>
            <a:lvl9pPr lvl="8" algn="ctr">
              <a:spcBef>
                <a:spcPts val="0"/>
              </a:spcBef>
              <a:spcAft>
                <a:spcPts val="0"/>
              </a:spcAft>
              <a:buSzPts val="3600"/>
              <a:buNone/>
              <a:defRPr sz="3200"/>
            </a:lvl9pPr>
          </a:lstStyle>
          <a:p>
            <a:endParaRPr/>
          </a:p>
        </p:txBody>
      </p:sp>
      <p:sp>
        <p:nvSpPr>
          <p:cNvPr id="13" name="Google Shape;13;p3"/>
          <p:cNvSpPr txBox="1">
            <a:spLocks noGrp="1"/>
          </p:cNvSpPr>
          <p:nvPr>
            <p:ph type="title" idx="2" hasCustomPrompt="1"/>
          </p:nvPr>
        </p:nvSpPr>
        <p:spPr>
          <a:xfrm>
            <a:off x="960000" y="1783768"/>
            <a:ext cx="6756800" cy="11224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5500"/>
            </a:lvl1pPr>
            <a:lvl2pPr lvl="1" algn="ctr" rtl="0">
              <a:spcBef>
                <a:spcPts val="0"/>
              </a:spcBef>
              <a:spcAft>
                <a:spcPts val="0"/>
              </a:spcAft>
              <a:buSzPts val="6000"/>
              <a:buNone/>
              <a:defRPr sz="5500"/>
            </a:lvl2pPr>
            <a:lvl3pPr lvl="2" algn="ctr" rtl="0">
              <a:spcBef>
                <a:spcPts val="0"/>
              </a:spcBef>
              <a:spcAft>
                <a:spcPts val="0"/>
              </a:spcAft>
              <a:buSzPts val="6000"/>
              <a:buNone/>
              <a:defRPr sz="5500"/>
            </a:lvl3pPr>
            <a:lvl4pPr lvl="3" algn="ctr" rtl="0">
              <a:spcBef>
                <a:spcPts val="0"/>
              </a:spcBef>
              <a:spcAft>
                <a:spcPts val="0"/>
              </a:spcAft>
              <a:buSzPts val="6000"/>
              <a:buNone/>
              <a:defRPr sz="5500"/>
            </a:lvl4pPr>
            <a:lvl5pPr lvl="4" algn="ctr" rtl="0">
              <a:spcBef>
                <a:spcPts val="0"/>
              </a:spcBef>
              <a:spcAft>
                <a:spcPts val="0"/>
              </a:spcAft>
              <a:buSzPts val="6000"/>
              <a:buNone/>
              <a:defRPr sz="5500"/>
            </a:lvl5pPr>
            <a:lvl6pPr lvl="5" algn="ctr" rtl="0">
              <a:spcBef>
                <a:spcPts val="0"/>
              </a:spcBef>
              <a:spcAft>
                <a:spcPts val="0"/>
              </a:spcAft>
              <a:buSzPts val="6000"/>
              <a:buNone/>
              <a:defRPr sz="5500"/>
            </a:lvl6pPr>
            <a:lvl7pPr lvl="6" algn="ctr" rtl="0">
              <a:spcBef>
                <a:spcPts val="0"/>
              </a:spcBef>
              <a:spcAft>
                <a:spcPts val="0"/>
              </a:spcAft>
              <a:buSzPts val="6000"/>
              <a:buNone/>
              <a:defRPr sz="5500"/>
            </a:lvl7pPr>
            <a:lvl8pPr lvl="7" algn="ctr" rtl="0">
              <a:spcBef>
                <a:spcPts val="0"/>
              </a:spcBef>
              <a:spcAft>
                <a:spcPts val="0"/>
              </a:spcAft>
              <a:buSzPts val="6000"/>
              <a:buNone/>
              <a:defRPr sz="5500"/>
            </a:lvl8pPr>
            <a:lvl9pPr lvl="8" algn="ctr" rtl="0">
              <a:spcBef>
                <a:spcPts val="0"/>
              </a:spcBef>
              <a:spcAft>
                <a:spcPts val="0"/>
              </a:spcAft>
              <a:buSzPts val="6000"/>
              <a:buNone/>
              <a:defRPr sz="5500"/>
            </a:lvl9pPr>
          </a:lstStyle>
          <a:p>
            <a:r>
              <a:t>xx%</a:t>
            </a:r>
          </a:p>
        </p:txBody>
      </p:sp>
      <p:sp>
        <p:nvSpPr>
          <p:cNvPr id="14" name="Google Shape;14;p3"/>
          <p:cNvSpPr txBox="1">
            <a:spLocks noGrp="1"/>
          </p:cNvSpPr>
          <p:nvPr>
            <p:ph type="subTitle" idx="1"/>
          </p:nvPr>
        </p:nvSpPr>
        <p:spPr>
          <a:xfrm>
            <a:off x="960000" y="3871435"/>
            <a:ext cx="6756800" cy="951200"/>
          </a:xfrm>
          <a:prstGeom prst="rect">
            <a:avLst/>
          </a:prstGeom>
        </p:spPr>
        <p:txBody>
          <a:bodyPr spcFirstLastPara="1" wrap="square" lIns="82598" tIns="82598" rIns="82598" bIns="82598"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424933608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4743201" y="4133719"/>
            <a:ext cx="5813600" cy="7092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2700"/>
            </a:lvl2pPr>
            <a:lvl3pPr lvl="2" algn="ctr" rtl="0">
              <a:spcBef>
                <a:spcPts val="0"/>
              </a:spcBef>
              <a:spcAft>
                <a:spcPts val="0"/>
              </a:spcAft>
              <a:buSzPts val="3000"/>
              <a:buNone/>
              <a:defRPr sz="2700"/>
            </a:lvl3pPr>
            <a:lvl4pPr lvl="3" algn="ctr" rtl="0">
              <a:spcBef>
                <a:spcPts val="0"/>
              </a:spcBef>
              <a:spcAft>
                <a:spcPts val="0"/>
              </a:spcAft>
              <a:buSzPts val="3000"/>
              <a:buNone/>
              <a:defRPr sz="2700"/>
            </a:lvl4pPr>
            <a:lvl5pPr lvl="4" algn="ctr" rtl="0">
              <a:spcBef>
                <a:spcPts val="0"/>
              </a:spcBef>
              <a:spcAft>
                <a:spcPts val="0"/>
              </a:spcAft>
              <a:buSzPts val="3000"/>
              <a:buNone/>
              <a:defRPr sz="2700"/>
            </a:lvl5pPr>
            <a:lvl6pPr lvl="5" algn="ctr" rtl="0">
              <a:spcBef>
                <a:spcPts val="0"/>
              </a:spcBef>
              <a:spcAft>
                <a:spcPts val="0"/>
              </a:spcAft>
              <a:buSzPts val="3000"/>
              <a:buNone/>
              <a:defRPr sz="2700"/>
            </a:lvl6pPr>
            <a:lvl7pPr lvl="6" algn="ctr" rtl="0">
              <a:spcBef>
                <a:spcPts val="0"/>
              </a:spcBef>
              <a:spcAft>
                <a:spcPts val="0"/>
              </a:spcAft>
              <a:buSzPts val="3000"/>
              <a:buNone/>
              <a:defRPr sz="2700"/>
            </a:lvl7pPr>
            <a:lvl8pPr lvl="7" algn="ctr" rtl="0">
              <a:spcBef>
                <a:spcPts val="0"/>
              </a:spcBef>
              <a:spcAft>
                <a:spcPts val="0"/>
              </a:spcAft>
              <a:buSzPts val="3000"/>
              <a:buNone/>
              <a:defRPr sz="2700"/>
            </a:lvl8pPr>
            <a:lvl9pPr lvl="8" algn="ctr" rtl="0">
              <a:spcBef>
                <a:spcPts val="0"/>
              </a:spcBef>
              <a:spcAft>
                <a:spcPts val="0"/>
              </a:spcAft>
              <a:buSzPts val="3000"/>
              <a:buNone/>
              <a:defRPr sz="2700"/>
            </a:lvl9pPr>
          </a:lstStyle>
          <a:p>
            <a:endParaRPr/>
          </a:p>
        </p:txBody>
      </p:sp>
      <p:sp>
        <p:nvSpPr>
          <p:cNvPr id="65" name="Google Shape;65;p15"/>
          <p:cNvSpPr txBox="1">
            <a:spLocks noGrp="1"/>
          </p:cNvSpPr>
          <p:nvPr>
            <p:ph type="subTitle" idx="1"/>
          </p:nvPr>
        </p:nvSpPr>
        <p:spPr>
          <a:xfrm>
            <a:off x="1635201" y="2015085"/>
            <a:ext cx="8921600" cy="1971200"/>
          </a:xfrm>
          <a:prstGeom prst="rect">
            <a:avLst/>
          </a:prstGeom>
        </p:spPr>
        <p:txBody>
          <a:bodyPr spcFirstLastPara="1" wrap="square" lIns="82598" tIns="82598" rIns="82598" bIns="82598" anchor="ctr" anchorCtr="0">
            <a:noAutofit/>
          </a:bodyPr>
          <a:lstStyle>
            <a:lvl1pPr lvl="0" algn="r" rtl="0">
              <a:lnSpc>
                <a:spcPct val="100000"/>
              </a:lnSpc>
              <a:spcBef>
                <a:spcPts val="0"/>
              </a:spcBef>
              <a:spcAft>
                <a:spcPts val="0"/>
              </a:spcAft>
              <a:buSzPts val="3000"/>
              <a:buNone/>
              <a:defRPr sz="2700"/>
            </a:lvl1pPr>
            <a:lvl2pPr lvl="1" algn="ctr" rtl="0">
              <a:lnSpc>
                <a:spcPct val="100000"/>
              </a:lnSpc>
              <a:spcBef>
                <a:spcPts val="0"/>
              </a:spcBef>
              <a:spcAft>
                <a:spcPts val="0"/>
              </a:spcAft>
              <a:buSzPts val="3000"/>
              <a:buNone/>
              <a:defRPr sz="2700"/>
            </a:lvl2pPr>
            <a:lvl3pPr lvl="2" algn="ctr" rtl="0">
              <a:lnSpc>
                <a:spcPct val="100000"/>
              </a:lnSpc>
              <a:spcBef>
                <a:spcPts val="0"/>
              </a:spcBef>
              <a:spcAft>
                <a:spcPts val="0"/>
              </a:spcAft>
              <a:buSzPts val="3000"/>
              <a:buNone/>
              <a:defRPr sz="2700"/>
            </a:lvl3pPr>
            <a:lvl4pPr lvl="3" algn="ctr" rtl="0">
              <a:lnSpc>
                <a:spcPct val="100000"/>
              </a:lnSpc>
              <a:spcBef>
                <a:spcPts val="0"/>
              </a:spcBef>
              <a:spcAft>
                <a:spcPts val="0"/>
              </a:spcAft>
              <a:buSzPts val="3000"/>
              <a:buNone/>
              <a:defRPr sz="2700"/>
            </a:lvl4pPr>
            <a:lvl5pPr lvl="4" algn="ctr" rtl="0">
              <a:lnSpc>
                <a:spcPct val="100000"/>
              </a:lnSpc>
              <a:spcBef>
                <a:spcPts val="0"/>
              </a:spcBef>
              <a:spcAft>
                <a:spcPts val="0"/>
              </a:spcAft>
              <a:buSzPts val="3000"/>
              <a:buNone/>
              <a:defRPr sz="2700"/>
            </a:lvl5pPr>
            <a:lvl6pPr lvl="5" algn="ctr" rtl="0">
              <a:lnSpc>
                <a:spcPct val="100000"/>
              </a:lnSpc>
              <a:spcBef>
                <a:spcPts val="0"/>
              </a:spcBef>
              <a:spcAft>
                <a:spcPts val="0"/>
              </a:spcAft>
              <a:buSzPts val="3000"/>
              <a:buNone/>
              <a:defRPr sz="2700"/>
            </a:lvl6pPr>
            <a:lvl7pPr lvl="6" algn="ctr" rtl="0">
              <a:lnSpc>
                <a:spcPct val="100000"/>
              </a:lnSpc>
              <a:spcBef>
                <a:spcPts val="0"/>
              </a:spcBef>
              <a:spcAft>
                <a:spcPts val="0"/>
              </a:spcAft>
              <a:buSzPts val="3000"/>
              <a:buNone/>
              <a:defRPr sz="2700"/>
            </a:lvl7pPr>
            <a:lvl8pPr lvl="7" algn="ctr" rtl="0">
              <a:lnSpc>
                <a:spcPct val="100000"/>
              </a:lnSpc>
              <a:spcBef>
                <a:spcPts val="0"/>
              </a:spcBef>
              <a:spcAft>
                <a:spcPts val="0"/>
              </a:spcAft>
              <a:buSzPts val="3000"/>
              <a:buNone/>
              <a:defRPr sz="2700"/>
            </a:lvl8pPr>
            <a:lvl9pPr lvl="8" algn="ctr" rtl="0">
              <a:lnSpc>
                <a:spcPct val="100000"/>
              </a:lnSpc>
              <a:spcBef>
                <a:spcPts val="0"/>
              </a:spcBef>
              <a:spcAft>
                <a:spcPts val="0"/>
              </a:spcAft>
              <a:buSzPts val="3000"/>
              <a:buNone/>
              <a:defRPr sz="2700"/>
            </a:lvl9pPr>
          </a:lstStyle>
          <a:p>
            <a:endParaRPr/>
          </a:p>
        </p:txBody>
      </p:sp>
    </p:spTree>
    <p:extLst>
      <p:ext uri="{BB962C8B-B14F-4D97-AF65-F5344CB8AC3E}">
        <p14:creationId xmlns:p14="http://schemas.microsoft.com/office/powerpoint/2010/main" val="4089281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960001"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300"/>
            </a:lvl2pPr>
            <a:lvl3pPr lvl="2" algn="ctr" rtl="0">
              <a:spcBef>
                <a:spcPts val="0"/>
              </a:spcBef>
              <a:spcAft>
                <a:spcPts val="0"/>
              </a:spcAft>
              <a:buSzPts val="2500"/>
              <a:buNone/>
              <a:defRPr sz="2300"/>
            </a:lvl3pPr>
            <a:lvl4pPr lvl="3" algn="ctr" rtl="0">
              <a:spcBef>
                <a:spcPts val="0"/>
              </a:spcBef>
              <a:spcAft>
                <a:spcPts val="0"/>
              </a:spcAft>
              <a:buSzPts val="2500"/>
              <a:buNone/>
              <a:defRPr sz="2300"/>
            </a:lvl4pPr>
            <a:lvl5pPr lvl="4" algn="ctr" rtl="0">
              <a:spcBef>
                <a:spcPts val="0"/>
              </a:spcBef>
              <a:spcAft>
                <a:spcPts val="0"/>
              </a:spcAft>
              <a:buSzPts val="2500"/>
              <a:buNone/>
              <a:defRPr sz="2300"/>
            </a:lvl5pPr>
            <a:lvl6pPr lvl="5" algn="ctr" rtl="0">
              <a:spcBef>
                <a:spcPts val="0"/>
              </a:spcBef>
              <a:spcAft>
                <a:spcPts val="0"/>
              </a:spcAft>
              <a:buSzPts val="2500"/>
              <a:buNone/>
              <a:defRPr sz="2300"/>
            </a:lvl6pPr>
            <a:lvl7pPr lvl="6" algn="ctr" rtl="0">
              <a:spcBef>
                <a:spcPts val="0"/>
              </a:spcBef>
              <a:spcAft>
                <a:spcPts val="0"/>
              </a:spcAft>
              <a:buSzPts val="2500"/>
              <a:buNone/>
              <a:defRPr sz="2300"/>
            </a:lvl7pPr>
            <a:lvl8pPr lvl="7" algn="ctr" rtl="0">
              <a:spcBef>
                <a:spcPts val="0"/>
              </a:spcBef>
              <a:spcAft>
                <a:spcPts val="0"/>
              </a:spcAft>
              <a:buSzPts val="2500"/>
              <a:buNone/>
              <a:defRPr sz="2300"/>
            </a:lvl8pPr>
            <a:lvl9pPr lvl="8" algn="ctr" rtl="0">
              <a:spcBef>
                <a:spcPts val="0"/>
              </a:spcBef>
              <a:spcAft>
                <a:spcPts val="0"/>
              </a:spcAft>
              <a:buSzPts val="2500"/>
              <a:buNone/>
              <a:defRPr sz="2300"/>
            </a:lvl9pPr>
          </a:lstStyle>
          <a:p>
            <a:endParaRPr/>
          </a:p>
        </p:txBody>
      </p:sp>
      <p:sp>
        <p:nvSpPr>
          <p:cNvPr id="42" name="Google Shape;42;p13"/>
          <p:cNvSpPr txBox="1">
            <a:spLocks noGrp="1"/>
          </p:cNvSpPr>
          <p:nvPr>
            <p:ph type="subTitle" idx="1"/>
          </p:nvPr>
        </p:nvSpPr>
        <p:spPr>
          <a:xfrm>
            <a:off x="960001" y="3025835"/>
            <a:ext cx="3074000" cy="646400"/>
          </a:xfrm>
          <a:prstGeom prst="rect">
            <a:avLst/>
          </a:prstGeom>
        </p:spPr>
        <p:txBody>
          <a:bodyPr spcFirstLastPara="1" wrap="square" lIns="82598" tIns="82598" rIns="82598" bIns="82598"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13"/>
          <p:cNvSpPr txBox="1">
            <a:spLocks noGrp="1"/>
          </p:cNvSpPr>
          <p:nvPr>
            <p:ph type="title" idx="2"/>
          </p:nvPr>
        </p:nvSpPr>
        <p:spPr>
          <a:xfrm>
            <a:off x="4559027"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300"/>
            </a:lvl2pPr>
            <a:lvl3pPr lvl="2" algn="ctr" rtl="0">
              <a:spcBef>
                <a:spcPts val="0"/>
              </a:spcBef>
              <a:spcAft>
                <a:spcPts val="0"/>
              </a:spcAft>
              <a:buSzPts val="2500"/>
              <a:buNone/>
              <a:defRPr sz="2300"/>
            </a:lvl3pPr>
            <a:lvl4pPr lvl="3" algn="ctr" rtl="0">
              <a:spcBef>
                <a:spcPts val="0"/>
              </a:spcBef>
              <a:spcAft>
                <a:spcPts val="0"/>
              </a:spcAft>
              <a:buSzPts val="2500"/>
              <a:buNone/>
              <a:defRPr sz="2300"/>
            </a:lvl4pPr>
            <a:lvl5pPr lvl="4" algn="ctr" rtl="0">
              <a:spcBef>
                <a:spcPts val="0"/>
              </a:spcBef>
              <a:spcAft>
                <a:spcPts val="0"/>
              </a:spcAft>
              <a:buSzPts val="2500"/>
              <a:buNone/>
              <a:defRPr sz="2300"/>
            </a:lvl5pPr>
            <a:lvl6pPr lvl="5" algn="ctr" rtl="0">
              <a:spcBef>
                <a:spcPts val="0"/>
              </a:spcBef>
              <a:spcAft>
                <a:spcPts val="0"/>
              </a:spcAft>
              <a:buSzPts val="2500"/>
              <a:buNone/>
              <a:defRPr sz="2300"/>
            </a:lvl6pPr>
            <a:lvl7pPr lvl="6" algn="ctr" rtl="0">
              <a:spcBef>
                <a:spcPts val="0"/>
              </a:spcBef>
              <a:spcAft>
                <a:spcPts val="0"/>
              </a:spcAft>
              <a:buSzPts val="2500"/>
              <a:buNone/>
              <a:defRPr sz="2300"/>
            </a:lvl7pPr>
            <a:lvl8pPr lvl="7" algn="ctr" rtl="0">
              <a:spcBef>
                <a:spcPts val="0"/>
              </a:spcBef>
              <a:spcAft>
                <a:spcPts val="0"/>
              </a:spcAft>
              <a:buSzPts val="2500"/>
              <a:buNone/>
              <a:defRPr sz="2300"/>
            </a:lvl8pPr>
            <a:lvl9pPr lvl="8" algn="ctr" rtl="0">
              <a:spcBef>
                <a:spcPts val="0"/>
              </a:spcBef>
              <a:spcAft>
                <a:spcPts val="0"/>
              </a:spcAft>
              <a:buSzPts val="2500"/>
              <a:buNone/>
              <a:defRPr sz="2300"/>
            </a:lvl9pPr>
          </a:lstStyle>
          <a:p>
            <a:endParaRPr/>
          </a:p>
        </p:txBody>
      </p:sp>
      <p:sp>
        <p:nvSpPr>
          <p:cNvPr id="44" name="Google Shape;44;p13"/>
          <p:cNvSpPr txBox="1">
            <a:spLocks noGrp="1"/>
          </p:cNvSpPr>
          <p:nvPr>
            <p:ph type="subTitle" idx="3"/>
          </p:nvPr>
        </p:nvSpPr>
        <p:spPr>
          <a:xfrm>
            <a:off x="4559027" y="3025835"/>
            <a:ext cx="3074000" cy="646400"/>
          </a:xfrm>
          <a:prstGeom prst="rect">
            <a:avLst/>
          </a:prstGeom>
        </p:spPr>
        <p:txBody>
          <a:bodyPr spcFirstLastPara="1" wrap="square" lIns="82598" tIns="82598" rIns="82598" bIns="82598"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13"/>
          <p:cNvSpPr txBox="1">
            <a:spLocks noGrp="1"/>
          </p:cNvSpPr>
          <p:nvPr>
            <p:ph type="title" idx="4"/>
          </p:nvPr>
        </p:nvSpPr>
        <p:spPr>
          <a:xfrm>
            <a:off x="960001"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300"/>
            </a:lvl2pPr>
            <a:lvl3pPr lvl="2" algn="ctr" rtl="0">
              <a:spcBef>
                <a:spcPts val="0"/>
              </a:spcBef>
              <a:spcAft>
                <a:spcPts val="0"/>
              </a:spcAft>
              <a:buSzPts val="2500"/>
              <a:buNone/>
              <a:defRPr sz="2300"/>
            </a:lvl3pPr>
            <a:lvl4pPr lvl="3" algn="ctr" rtl="0">
              <a:spcBef>
                <a:spcPts val="0"/>
              </a:spcBef>
              <a:spcAft>
                <a:spcPts val="0"/>
              </a:spcAft>
              <a:buSzPts val="2500"/>
              <a:buNone/>
              <a:defRPr sz="2300"/>
            </a:lvl4pPr>
            <a:lvl5pPr lvl="4" algn="ctr" rtl="0">
              <a:spcBef>
                <a:spcPts val="0"/>
              </a:spcBef>
              <a:spcAft>
                <a:spcPts val="0"/>
              </a:spcAft>
              <a:buSzPts val="2500"/>
              <a:buNone/>
              <a:defRPr sz="2300"/>
            </a:lvl5pPr>
            <a:lvl6pPr lvl="5" algn="ctr" rtl="0">
              <a:spcBef>
                <a:spcPts val="0"/>
              </a:spcBef>
              <a:spcAft>
                <a:spcPts val="0"/>
              </a:spcAft>
              <a:buSzPts val="2500"/>
              <a:buNone/>
              <a:defRPr sz="2300"/>
            </a:lvl6pPr>
            <a:lvl7pPr lvl="6" algn="ctr" rtl="0">
              <a:spcBef>
                <a:spcPts val="0"/>
              </a:spcBef>
              <a:spcAft>
                <a:spcPts val="0"/>
              </a:spcAft>
              <a:buSzPts val="2500"/>
              <a:buNone/>
              <a:defRPr sz="2300"/>
            </a:lvl7pPr>
            <a:lvl8pPr lvl="7" algn="ctr" rtl="0">
              <a:spcBef>
                <a:spcPts val="0"/>
              </a:spcBef>
              <a:spcAft>
                <a:spcPts val="0"/>
              </a:spcAft>
              <a:buSzPts val="2500"/>
              <a:buNone/>
              <a:defRPr sz="2300"/>
            </a:lvl8pPr>
            <a:lvl9pPr lvl="8" algn="ctr" rtl="0">
              <a:spcBef>
                <a:spcPts val="0"/>
              </a:spcBef>
              <a:spcAft>
                <a:spcPts val="0"/>
              </a:spcAft>
              <a:buSzPts val="2500"/>
              <a:buNone/>
              <a:defRPr sz="2300"/>
            </a:lvl9pPr>
          </a:lstStyle>
          <a:p>
            <a:endParaRPr/>
          </a:p>
        </p:txBody>
      </p:sp>
      <p:sp>
        <p:nvSpPr>
          <p:cNvPr id="46" name="Google Shape;46;p13"/>
          <p:cNvSpPr txBox="1">
            <a:spLocks noGrp="1"/>
          </p:cNvSpPr>
          <p:nvPr>
            <p:ph type="subTitle" idx="5"/>
          </p:nvPr>
        </p:nvSpPr>
        <p:spPr>
          <a:xfrm>
            <a:off x="960001" y="4937035"/>
            <a:ext cx="3074000" cy="646400"/>
          </a:xfrm>
          <a:prstGeom prst="rect">
            <a:avLst/>
          </a:prstGeom>
        </p:spPr>
        <p:txBody>
          <a:bodyPr spcFirstLastPara="1" wrap="square" lIns="82598" tIns="82598" rIns="82598" bIns="82598"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13"/>
          <p:cNvSpPr txBox="1">
            <a:spLocks noGrp="1"/>
          </p:cNvSpPr>
          <p:nvPr>
            <p:ph type="title" idx="6"/>
          </p:nvPr>
        </p:nvSpPr>
        <p:spPr>
          <a:xfrm>
            <a:off x="4559027"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300"/>
            </a:lvl2pPr>
            <a:lvl3pPr lvl="2" algn="ctr" rtl="0">
              <a:spcBef>
                <a:spcPts val="0"/>
              </a:spcBef>
              <a:spcAft>
                <a:spcPts val="0"/>
              </a:spcAft>
              <a:buSzPts val="2500"/>
              <a:buNone/>
              <a:defRPr sz="2300"/>
            </a:lvl3pPr>
            <a:lvl4pPr lvl="3" algn="ctr" rtl="0">
              <a:spcBef>
                <a:spcPts val="0"/>
              </a:spcBef>
              <a:spcAft>
                <a:spcPts val="0"/>
              </a:spcAft>
              <a:buSzPts val="2500"/>
              <a:buNone/>
              <a:defRPr sz="2300"/>
            </a:lvl4pPr>
            <a:lvl5pPr lvl="4" algn="ctr" rtl="0">
              <a:spcBef>
                <a:spcPts val="0"/>
              </a:spcBef>
              <a:spcAft>
                <a:spcPts val="0"/>
              </a:spcAft>
              <a:buSzPts val="2500"/>
              <a:buNone/>
              <a:defRPr sz="2300"/>
            </a:lvl5pPr>
            <a:lvl6pPr lvl="5" algn="ctr" rtl="0">
              <a:spcBef>
                <a:spcPts val="0"/>
              </a:spcBef>
              <a:spcAft>
                <a:spcPts val="0"/>
              </a:spcAft>
              <a:buSzPts val="2500"/>
              <a:buNone/>
              <a:defRPr sz="2300"/>
            </a:lvl6pPr>
            <a:lvl7pPr lvl="6" algn="ctr" rtl="0">
              <a:spcBef>
                <a:spcPts val="0"/>
              </a:spcBef>
              <a:spcAft>
                <a:spcPts val="0"/>
              </a:spcAft>
              <a:buSzPts val="2500"/>
              <a:buNone/>
              <a:defRPr sz="2300"/>
            </a:lvl7pPr>
            <a:lvl8pPr lvl="7" algn="ctr" rtl="0">
              <a:spcBef>
                <a:spcPts val="0"/>
              </a:spcBef>
              <a:spcAft>
                <a:spcPts val="0"/>
              </a:spcAft>
              <a:buSzPts val="2500"/>
              <a:buNone/>
              <a:defRPr sz="2300"/>
            </a:lvl8pPr>
            <a:lvl9pPr lvl="8" algn="ctr" rtl="0">
              <a:spcBef>
                <a:spcPts val="0"/>
              </a:spcBef>
              <a:spcAft>
                <a:spcPts val="0"/>
              </a:spcAft>
              <a:buSzPts val="2500"/>
              <a:buNone/>
              <a:defRPr sz="2300"/>
            </a:lvl9pPr>
          </a:lstStyle>
          <a:p>
            <a:endParaRPr/>
          </a:p>
        </p:txBody>
      </p:sp>
      <p:sp>
        <p:nvSpPr>
          <p:cNvPr id="48" name="Google Shape;48;p13"/>
          <p:cNvSpPr txBox="1">
            <a:spLocks noGrp="1"/>
          </p:cNvSpPr>
          <p:nvPr>
            <p:ph type="subTitle" idx="7"/>
          </p:nvPr>
        </p:nvSpPr>
        <p:spPr>
          <a:xfrm>
            <a:off x="4559027" y="4937035"/>
            <a:ext cx="3074000" cy="646400"/>
          </a:xfrm>
          <a:prstGeom prst="rect">
            <a:avLst/>
          </a:prstGeom>
        </p:spPr>
        <p:txBody>
          <a:bodyPr spcFirstLastPara="1" wrap="square" lIns="82598" tIns="82598" rIns="82598" bIns="82598"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13"/>
          <p:cNvSpPr txBox="1">
            <a:spLocks noGrp="1"/>
          </p:cNvSpPr>
          <p:nvPr>
            <p:ph type="title" idx="8"/>
          </p:nvPr>
        </p:nvSpPr>
        <p:spPr>
          <a:xfrm>
            <a:off x="8158061"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300"/>
            </a:lvl2pPr>
            <a:lvl3pPr lvl="2" algn="ctr" rtl="0">
              <a:spcBef>
                <a:spcPts val="0"/>
              </a:spcBef>
              <a:spcAft>
                <a:spcPts val="0"/>
              </a:spcAft>
              <a:buSzPts val="2500"/>
              <a:buNone/>
              <a:defRPr sz="2300"/>
            </a:lvl3pPr>
            <a:lvl4pPr lvl="3" algn="ctr" rtl="0">
              <a:spcBef>
                <a:spcPts val="0"/>
              </a:spcBef>
              <a:spcAft>
                <a:spcPts val="0"/>
              </a:spcAft>
              <a:buSzPts val="2500"/>
              <a:buNone/>
              <a:defRPr sz="2300"/>
            </a:lvl4pPr>
            <a:lvl5pPr lvl="4" algn="ctr" rtl="0">
              <a:spcBef>
                <a:spcPts val="0"/>
              </a:spcBef>
              <a:spcAft>
                <a:spcPts val="0"/>
              </a:spcAft>
              <a:buSzPts val="2500"/>
              <a:buNone/>
              <a:defRPr sz="2300"/>
            </a:lvl5pPr>
            <a:lvl6pPr lvl="5" algn="ctr" rtl="0">
              <a:spcBef>
                <a:spcPts val="0"/>
              </a:spcBef>
              <a:spcAft>
                <a:spcPts val="0"/>
              </a:spcAft>
              <a:buSzPts val="2500"/>
              <a:buNone/>
              <a:defRPr sz="2300"/>
            </a:lvl6pPr>
            <a:lvl7pPr lvl="6" algn="ctr" rtl="0">
              <a:spcBef>
                <a:spcPts val="0"/>
              </a:spcBef>
              <a:spcAft>
                <a:spcPts val="0"/>
              </a:spcAft>
              <a:buSzPts val="2500"/>
              <a:buNone/>
              <a:defRPr sz="2300"/>
            </a:lvl7pPr>
            <a:lvl8pPr lvl="7" algn="ctr" rtl="0">
              <a:spcBef>
                <a:spcPts val="0"/>
              </a:spcBef>
              <a:spcAft>
                <a:spcPts val="0"/>
              </a:spcAft>
              <a:buSzPts val="2500"/>
              <a:buNone/>
              <a:defRPr sz="2300"/>
            </a:lvl8pPr>
            <a:lvl9pPr lvl="8" algn="ctr" rtl="0">
              <a:spcBef>
                <a:spcPts val="0"/>
              </a:spcBef>
              <a:spcAft>
                <a:spcPts val="0"/>
              </a:spcAft>
              <a:buSzPts val="2500"/>
              <a:buNone/>
              <a:defRPr sz="2300"/>
            </a:lvl9pPr>
          </a:lstStyle>
          <a:p>
            <a:endParaRPr/>
          </a:p>
        </p:txBody>
      </p:sp>
      <p:sp>
        <p:nvSpPr>
          <p:cNvPr id="50" name="Google Shape;50;p13"/>
          <p:cNvSpPr txBox="1">
            <a:spLocks noGrp="1"/>
          </p:cNvSpPr>
          <p:nvPr>
            <p:ph type="subTitle" idx="9"/>
          </p:nvPr>
        </p:nvSpPr>
        <p:spPr>
          <a:xfrm>
            <a:off x="8158061" y="3025835"/>
            <a:ext cx="3074000" cy="646400"/>
          </a:xfrm>
          <a:prstGeom prst="rect">
            <a:avLst/>
          </a:prstGeom>
        </p:spPr>
        <p:txBody>
          <a:bodyPr spcFirstLastPara="1" wrap="square" lIns="82598" tIns="82598" rIns="82598" bIns="82598"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 name="Google Shape;51;p13"/>
          <p:cNvSpPr txBox="1">
            <a:spLocks noGrp="1"/>
          </p:cNvSpPr>
          <p:nvPr>
            <p:ph type="title" idx="13"/>
          </p:nvPr>
        </p:nvSpPr>
        <p:spPr>
          <a:xfrm>
            <a:off x="8158061"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300"/>
            </a:lvl2pPr>
            <a:lvl3pPr lvl="2" algn="ctr" rtl="0">
              <a:spcBef>
                <a:spcPts val="0"/>
              </a:spcBef>
              <a:spcAft>
                <a:spcPts val="0"/>
              </a:spcAft>
              <a:buSzPts val="2500"/>
              <a:buNone/>
              <a:defRPr sz="2300"/>
            </a:lvl3pPr>
            <a:lvl4pPr lvl="3" algn="ctr" rtl="0">
              <a:spcBef>
                <a:spcPts val="0"/>
              </a:spcBef>
              <a:spcAft>
                <a:spcPts val="0"/>
              </a:spcAft>
              <a:buSzPts val="2500"/>
              <a:buNone/>
              <a:defRPr sz="2300"/>
            </a:lvl4pPr>
            <a:lvl5pPr lvl="4" algn="ctr" rtl="0">
              <a:spcBef>
                <a:spcPts val="0"/>
              </a:spcBef>
              <a:spcAft>
                <a:spcPts val="0"/>
              </a:spcAft>
              <a:buSzPts val="2500"/>
              <a:buNone/>
              <a:defRPr sz="2300"/>
            </a:lvl5pPr>
            <a:lvl6pPr lvl="5" algn="ctr" rtl="0">
              <a:spcBef>
                <a:spcPts val="0"/>
              </a:spcBef>
              <a:spcAft>
                <a:spcPts val="0"/>
              </a:spcAft>
              <a:buSzPts val="2500"/>
              <a:buNone/>
              <a:defRPr sz="2300"/>
            </a:lvl6pPr>
            <a:lvl7pPr lvl="6" algn="ctr" rtl="0">
              <a:spcBef>
                <a:spcPts val="0"/>
              </a:spcBef>
              <a:spcAft>
                <a:spcPts val="0"/>
              </a:spcAft>
              <a:buSzPts val="2500"/>
              <a:buNone/>
              <a:defRPr sz="2300"/>
            </a:lvl7pPr>
            <a:lvl8pPr lvl="7" algn="ctr" rtl="0">
              <a:spcBef>
                <a:spcPts val="0"/>
              </a:spcBef>
              <a:spcAft>
                <a:spcPts val="0"/>
              </a:spcAft>
              <a:buSzPts val="2500"/>
              <a:buNone/>
              <a:defRPr sz="2300"/>
            </a:lvl8pPr>
            <a:lvl9pPr lvl="8" algn="ctr" rtl="0">
              <a:spcBef>
                <a:spcPts val="0"/>
              </a:spcBef>
              <a:spcAft>
                <a:spcPts val="0"/>
              </a:spcAft>
              <a:buSzPts val="2500"/>
              <a:buNone/>
              <a:defRPr sz="2300"/>
            </a:lvl9pPr>
          </a:lstStyle>
          <a:p>
            <a:endParaRPr/>
          </a:p>
        </p:txBody>
      </p:sp>
      <p:sp>
        <p:nvSpPr>
          <p:cNvPr id="52" name="Google Shape;52;p13"/>
          <p:cNvSpPr txBox="1">
            <a:spLocks noGrp="1"/>
          </p:cNvSpPr>
          <p:nvPr>
            <p:ph type="subTitle" idx="14"/>
          </p:nvPr>
        </p:nvSpPr>
        <p:spPr>
          <a:xfrm>
            <a:off x="8158061" y="4937035"/>
            <a:ext cx="3074000" cy="646400"/>
          </a:xfrm>
          <a:prstGeom prst="rect">
            <a:avLst/>
          </a:prstGeom>
        </p:spPr>
        <p:txBody>
          <a:bodyPr spcFirstLastPara="1" wrap="square" lIns="82598" tIns="82598" rIns="82598" bIns="82598"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 name="Google Shape;53;p13"/>
          <p:cNvSpPr txBox="1">
            <a:spLocks noGrp="1"/>
          </p:cNvSpPr>
          <p:nvPr>
            <p:ph type="title" idx="15" hasCustomPrompt="1"/>
          </p:nvPr>
        </p:nvSpPr>
        <p:spPr>
          <a:xfrm>
            <a:off x="960000"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700">
                <a:solidFill>
                  <a:srgbClr val="101122"/>
                </a:solidFill>
              </a:defRPr>
            </a:lvl1pPr>
            <a:lvl2pPr lvl="1" rtl="0">
              <a:spcBef>
                <a:spcPts val="0"/>
              </a:spcBef>
              <a:spcAft>
                <a:spcPts val="0"/>
              </a:spcAft>
              <a:buSzPts val="3000"/>
              <a:buNone/>
              <a:defRPr sz="2700"/>
            </a:lvl2pPr>
            <a:lvl3pPr lvl="2" rtl="0">
              <a:spcBef>
                <a:spcPts val="0"/>
              </a:spcBef>
              <a:spcAft>
                <a:spcPts val="0"/>
              </a:spcAft>
              <a:buSzPts val="3000"/>
              <a:buNone/>
              <a:defRPr sz="2700"/>
            </a:lvl3pPr>
            <a:lvl4pPr lvl="3" rtl="0">
              <a:spcBef>
                <a:spcPts val="0"/>
              </a:spcBef>
              <a:spcAft>
                <a:spcPts val="0"/>
              </a:spcAft>
              <a:buSzPts val="3000"/>
              <a:buNone/>
              <a:defRPr sz="2700"/>
            </a:lvl4pPr>
            <a:lvl5pPr lvl="4" rtl="0">
              <a:spcBef>
                <a:spcPts val="0"/>
              </a:spcBef>
              <a:spcAft>
                <a:spcPts val="0"/>
              </a:spcAft>
              <a:buSzPts val="3000"/>
              <a:buNone/>
              <a:defRPr sz="2700"/>
            </a:lvl5pPr>
            <a:lvl6pPr lvl="5" rtl="0">
              <a:spcBef>
                <a:spcPts val="0"/>
              </a:spcBef>
              <a:spcAft>
                <a:spcPts val="0"/>
              </a:spcAft>
              <a:buSzPts val="3000"/>
              <a:buNone/>
              <a:defRPr sz="2700"/>
            </a:lvl6pPr>
            <a:lvl7pPr lvl="6" rtl="0">
              <a:spcBef>
                <a:spcPts val="0"/>
              </a:spcBef>
              <a:spcAft>
                <a:spcPts val="0"/>
              </a:spcAft>
              <a:buSzPts val="3000"/>
              <a:buNone/>
              <a:defRPr sz="2700"/>
            </a:lvl7pPr>
            <a:lvl8pPr lvl="7" rtl="0">
              <a:spcBef>
                <a:spcPts val="0"/>
              </a:spcBef>
              <a:spcAft>
                <a:spcPts val="0"/>
              </a:spcAft>
              <a:buSzPts val="3000"/>
              <a:buNone/>
              <a:defRPr sz="2700"/>
            </a:lvl8pPr>
            <a:lvl9pPr lvl="8" rtl="0">
              <a:spcBef>
                <a:spcPts val="0"/>
              </a:spcBef>
              <a:spcAft>
                <a:spcPts val="0"/>
              </a:spcAft>
              <a:buSzPts val="3000"/>
              <a:buNone/>
              <a:defRPr sz="2700"/>
            </a:lvl9pPr>
          </a:lstStyle>
          <a:p>
            <a:r>
              <a:t>xx%</a:t>
            </a:r>
          </a:p>
        </p:txBody>
      </p:sp>
      <p:sp>
        <p:nvSpPr>
          <p:cNvPr id="54" name="Google Shape;54;p13"/>
          <p:cNvSpPr txBox="1">
            <a:spLocks noGrp="1"/>
          </p:cNvSpPr>
          <p:nvPr>
            <p:ph type="title" idx="16" hasCustomPrompt="1"/>
          </p:nvPr>
        </p:nvSpPr>
        <p:spPr>
          <a:xfrm>
            <a:off x="960000"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700">
                <a:solidFill>
                  <a:srgbClr val="101122"/>
                </a:solidFill>
              </a:defRPr>
            </a:lvl1pPr>
            <a:lvl2pPr lvl="1" rtl="0">
              <a:spcBef>
                <a:spcPts val="0"/>
              </a:spcBef>
              <a:spcAft>
                <a:spcPts val="0"/>
              </a:spcAft>
              <a:buSzPts val="3000"/>
              <a:buNone/>
              <a:defRPr sz="2700"/>
            </a:lvl2pPr>
            <a:lvl3pPr lvl="2" rtl="0">
              <a:spcBef>
                <a:spcPts val="0"/>
              </a:spcBef>
              <a:spcAft>
                <a:spcPts val="0"/>
              </a:spcAft>
              <a:buSzPts val="3000"/>
              <a:buNone/>
              <a:defRPr sz="2700"/>
            </a:lvl3pPr>
            <a:lvl4pPr lvl="3" rtl="0">
              <a:spcBef>
                <a:spcPts val="0"/>
              </a:spcBef>
              <a:spcAft>
                <a:spcPts val="0"/>
              </a:spcAft>
              <a:buSzPts val="3000"/>
              <a:buNone/>
              <a:defRPr sz="2700"/>
            </a:lvl4pPr>
            <a:lvl5pPr lvl="4" rtl="0">
              <a:spcBef>
                <a:spcPts val="0"/>
              </a:spcBef>
              <a:spcAft>
                <a:spcPts val="0"/>
              </a:spcAft>
              <a:buSzPts val="3000"/>
              <a:buNone/>
              <a:defRPr sz="2700"/>
            </a:lvl5pPr>
            <a:lvl6pPr lvl="5" rtl="0">
              <a:spcBef>
                <a:spcPts val="0"/>
              </a:spcBef>
              <a:spcAft>
                <a:spcPts val="0"/>
              </a:spcAft>
              <a:buSzPts val="3000"/>
              <a:buNone/>
              <a:defRPr sz="2700"/>
            </a:lvl6pPr>
            <a:lvl7pPr lvl="6" rtl="0">
              <a:spcBef>
                <a:spcPts val="0"/>
              </a:spcBef>
              <a:spcAft>
                <a:spcPts val="0"/>
              </a:spcAft>
              <a:buSzPts val="3000"/>
              <a:buNone/>
              <a:defRPr sz="2700"/>
            </a:lvl7pPr>
            <a:lvl8pPr lvl="7" rtl="0">
              <a:spcBef>
                <a:spcPts val="0"/>
              </a:spcBef>
              <a:spcAft>
                <a:spcPts val="0"/>
              </a:spcAft>
              <a:buSzPts val="3000"/>
              <a:buNone/>
              <a:defRPr sz="2700"/>
            </a:lvl8pPr>
            <a:lvl9pPr lvl="8" rtl="0">
              <a:spcBef>
                <a:spcPts val="0"/>
              </a:spcBef>
              <a:spcAft>
                <a:spcPts val="0"/>
              </a:spcAft>
              <a:buSzPts val="3000"/>
              <a:buNone/>
              <a:defRPr sz="2700"/>
            </a:lvl9pPr>
          </a:lstStyle>
          <a:p>
            <a:r>
              <a:t>xx%</a:t>
            </a:r>
          </a:p>
        </p:txBody>
      </p:sp>
      <p:sp>
        <p:nvSpPr>
          <p:cNvPr id="55" name="Google Shape;55;p13"/>
          <p:cNvSpPr txBox="1">
            <a:spLocks noGrp="1"/>
          </p:cNvSpPr>
          <p:nvPr>
            <p:ph type="title" idx="17" hasCustomPrompt="1"/>
          </p:nvPr>
        </p:nvSpPr>
        <p:spPr>
          <a:xfrm>
            <a:off x="4559033"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700">
                <a:solidFill>
                  <a:srgbClr val="101122"/>
                </a:solidFill>
              </a:defRPr>
            </a:lvl1pPr>
            <a:lvl2pPr lvl="1" rtl="0">
              <a:spcBef>
                <a:spcPts val="0"/>
              </a:spcBef>
              <a:spcAft>
                <a:spcPts val="0"/>
              </a:spcAft>
              <a:buSzPts val="3000"/>
              <a:buNone/>
              <a:defRPr sz="2700"/>
            </a:lvl2pPr>
            <a:lvl3pPr lvl="2" rtl="0">
              <a:spcBef>
                <a:spcPts val="0"/>
              </a:spcBef>
              <a:spcAft>
                <a:spcPts val="0"/>
              </a:spcAft>
              <a:buSzPts val="3000"/>
              <a:buNone/>
              <a:defRPr sz="2700"/>
            </a:lvl3pPr>
            <a:lvl4pPr lvl="3" rtl="0">
              <a:spcBef>
                <a:spcPts val="0"/>
              </a:spcBef>
              <a:spcAft>
                <a:spcPts val="0"/>
              </a:spcAft>
              <a:buSzPts val="3000"/>
              <a:buNone/>
              <a:defRPr sz="2700"/>
            </a:lvl4pPr>
            <a:lvl5pPr lvl="4" rtl="0">
              <a:spcBef>
                <a:spcPts val="0"/>
              </a:spcBef>
              <a:spcAft>
                <a:spcPts val="0"/>
              </a:spcAft>
              <a:buSzPts val="3000"/>
              <a:buNone/>
              <a:defRPr sz="2700"/>
            </a:lvl5pPr>
            <a:lvl6pPr lvl="5" rtl="0">
              <a:spcBef>
                <a:spcPts val="0"/>
              </a:spcBef>
              <a:spcAft>
                <a:spcPts val="0"/>
              </a:spcAft>
              <a:buSzPts val="3000"/>
              <a:buNone/>
              <a:defRPr sz="2700"/>
            </a:lvl6pPr>
            <a:lvl7pPr lvl="6" rtl="0">
              <a:spcBef>
                <a:spcPts val="0"/>
              </a:spcBef>
              <a:spcAft>
                <a:spcPts val="0"/>
              </a:spcAft>
              <a:buSzPts val="3000"/>
              <a:buNone/>
              <a:defRPr sz="2700"/>
            </a:lvl7pPr>
            <a:lvl8pPr lvl="7" rtl="0">
              <a:spcBef>
                <a:spcPts val="0"/>
              </a:spcBef>
              <a:spcAft>
                <a:spcPts val="0"/>
              </a:spcAft>
              <a:buSzPts val="3000"/>
              <a:buNone/>
              <a:defRPr sz="2700"/>
            </a:lvl8pPr>
            <a:lvl9pPr lvl="8" rtl="0">
              <a:spcBef>
                <a:spcPts val="0"/>
              </a:spcBef>
              <a:spcAft>
                <a:spcPts val="0"/>
              </a:spcAft>
              <a:buSzPts val="3000"/>
              <a:buNone/>
              <a:defRPr sz="2700"/>
            </a:lvl9pPr>
          </a:lstStyle>
          <a:p>
            <a:r>
              <a:t>xx%</a:t>
            </a:r>
          </a:p>
        </p:txBody>
      </p:sp>
      <p:sp>
        <p:nvSpPr>
          <p:cNvPr id="56" name="Google Shape;56;p13"/>
          <p:cNvSpPr txBox="1">
            <a:spLocks noGrp="1"/>
          </p:cNvSpPr>
          <p:nvPr>
            <p:ph type="title" idx="18" hasCustomPrompt="1"/>
          </p:nvPr>
        </p:nvSpPr>
        <p:spPr>
          <a:xfrm>
            <a:off x="4559033"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700">
                <a:solidFill>
                  <a:srgbClr val="101122"/>
                </a:solidFill>
              </a:defRPr>
            </a:lvl1pPr>
            <a:lvl2pPr lvl="1" rtl="0">
              <a:spcBef>
                <a:spcPts val="0"/>
              </a:spcBef>
              <a:spcAft>
                <a:spcPts val="0"/>
              </a:spcAft>
              <a:buSzPts val="3000"/>
              <a:buNone/>
              <a:defRPr sz="2700"/>
            </a:lvl2pPr>
            <a:lvl3pPr lvl="2" rtl="0">
              <a:spcBef>
                <a:spcPts val="0"/>
              </a:spcBef>
              <a:spcAft>
                <a:spcPts val="0"/>
              </a:spcAft>
              <a:buSzPts val="3000"/>
              <a:buNone/>
              <a:defRPr sz="2700"/>
            </a:lvl3pPr>
            <a:lvl4pPr lvl="3" rtl="0">
              <a:spcBef>
                <a:spcPts val="0"/>
              </a:spcBef>
              <a:spcAft>
                <a:spcPts val="0"/>
              </a:spcAft>
              <a:buSzPts val="3000"/>
              <a:buNone/>
              <a:defRPr sz="2700"/>
            </a:lvl4pPr>
            <a:lvl5pPr lvl="4" rtl="0">
              <a:spcBef>
                <a:spcPts val="0"/>
              </a:spcBef>
              <a:spcAft>
                <a:spcPts val="0"/>
              </a:spcAft>
              <a:buSzPts val="3000"/>
              <a:buNone/>
              <a:defRPr sz="2700"/>
            </a:lvl5pPr>
            <a:lvl6pPr lvl="5" rtl="0">
              <a:spcBef>
                <a:spcPts val="0"/>
              </a:spcBef>
              <a:spcAft>
                <a:spcPts val="0"/>
              </a:spcAft>
              <a:buSzPts val="3000"/>
              <a:buNone/>
              <a:defRPr sz="2700"/>
            </a:lvl6pPr>
            <a:lvl7pPr lvl="6" rtl="0">
              <a:spcBef>
                <a:spcPts val="0"/>
              </a:spcBef>
              <a:spcAft>
                <a:spcPts val="0"/>
              </a:spcAft>
              <a:buSzPts val="3000"/>
              <a:buNone/>
              <a:defRPr sz="2700"/>
            </a:lvl7pPr>
            <a:lvl8pPr lvl="7" rtl="0">
              <a:spcBef>
                <a:spcPts val="0"/>
              </a:spcBef>
              <a:spcAft>
                <a:spcPts val="0"/>
              </a:spcAft>
              <a:buSzPts val="3000"/>
              <a:buNone/>
              <a:defRPr sz="2700"/>
            </a:lvl8pPr>
            <a:lvl9pPr lvl="8" rtl="0">
              <a:spcBef>
                <a:spcPts val="0"/>
              </a:spcBef>
              <a:spcAft>
                <a:spcPts val="0"/>
              </a:spcAft>
              <a:buSzPts val="3000"/>
              <a:buNone/>
              <a:defRPr sz="2700"/>
            </a:lvl9pPr>
          </a:lstStyle>
          <a:p>
            <a:r>
              <a:t>xx%</a:t>
            </a:r>
          </a:p>
        </p:txBody>
      </p:sp>
      <p:sp>
        <p:nvSpPr>
          <p:cNvPr id="57" name="Google Shape;57;p13"/>
          <p:cNvSpPr txBox="1">
            <a:spLocks noGrp="1"/>
          </p:cNvSpPr>
          <p:nvPr>
            <p:ph type="title" idx="19" hasCustomPrompt="1"/>
          </p:nvPr>
        </p:nvSpPr>
        <p:spPr>
          <a:xfrm>
            <a:off x="8158067"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700">
                <a:solidFill>
                  <a:srgbClr val="101122"/>
                </a:solidFill>
              </a:defRPr>
            </a:lvl1pPr>
            <a:lvl2pPr lvl="1" rtl="0">
              <a:spcBef>
                <a:spcPts val="0"/>
              </a:spcBef>
              <a:spcAft>
                <a:spcPts val="0"/>
              </a:spcAft>
              <a:buSzPts val="3000"/>
              <a:buNone/>
              <a:defRPr sz="2700"/>
            </a:lvl2pPr>
            <a:lvl3pPr lvl="2" rtl="0">
              <a:spcBef>
                <a:spcPts val="0"/>
              </a:spcBef>
              <a:spcAft>
                <a:spcPts val="0"/>
              </a:spcAft>
              <a:buSzPts val="3000"/>
              <a:buNone/>
              <a:defRPr sz="2700"/>
            </a:lvl3pPr>
            <a:lvl4pPr lvl="3" rtl="0">
              <a:spcBef>
                <a:spcPts val="0"/>
              </a:spcBef>
              <a:spcAft>
                <a:spcPts val="0"/>
              </a:spcAft>
              <a:buSzPts val="3000"/>
              <a:buNone/>
              <a:defRPr sz="2700"/>
            </a:lvl4pPr>
            <a:lvl5pPr lvl="4" rtl="0">
              <a:spcBef>
                <a:spcPts val="0"/>
              </a:spcBef>
              <a:spcAft>
                <a:spcPts val="0"/>
              </a:spcAft>
              <a:buSzPts val="3000"/>
              <a:buNone/>
              <a:defRPr sz="2700"/>
            </a:lvl5pPr>
            <a:lvl6pPr lvl="5" rtl="0">
              <a:spcBef>
                <a:spcPts val="0"/>
              </a:spcBef>
              <a:spcAft>
                <a:spcPts val="0"/>
              </a:spcAft>
              <a:buSzPts val="3000"/>
              <a:buNone/>
              <a:defRPr sz="2700"/>
            </a:lvl6pPr>
            <a:lvl7pPr lvl="6" rtl="0">
              <a:spcBef>
                <a:spcPts val="0"/>
              </a:spcBef>
              <a:spcAft>
                <a:spcPts val="0"/>
              </a:spcAft>
              <a:buSzPts val="3000"/>
              <a:buNone/>
              <a:defRPr sz="2700"/>
            </a:lvl7pPr>
            <a:lvl8pPr lvl="7" rtl="0">
              <a:spcBef>
                <a:spcPts val="0"/>
              </a:spcBef>
              <a:spcAft>
                <a:spcPts val="0"/>
              </a:spcAft>
              <a:buSzPts val="3000"/>
              <a:buNone/>
              <a:defRPr sz="2700"/>
            </a:lvl8pPr>
            <a:lvl9pPr lvl="8" rtl="0">
              <a:spcBef>
                <a:spcPts val="0"/>
              </a:spcBef>
              <a:spcAft>
                <a:spcPts val="0"/>
              </a:spcAft>
              <a:buSzPts val="3000"/>
              <a:buNone/>
              <a:defRPr sz="2700"/>
            </a:lvl9pPr>
          </a:lstStyle>
          <a:p>
            <a:r>
              <a:t>xx%</a:t>
            </a:r>
          </a:p>
        </p:txBody>
      </p:sp>
      <p:sp>
        <p:nvSpPr>
          <p:cNvPr id="58" name="Google Shape;58;p13"/>
          <p:cNvSpPr txBox="1">
            <a:spLocks noGrp="1"/>
          </p:cNvSpPr>
          <p:nvPr>
            <p:ph type="title" idx="20" hasCustomPrompt="1"/>
          </p:nvPr>
        </p:nvSpPr>
        <p:spPr>
          <a:xfrm>
            <a:off x="8158067"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700">
                <a:solidFill>
                  <a:srgbClr val="101122"/>
                </a:solidFill>
              </a:defRPr>
            </a:lvl1pPr>
            <a:lvl2pPr lvl="1" rtl="0">
              <a:spcBef>
                <a:spcPts val="0"/>
              </a:spcBef>
              <a:spcAft>
                <a:spcPts val="0"/>
              </a:spcAft>
              <a:buSzPts val="3000"/>
              <a:buNone/>
              <a:defRPr sz="2700"/>
            </a:lvl2pPr>
            <a:lvl3pPr lvl="2" rtl="0">
              <a:spcBef>
                <a:spcPts val="0"/>
              </a:spcBef>
              <a:spcAft>
                <a:spcPts val="0"/>
              </a:spcAft>
              <a:buSzPts val="3000"/>
              <a:buNone/>
              <a:defRPr sz="2700"/>
            </a:lvl3pPr>
            <a:lvl4pPr lvl="3" rtl="0">
              <a:spcBef>
                <a:spcPts val="0"/>
              </a:spcBef>
              <a:spcAft>
                <a:spcPts val="0"/>
              </a:spcAft>
              <a:buSzPts val="3000"/>
              <a:buNone/>
              <a:defRPr sz="2700"/>
            </a:lvl4pPr>
            <a:lvl5pPr lvl="4" rtl="0">
              <a:spcBef>
                <a:spcPts val="0"/>
              </a:spcBef>
              <a:spcAft>
                <a:spcPts val="0"/>
              </a:spcAft>
              <a:buSzPts val="3000"/>
              <a:buNone/>
              <a:defRPr sz="2700"/>
            </a:lvl5pPr>
            <a:lvl6pPr lvl="5" rtl="0">
              <a:spcBef>
                <a:spcPts val="0"/>
              </a:spcBef>
              <a:spcAft>
                <a:spcPts val="0"/>
              </a:spcAft>
              <a:buSzPts val="3000"/>
              <a:buNone/>
              <a:defRPr sz="2700"/>
            </a:lvl6pPr>
            <a:lvl7pPr lvl="6" rtl="0">
              <a:spcBef>
                <a:spcPts val="0"/>
              </a:spcBef>
              <a:spcAft>
                <a:spcPts val="0"/>
              </a:spcAft>
              <a:buSzPts val="3000"/>
              <a:buNone/>
              <a:defRPr sz="2700"/>
            </a:lvl7pPr>
            <a:lvl8pPr lvl="7" rtl="0">
              <a:spcBef>
                <a:spcPts val="0"/>
              </a:spcBef>
              <a:spcAft>
                <a:spcPts val="0"/>
              </a:spcAft>
              <a:buSzPts val="3000"/>
              <a:buNone/>
              <a:defRPr sz="2700"/>
            </a:lvl8pPr>
            <a:lvl9pPr lvl="8" rtl="0">
              <a:spcBef>
                <a:spcPts val="0"/>
              </a:spcBef>
              <a:spcAft>
                <a:spcPts val="0"/>
              </a:spcAft>
              <a:buSzPts val="3000"/>
              <a:buNone/>
              <a:defRPr sz="2700"/>
            </a:lvl9pPr>
          </a:lstStyle>
          <a:p>
            <a:r>
              <a:t>xx%</a:t>
            </a:r>
          </a:p>
        </p:txBody>
      </p:sp>
      <p:sp>
        <p:nvSpPr>
          <p:cNvPr id="59" name="Google Shape;59;p13"/>
          <p:cNvSpPr txBox="1">
            <a:spLocks noGrp="1"/>
          </p:cNvSpPr>
          <p:nvPr>
            <p:ph type="title" idx="21"/>
          </p:nvPr>
        </p:nvSpPr>
        <p:spPr>
          <a:xfrm>
            <a:off x="609600" y="548633"/>
            <a:ext cx="10984800" cy="6376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3193406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3090601" y="1742801"/>
            <a:ext cx="6010800" cy="33724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4800"/>
              <a:buNone/>
              <a:defRPr sz="9100"/>
            </a:lvl1pPr>
            <a:lvl2pPr lvl="1">
              <a:spcBef>
                <a:spcPts val="0"/>
              </a:spcBef>
              <a:spcAft>
                <a:spcPts val="0"/>
              </a:spcAft>
              <a:buSzPts val="4800"/>
              <a:buNone/>
              <a:defRPr sz="4400"/>
            </a:lvl2pPr>
            <a:lvl3pPr lvl="2">
              <a:spcBef>
                <a:spcPts val="0"/>
              </a:spcBef>
              <a:spcAft>
                <a:spcPts val="0"/>
              </a:spcAft>
              <a:buSzPts val="4800"/>
              <a:buNone/>
              <a:defRPr sz="4400"/>
            </a:lvl3pPr>
            <a:lvl4pPr lvl="3">
              <a:spcBef>
                <a:spcPts val="0"/>
              </a:spcBef>
              <a:spcAft>
                <a:spcPts val="0"/>
              </a:spcAft>
              <a:buSzPts val="4800"/>
              <a:buNone/>
              <a:defRPr sz="4400"/>
            </a:lvl4pPr>
            <a:lvl5pPr lvl="4">
              <a:spcBef>
                <a:spcPts val="0"/>
              </a:spcBef>
              <a:spcAft>
                <a:spcPts val="0"/>
              </a:spcAft>
              <a:buSzPts val="4800"/>
              <a:buNone/>
              <a:defRPr sz="4400"/>
            </a:lvl5pPr>
            <a:lvl6pPr lvl="5">
              <a:spcBef>
                <a:spcPts val="0"/>
              </a:spcBef>
              <a:spcAft>
                <a:spcPts val="0"/>
              </a:spcAft>
              <a:buSzPts val="4800"/>
              <a:buNone/>
              <a:defRPr sz="4400"/>
            </a:lvl6pPr>
            <a:lvl7pPr lvl="6">
              <a:spcBef>
                <a:spcPts val="0"/>
              </a:spcBef>
              <a:spcAft>
                <a:spcPts val="0"/>
              </a:spcAft>
              <a:buSzPts val="4800"/>
              <a:buNone/>
              <a:defRPr sz="4400"/>
            </a:lvl7pPr>
            <a:lvl8pPr lvl="7">
              <a:spcBef>
                <a:spcPts val="0"/>
              </a:spcBef>
              <a:spcAft>
                <a:spcPts val="0"/>
              </a:spcAft>
              <a:buSzPts val="4800"/>
              <a:buNone/>
              <a:defRPr sz="4400"/>
            </a:lvl8pPr>
            <a:lvl9pPr lvl="8">
              <a:spcBef>
                <a:spcPts val="0"/>
              </a:spcBef>
              <a:spcAft>
                <a:spcPts val="0"/>
              </a:spcAft>
              <a:buSzPts val="4800"/>
              <a:buNone/>
              <a:defRPr sz="4400"/>
            </a:lvl9pPr>
          </a:lstStyle>
          <a:p>
            <a:endParaRPr/>
          </a:p>
        </p:txBody>
      </p:sp>
    </p:spTree>
    <p:extLst>
      <p:ext uri="{BB962C8B-B14F-4D97-AF65-F5344CB8AC3E}">
        <p14:creationId xmlns:p14="http://schemas.microsoft.com/office/powerpoint/2010/main" val="3965063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5511E2-1755-41F6-B9F0-79F308A311FF}" type="datetimeFigureOut">
              <a:rPr lang="en-IN" smtClean="0"/>
              <a:t>13-02-2022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62C31-DC76-4970-837C-59B1000B9CDB}" type="slidenum">
              <a:rPr lang="en-IN" smtClean="0"/>
              <a:t>‹#›</a:t>
            </a:fld>
            <a:endParaRPr lang="en-IN"/>
          </a:p>
        </p:txBody>
      </p:sp>
    </p:spTree>
    <p:extLst>
      <p:ext uri="{BB962C8B-B14F-4D97-AF65-F5344CB8AC3E}">
        <p14:creationId xmlns:p14="http://schemas.microsoft.com/office/powerpoint/2010/main" val="461611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E5511E2-1755-41F6-B9F0-79F308A311FF}" type="datetimeFigureOut">
              <a:rPr lang="en-IN" smtClean="0"/>
              <a:t>13-02-2022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62C31-DC76-4970-837C-59B1000B9CD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8540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5511E2-1755-41F6-B9F0-79F308A311FF}" type="datetimeFigureOut">
              <a:rPr lang="en-IN" smtClean="0"/>
              <a:t>13-02-2022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B62C31-DC76-4970-837C-59B1000B9CDB}" type="slidenum">
              <a:rPr lang="en-IN" smtClean="0"/>
              <a:t>‹#›</a:t>
            </a:fld>
            <a:endParaRPr lang="en-IN"/>
          </a:p>
        </p:txBody>
      </p:sp>
    </p:spTree>
    <p:extLst>
      <p:ext uri="{BB962C8B-B14F-4D97-AF65-F5344CB8AC3E}">
        <p14:creationId xmlns:p14="http://schemas.microsoft.com/office/powerpoint/2010/main" val="1800383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5511E2-1755-41F6-B9F0-79F308A311FF}" type="datetimeFigureOut">
              <a:rPr lang="en-IN" smtClean="0"/>
              <a:t>13-02-2022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B62C31-DC76-4970-837C-59B1000B9CDB}" type="slidenum">
              <a:rPr lang="en-IN" smtClean="0"/>
              <a:t>‹#›</a:t>
            </a:fld>
            <a:endParaRPr lang="en-IN"/>
          </a:p>
        </p:txBody>
      </p:sp>
    </p:spTree>
    <p:extLst>
      <p:ext uri="{BB962C8B-B14F-4D97-AF65-F5344CB8AC3E}">
        <p14:creationId xmlns:p14="http://schemas.microsoft.com/office/powerpoint/2010/main" val="3220269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5511E2-1755-41F6-B9F0-79F308A311FF}" type="datetimeFigureOut">
              <a:rPr lang="en-IN" smtClean="0"/>
              <a:t>13-02-2022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B62C31-DC76-4970-837C-59B1000B9CDB}" type="slidenum">
              <a:rPr lang="en-IN" smtClean="0"/>
              <a:t>‹#›</a:t>
            </a:fld>
            <a:endParaRPr lang="en-IN"/>
          </a:p>
        </p:txBody>
      </p:sp>
    </p:spTree>
    <p:extLst>
      <p:ext uri="{BB962C8B-B14F-4D97-AF65-F5344CB8AC3E}">
        <p14:creationId xmlns:p14="http://schemas.microsoft.com/office/powerpoint/2010/main" val="322566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E5511E2-1755-41F6-B9F0-79F308A311FF}" type="datetimeFigureOut">
              <a:rPr lang="en-IN" smtClean="0"/>
              <a:t>13-02-2022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1B62C31-DC76-4970-837C-59B1000B9CDB}" type="slidenum">
              <a:rPr lang="en-IN" smtClean="0"/>
              <a:t>‹#›</a:t>
            </a:fld>
            <a:endParaRPr lang="en-IN"/>
          </a:p>
        </p:txBody>
      </p:sp>
    </p:spTree>
    <p:extLst>
      <p:ext uri="{BB962C8B-B14F-4D97-AF65-F5344CB8AC3E}">
        <p14:creationId xmlns:p14="http://schemas.microsoft.com/office/powerpoint/2010/main" val="1897952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E5511E2-1755-41F6-B9F0-79F308A311FF}" type="datetimeFigureOut">
              <a:rPr lang="en-IN" smtClean="0"/>
              <a:t>13-02-2022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1B62C31-DC76-4970-837C-59B1000B9CDB}" type="slidenum">
              <a:rPr lang="en-IN" smtClean="0"/>
              <a:t>‹#›</a:t>
            </a:fld>
            <a:endParaRPr lang="en-IN"/>
          </a:p>
        </p:txBody>
      </p:sp>
    </p:spTree>
    <p:extLst>
      <p:ext uri="{BB962C8B-B14F-4D97-AF65-F5344CB8AC3E}">
        <p14:creationId xmlns:p14="http://schemas.microsoft.com/office/powerpoint/2010/main" val="178637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E5511E2-1755-41F6-B9F0-79F308A311FF}" type="datetimeFigureOut">
              <a:rPr lang="en-IN" smtClean="0"/>
              <a:t>13-02-2022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B62C31-DC76-4970-837C-59B1000B9CDB}" type="slidenum">
              <a:rPr lang="en-IN" smtClean="0"/>
              <a:t>‹#›</a:t>
            </a:fld>
            <a:endParaRPr lang="en-IN"/>
          </a:p>
        </p:txBody>
      </p:sp>
    </p:spTree>
    <p:extLst>
      <p:ext uri="{BB962C8B-B14F-4D97-AF65-F5344CB8AC3E}">
        <p14:creationId xmlns:p14="http://schemas.microsoft.com/office/powerpoint/2010/main" val="2157786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E5511E2-1755-41F6-B9F0-79F308A311FF}" type="datetimeFigureOut">
              <a:rPr lang="en-IN" smtClean="0"/>
              <a:t>13-02-2022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1B62C31-DC76-4970-837C-59B1000B9CD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51621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www.pantechelearning.com/data-science-master-class/" TargetMode="Externa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channel/UC52iLVrQ4EpeSdAB3911rsg?sub_confirmation=1"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Random Forest Regression:</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82399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2" name="Google Shape;232;p29"/>
          <p:cNvSpPr txBox="1">
            <a:spLocks noGrp="1"/>
          </p:cNvSpPr>
          <p:nvPr>
            <p:ph type="title"/>
          </p:nvPr>
        </p:nvSpPr>
        <p:spPr>
          <a:xfrm>
            <a:off x="2300208" y="356660"/>
            <a:ext cx="7443817" cy="816133"/>
          </a:xfrm>
          <a:prstGeom prst="rect">
            <a:avLst/>
          </a:prstGeom>
        </p:spPr>
        <p:txBody>
          <a:bodyPr spcFirstLastPara="1" wrap="square" lIns="0" tIns="0" rIns="0" bIns="0" anchor="ctr" anchorCtr="0">
            <a:noAutofit/>
          </a:bodyPr>
          <a:lstStyle/>
          <a:p>
            <a:pPr algn="l">
              <a:buSzPts val="1100"/>
            </a:pPr>
            <a:r>
              <a:rPr lang="en" sz="4300" dirty="0">
                <a:solidFill>
                  <a:schemeClr val="tx1"/>
                </a:solidFill>
                <a:latin typeface="Times New Roman" panose="02020603050405020304" pitchFamily="18" charset="0"/>
                <a:cs typeface="Times New Roman" panose="02020603050405020304" pitchFamily="18" charset="0"/>
              </a:rPr>
              <a:t>Data Science &amp; Analytics Learning Plan</a:t>
            </a:r>
            <a:endParaRPr sz="4300" dirty="0">
              <a:solidFill>
                <a:schemeClr val="tx1"/>
              </a:solidFill>
              <a:latin typeface="Times New Roman" panose="02020603050405020304" pitchFamily="18" charset="0"/>
              <a:cs typeface="Times New Roman" panose="02020603050405020304" pitchFamily="18" charset="0"/>
            </a:endParaRPr>
          </a:p>
        </p:txBody>
      </p:sp>
      <p:grpSp>
        <p:nvGrpSpPr>
          <p:cNvPr id="271" name="Google Shape;271;p29"/>
          <p:cNvGrpSpPr/>
          <p:nvPr/>
        </p:nvGrpSpPr>
        <p:grpSpPr>
          <a:xfrm>
            <a:off x="1213618" y="1406443"/>
            <a:ext cx="1975052" cy="3553692"/>
            <a:chOff x="584967" y="1371744"/>
            <a:chExt cx="1138661" cy="3041530"/>
          </a:xfrm>
        </p:grpSpPr>
        <p:grpSp>
          <p:nvGrpSpPr>
            <p:cNvPr id="272" name="Google Shape;272;p29"/>
            <p:cNvGrpSpPr/>
            <p:nvPr/>
          </p:nvGrpSpPr>
          <p:grpSpPr>
            <a:xfrm>
              <a:off x="584967" y="3190150"/>
              <a:ext cx="1138658" cy="1223124"/>
              <a:chOff x="754446" y="1695575"/>
              <a:chExt cx="1798259" cy="1223124"/>
            </a:xfrm>
          </p:grpSpPr>
          <p:sp>
            <p:nvSpPr>
              <p:cNvPr id="273" name="Google Shape;273;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p>
                <a:pPr algn="ctr"/>
                <a:r>
                  <a:rPr lang="en" sz="2100" dirty="0">
                    <a:solidFill>
                      <a:schemeClr val="dk1"/>
                    </a:solidFill>
                    <a:latin typeface="Fira Sans Extra Condensed SemiBold"/>
                    <a:ea typeface="Fira Sans Extra Condensed SemiBold"/>
                    <a:cs typeface="Fira Sans Extra Condensed SemiBold"/>
                    <a:sym typeface="Fira Sans Extra Condensed SemiBold"/>
                  </a:rPr>
                  <a:t>Python</a:t>
                </a:r>
                <a:endParaRPr sz="21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74" name="Google Shape;274;p29"/>
              <p:cNvSpPr txBox="1"/>
              <p:nvPr/>
            </p:nvSpPr>
            <p:spPr>
              <a:xfrm>
                <a:off x="754446" y="2127574"/>
                <a:ext cx="1798255" cy="791125"/>
              </a:xfrm>
              <a:prstGeom prst="rect">
                <a:avLst/>
              </a:prstGeom>
              <a:noFill/>
              <a:ln>
                <a:noFill/>
              </a:ln>
            </p:spPr>
            <p:txBody>
              <a:bodyPr spcFirstLastPara="1" wrap="square" lIns="0" tIns="0" rIns="0" bIns="0" anchor="ctr" anchorCtr="0">
                <a:noAutofit/>
              </a:bodyPr>
              <a:lstStyle/>
              <a:p>
                <a:pPr algn="ctr"/>
                <a:r>
                  <a:rPr lang="en" sz="1500" dirty="0">
                    <a:solidFill>
                      <a:schemeClr val="dk1"/>
                    </a:solidFill>
                    <a:latin typeface="Roboto"/>
                    <a:ea typeface="Roboto"/>
                    <a:cs typeface="Roboto"/>
                    <a:sym typeface="Roboto"/>
                  </a:rPr>
                  <a:t>Introduction To Python and Python Data Structures</a:t>
                </a:r>
                <a:endParaRPr sz="1500" dirty="0">
                  <a:solidFill>
                    <a:schemeClr val="dk1"/>
                  </a:solidFill>
                  <a:latin typeface="Roboto"/>
                  <a:ea typeface="Roboto"/>
                  <a:cs typeface="Roboto"/>
                  <a:sym typeface="Roboto"/>
                </a:endParaRPr>
              </a:p>
            </p:txBody>
          </p:sp>
        </p:grpSp>
        <p:sp>
          <p:nvSpPr>
            <p:cNvPr id="275" name="Google Shape;275;p29"/>
            <p:cNvSpPr txBox="1"/>
            <p:nvPr/>
          </p:nvSpPr>
          <p:spPr>
            <a:xfrm>
              <a:off x="713228" y="1371744"/>
              <a:ext cx="1010400" cy="432000"/>
            </a:xfrm>
            <a:prstGeom prst="rect">
              <a:avLst/>
            </a:prstGeom>
            <a:noFill/>
            <a:ln>
              <a:noFill/>
            </a:ln>
          </p:spPr>
          <p:txBody>
            <a:bodyPr spcFirstLastPara="1" wrap="square" lIns="0" tIns="0" rIns="0" bIns="0" anchor="ctr" anchorCtr="0">
              <a:noAutofit/>
            </a:bodyPr>
            <a:lstStyle/>
            <a:p>
              <a:pPr algn="ctr"/>
              <a:r>
                <a:rPr lang="en" sz="2900" dirty="0">
                  <a:solidFill>
                    <a:schemeClr val="dk1"/>
                  </a:solidFill>
                  <a:latin typeface="Fira Sans Extra Condensed SemiBold"/>
                  <a:ea typeface="Fira Sans Extra Condensed SemiBold"/>
                  <a:cs typeface="Fira Sans Extra Condensed SemiBold"/>
                  <a:sym typeface="Fira Sans Extra Condensed SemiBold"/>
                </a:rPr>
                <a:t>01</a:t>
              </a:r>
              <a:endParaRPr sz="29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76" name="Google Shape;276;p29"/>
          <p:cNvGrpSpPr/>
          <p:nvPr/>
        </p:nvGrpSpPr>
        <p:grpSpPr>
          <a:xfrm>
            <a:off x="3188660" y="1406441"/>
            <a:ext cx="2050617" cy="3326880"/>
            <a:chOff x="1771374" y="1371744"/>
            <a:chExt cx="1182226" cy="2847406"/>
          </a:xfrm>
        </p:grpSpPr>
        <p:grpSp>
          <p:nvGrpSpPr>
            <p:cNvPr id="277" name="Google Shape;277;p29"/>
            <p:cNvGrpSpPr/>
            <p:nvPr/>
          </p:nvGrpSpPr>
          <p:grpSpPr>
            <a:xfrm>
              <a:off x="1771374" y="3026195"/>
              <a:ext cx="1182226" cy="1192955"/>
              <a:chOff x="862728" y="1531620"/>
              <a:chExt cx="1867065" cy="1192955"/>
            </a:xfrm>
          </p:grpSpPr>
          <p:sp>
            <p:nvSpPr>
              <p:cNvPr id="278" name="Google Shape;278;p29"/>
              <p:cNvSpPr txBox="1"/>
              <p:nvPr/>
            </p:nvSpPr>
            <p:spPr>
              <a:xfrm>
                <a:off x="862728" y="1531620"/>
                <a:ext cx="1867065"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dirty="0" smtClean="0">
                    <a:sym typeface="Fira Sans Extra Condensed SemiBold"/>
                  </a:rPr>
                  <a:t>Library</a:t>
                </a:r>
                <a:endParaRPr dirty="0">
                  <a:sym typeface="Fira Sans Extra Condensed SemiBold"/>
                </a:endParaRPr>
              </a:p>
            </p:txBody>
          </p:sp>
          <p:sp>
            <p:nvSpPr>
              <p:cNvPr id="279" name="Google Shape;279;p29"/>
              <p:cNvSpPr txBox="1"/>
              <p:nvPr/>
            </p:nvSpPr>
            <p:spPr>
              <a:xfrm>
                <a:off x="1008704"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1500" dirty="0">
                    <a:latin typeface="Roboto"/>
                    <a:ea typeface="Roboto"/>
                    <a:cs typeface="Roboto"/>
                    <a:sym typeface="Roboto"/>
                  </a:rPr>
                  <a:t>Pandas</a:t>
                </a:r>
              </a:p>
              <a:p>
                <a:r>
                  <a:rPr lang="en" sz="1500" dirty="0">
                    <a:latin typeface="Roboto"/>
                    <a:ea typeface="Roboto"/>
                    <a:cs typeface="Roboto"/>
                    <a:sym typeface="Roboto"/>
                  </a:rPr>
                  <a:t>Numpy</a:t>
                </a:r>
              </a:p>
              <a:p>
                <a:r>
                  <a:rPr lang="en" sz="1500" dirty="0">
                    <a:latin typeface="Roboto"/>
                    <a:ea typeface="Roboto"/>
                    <a:cs typeface="Roboto"/>
                    <a:sym typeface="Roboto"/>
                  </a:rPr>
                  <a:t>MatplotLib</a:t>
                </a:r>
              </a:p>
              <a:p>
                <a:r>
                  <a:rPr lang="en" sz="1500" dirty="0">
                    <a:latin typeface="Roboto"/>
                    <a:ea typeface="Roboto"/>
                    <a:cs typeface="Roboto"/>
                    <a:sym typeface="Roboto"/>
                  </a:rPr>
                  <a:t>Cborn, SKLearn Lib</a:t>
                </a:r>
              </a:p>
              <a:p>
                <a:r>
                  <a:rPr lang="en" sz="1500" dirty="0">
                    <a:latin typeface="Roboto"/>
                    <a:ea typeface="Roboto"/>
                    <a:cs typeface="Roboto"/>
                    <a:sym typeface="Roboto"/>
                  </a:rPr>
                  <a:t>Collab</a:t>
                </a:r>
                <a:endParaRPr sz="1500" dirty="0">
                  <a:latin typeface="Roboto"/>
                  <a:ea typeface="Roboto"/>
                  <a:cs typeface="Roboto"/>
                  <a:sym typeface="Roboto"/>
                </a:endParaRPr>
              </a:p>
            </p:txBody>
          </p:sp>
        </p:grpSp>
        <p:sp>
          <p:nvSpPr>
            <p:cNvPr id="280" name="Google Shape;280;p29"/>
            <p:cNvSpPr txBox="1"/>
            <p:nvPr/>
          </p:nvSpPr>
          <p:spPr>
            <a:xfrm>
              <a:off x="1831071"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2900" dirty="0">
                  <a:sym typeface="Fira Sans Extra Condensed SemiBold"/>
                </a:rPr>
                <a:t>02</a:t>
              </a:r>
              <a:endParaRPr sz="2900" dirty="0">
                <a:sym typeface="Fira Sans Extra Condensed SemiBold"/>
              </a:endParaRPr>
            </a:p>
          </p:txBody>
        </p:sp>
      </p:grpSp>
      <p:grpSp>
        <p:nvGrpSpPr>
          <p:cNvPr id="281" name="Google Shape;281;p29"/>
          <p:cNvGrpSpPr/>
          <p:nvPr/>
        </p:nvGrpSpPr>
        <p:grpSpPr>
          <a:xfrm>
            <a:off x="5183991" y="1406442"/>
            <a:ext cx="1807853" cy="3425159"/>
            <a:chOff x="5184600" y="1371744"/>
            <a:chExt cx="1042268" cy="2931521"/>
          </a:xfrm>
        </p:grpSpPr>
        <p:grpSp>
          <p:nvGrpSpPr>
            <p:cNvPr id="282" name="Google Shape;282;p29"/>
            <p:cNvGrpSpPr/>
            <p:nvPr/>
          </p:nvGrpSpPr>
          <p:grpSpPr>
            <a:xfrm>
              <a:off x="5184600" y="3190151"/>
              <a:ext cx="1042268" cy="1113114"/>
              <a:chOff x="957005" y="1695576"/>
              <a:chExt cx="1646032" cy="1113114"/>
            </a:xfrm>
          </p:grpSpPr>
          <p:sp>
            <p:nvSpPr>
              <p:cNvPr id="283" name="Google Shape;283;p29"/>
              <p:cNvSpPr txBox="1"/>
              <p:nvPr/>
            </p:nvSpPr>
            <p:spPr>
              <a:xfrm>
                <a:off x="957005" y="1695576"/>
                <a:ext cx="1595700" cy="26794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pPr>
                  <a:buClr>
                    <a:srgbClr val="000000"/>
                  </a:buClr>
                </a:pPr>
                <a:r>
                  <a:rPr lang="en" dirty="0">
                    <a:latin typeface="Fira Sans Extra Condensed SemiBold"/>
                    <a:ea typeface="Fira Sans Extra Condensed SemiBold"/>
                    <a:cs typeface="Fira Sans Extra Condensed SemiBold"/>
                    <a:sym typeface="Fira Sans Extra Condensed SemiBold"/>
                  </a:rPr>
                  <a:t>Analytics</a:t>
                </a:r>
                <a:endParaRPr dirty="0">
                  <a:latin typeface="Fira Sans Extra Condensed SemiBold"/>
                  <a:ea typeface="Fira Sans Extra Condensed SemiBold"/>
                  <a:cs typeface="Fira Sans Extra Condensed SemiBold"/>
                  <a:sym typeface="Fira Sans Extra Condensed SemiBold"/>
                </a:endParaRPr>
              </a:p>
            </p:txBody>
          </p:sp>
          <p:sp>
            <p:nvSpPr>
              <p:cNvPr id="284" name="Google Shape;284;p29"/>
              <p:cNvSpPr txBox="1"/>
              <p:nvPr/>
            </p:nvSpPr>
            <p:spPr>
              <a:xfrm>
                <a:off x="1007337" y="2156027"/>
                <a:ext cx="1595700" cy="65266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US" dirty="0" smtClean="0">
                    <a:sym typeface="Roboto"/>
                  </a:rPr>
                  <a:t>Distribution</a:t>
                </a:r>
              </a:p>
              <a:p>
                <a:r>
                  <a:rPr lang="en-US" dirty="0" smtClean="0">
                    <a:sym typeface="Roboto"/>
                  </a:rPr>
                  <a:t>Visualization</a:t>
                </a:r>
              </a:p>
              <a:p>
                <a:r>
                  <a:rPr lang="en-US" dirty="0" smtClean="0">
                    <a:sym typeface="Roboto"/>
                  </a:rPr>
                  <a:t>Aggregation</a:t>
                </a:r>
              </a:p>
              <a:p>
                <a:r>
                  <a:rPr lang="en-US" dirty="0" smtClean="0">
                    <a:sym typeface="Roboto"/>
                  </a:rPr>
                  <a:t>Statistics</a:t>
                </a:r>
                <a:endParaRPr dirty="0">
                  <a:sym typeface="Roboto"/>
                </a:endParaRPr>
              </a:p>
            </p:txBody>
          </p:sp>
        </p:grpSp>
        <p:sp>
          <p:nvSpPr>
            <p:cNvPr id="285" name="Google Shape;285;p29"/>
            <p:cNvSpPr txBox="1"/>
            <p:nvPr/>
          </p:nvSpPr>
          <p:spPr>
            <a:xfrm>
              <a:off x="5184600"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 sz="2900" dirty="0">
                  <a:latin typeface="Fira Sans Extra Condensed SemiBold"/>
                  <a:ea typeface="Fira Sans Extra Condensed SemiBold"/>
                  <a:cs typeface="Fira Sans Extra Condensed SemiBold"/>
                  <a:sym typeface="Fira Sans Extra Condensed SemiBold"/>
                </a:rPr>
                <a:t>03</a:t>
              </a:r>
              <a:endParaRPr sz="2900" dirty="0">
                <a:latin typeface="Fira Sans Extra Condensed SemiBold"/>
                <a:ea typeface="Fira Sans Extra Condensed SemiBold"/>
                <a:cs typeface="Fira Sans Extra Condensed SemiBold"/>
                <a:sym typeface="Fira Sans Extra Condensed SemiBold"/>
              </a:endParaRPr>
            </a:p>
          </p:txBody>
        </p:sp>
      </p:grpSp>
      <p:grpSp>
        <p:nvGrpSpPr>
          <p:cNvPr id="286" name="Google Shape;286;p29"/>
          <p:cNvGrpSpPr/>
          <p:nvPr/>
        </p:nvGrpSpPr>
        <p:grpSpPr>
          <a:xfrm>
            <a:off x="6943807" y="1406441"/>
            <a:ext cx="1752583" cy="3326880"/>
            <a:chOff x="6302441" y="1371744"/>
            <a:chExt cx="1010403" cy="2847406"/>
          </a:xfrm>
        </p:grpSpPr>
        <p:grpSp>
          <p:nvGrpSpPr>
            <p:cNvPr id="287" name="Google Shape;287;p29"/>
            <p:cNvGrpSpPr/>
            <p:nvPr/>
          </p:nvGrpSpPr>
          <p:grpSpPr>
            <a:xfrm>
              <a:off x="6302441" y="3190150"/>
              <a:ext cx="1010400" cy="1029000"/>
              <a:chOff x="957001" y="1695575"/>
              <a:chExt cx="1595704" cy="1029000"/>
            </a:xfrm>
          </p:grpSpPr>
          <p:sp>
            <p:nvSpPr>
              <p:cNvPr id="288" name="Google Shape;288;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defRPr sz="2400">
                    <a:solidFill>
                      <a:schemeClr val="dk1"/>
                    </a:solidFill>
                    <a:latin typeface="Fira Sans Extra Condensed SemiBold"/>
                    <a:ea typeface="Fira Sans Extra Condensed SemiBold"/>
                    <a:cs typeface="Fira Sans Extra Condensed SemiBold"/>
                  </a:defRPr>
                </a:lvl1pPr>
              </a:lstStyle>
              <a:p>
                <a:r>
                  <a:rPr lang="en" dirty="0" smtClean="0">
                    <a:sym typeface="Fira Sans Extra Condensed SemiBold"/>
                  </a:rPr>
                  <a:t>Tools</a:t>
                </a:r>
                <a:endParaRPr dirty="0">
                  <a:sym typeface="Fira Sans Extra Condensed SemiBold"/>
                </a:endParaRPr>
              </a:p>
            </p:txBody>
          </p:sp>
          <p:sp>
            <p:nvSpPr>
              <p:cNvPr id="289" name="Google Shape;289;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buClr>
                    <a:schemeClr val="dk1"/>
                  </a:buClr>
                  <a:buSzPts val="1100"/>
                  <a:defRPr sz="1600">
                    <a:solidFill>
                      <a:schemeClr val="dk1"/>
                    </a:solidFill>
                    <a:latin typeface="Roboto"/>
                    <a:ea typeface="Roboto"/>
                    <a:cs typeface="Roboto"/>
                  </a:defRPr>
                </a:lvl1pPr>
              </a:lstStyle>
              <a:p>
                <a:r>
                  <a:rPr lang="en" dirty="0" smtClean="0">
                    <a:sym typeface="Roboto"/>
                  </a:rPr>
                  <a:t>PowerBi</a:t>
                </a:r>
              </a:p>
              <a:p>
                <a:r>
                  <a:rPr lang="en" dirty="0" smtClean="0">
                    <a:sym typeface="Roboto"/>
                  </a:rPr>
                  <a:t>Tableo</a:t>
                </a:r>
                <a:endParaRPr dirty="0">
                  <a:sym typeface="Roboto"/>
                </a:endParaRPr>
              </a:p>
            </p:txBody>
          </p:sp>
        </p:grpSp>
        <p:sp>
          <p:nvSpPr>
            <p:cNvPr id="290" name="Google Shape;290;p29"/>
            <p:cNvSpPr txBox="1"/>
            <p:nvPr/>
          </p:nvSpPr>
          <p:spPr>
            <a:xfrm>
              <a:off x="6302444" y="1371744"/>
              <a:ext cx="1010400" cy="432000"/>
            </a:xfrm>
            <a:prstGeom prst="rect">
              <a:avLst/>
            </a:prstGeom>
            <a:noFill/>
            <a:ln>
              <a:noFill/>
            </a:ln>
          </p:spPr>
          <p:txBody>
            <a:bodyPr spcFirstLastPara="1" wrap="square" lIns="0" tIns="0" rIns="0" bIns="0" anchor="ctr" anchorCtr="0">
              <a:noAutofit/>
            </a:bodyPr>
            <a:lstStyle/>
            <a:p>
              <a:pPr algn="ctr"/>
              <a:r>
                <a:rPr lang="en" sz="2900" dirty="0">
                  <a:solidFill>
                    <a:schemeClr val="dk1"/>
                  </a:solidFill>
                  <a:latin typeface="Fira Sans Extra Condensed SemiBold"/>
                  <a:ea typeface="Fira Sans Extra Condensed SemiBold"/>
                  <a:cs typeface="Fira Sans Extra Condensed SemiBold"/>
                  <a:sym typeface="Fira Sans Extra Condensed SemiBold"/>
                </a:rPr>
                <a:t>04</a:t>
              </a:r>
              <a:endParaRPr sz="29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91" name="Google Shape;291;p29"/>
          <p:cNvGrpSpPr/>
          <p:nvPr/>
        </p:nvGrpSpPr>
        <p:grpSpPr>
          <a:xfrm>
            <a:off x="8548930" y="1399989"/>
            <a:ext cx="2177257" cy="3326880"/>
            <a:chOff x="7364320" y="1371744"/>
            <a:chExt cx="1255237" cy="2847406"/>
          </a:xfrm>
        </p:grpSpPr>
        <p:grpSp>
          <p:nvGrpSpPr>
            <p:cNvPr id="292" name="Google Shape;292;p29"/>
            <p:cNvGrpSpPr/>
            <p:nvPr/>
          </p:nvGrpSpPr>
          <p:grpSpPr>
            <a:xfrm>
              <a:off x="7364320" y="3190150"/>
              <a:ext cx="1255237" cy="1029000"/>
              <a:chOff x="868618" y="1695575"/>
              <a:chExt cx="1982370" cy="1029000"/>
            </a:xfrm>
          </p:grpSpPr>
          <p:sp>
            <p:nvSpPr>
              <p:cNvPr id="293" name="Google Shape;293;p29"/>
              <p:cNvSpPr txBox="1"/>
              <p:nvPr/>
            </p:nvSpPr>
            <p:spPr>
              <a:xfrm>
                <a:off x="868618" y="1695575"/>
                <a:ext cx="1982370" cy="432000"/>
              </a:xfrm>
              <a:prstGeom prst="rect">
                <a:avLst/>
              </a:prstGeom>
              <a:noFill/>
              <a:ln>
                <a:noFill/>
              </a:ln>
            </p:spPr>
            <p:txBody>
              <a:bodyPr spcFirstLastPara="1" wrap="square" lIns="0" tIns="0" rIns="0" bIns="0" anchor="ctr" anchorCtr="0">
                <a:noAutofit/>
              </a:bodyPr>
              <a:lstStyle/>
              <a:p>
                <a:pPr algn="ctr"/>
                <a:r>
                  <a:rPr lang="en" sz="2100" dirty="0">
                    <a:solidFill>
                      <a:schemeClr val="dk1"/>
                    </a:solidFill>
                    <a:latin typeface="Fira Sans Extra Condensed SemiBold"/>
                    <a:ea typeface="Fira Sans Extra Condensed SemiBold"/>
                    <a:cs typeface="Fira Sans Extra Condensed SemiBold"/>
                    <a:sym typeface="Fira Sans Extra Condensed SemiBold"/>
                  </a:rPr>
                  <a:t>Industry Project</a:t>
                </a:r>
                <a:endParaRPr sz="21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94" name="Google Shape;294;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p>
                <a:pPr algn="ctr">
                  <a:buClr>
                    <a:schemeClr val="dk1"/>
                  </a:buClr>
                  <a:buSzPts val="1100"/>
                </a:pPr>
                <a:r>
                  <a:rPr lang="en" sz="1500" dirty="0">
                    <a:solidFill>
                      <a:schemeClr val="dk1"/>
                    </a:solidFill>
                    <a:latin typeface="Roboto"/>
                    <a:ea typeface="Roboto"/>
                    <a:cs typeface="Roboto"/>
                    <a:sym typeface="Roboto"/>
                  </a:rPr>
                  <a:t>Project Building,</a:t>
                </a:r>
              </a:p>
              <a:p>
                <a:pPr algn="ctr">
                  <a:buClr>
                    <a:schemeClr val="dk1"/>
                  </a:buClr>
                  <a:buSzPts val="1100"/>
                </a:pPr>
                <a:r>
                  <a:rPr lang="en" sz="1500" dirty="0">
                    <a:solidFill>
                      <a:schemeClr val="dk1"/>
                    </a:solidFill>
                    <a:latin typeface="Roboto"/>
                    <a:ea typeface="Roboto"/>
                    <a:cs typeface="Roboto"/>
                    <a:sym typeface="Roboto"/>
                  </a:rPr>
                  <a:t>DSA Jobs</a:t>
                </a:r>
                <a:endParaRPr sz="1500" dirty="0">
                  <a:solidFill>
                    <a:schemeClr val="dk1"/>
                  </a:solidFill>
                  <a:latin typeface="Roboto"/>
                  <a:ea typeface="Roboto"/>
                  <a:cs typeface="Roboto"/>
                  <a:sym typeface="Roboto"/>
                </a:endParaRPr>
              </a:p>
            </p:txBody>
          </p:sp>
        </p:grpSp>
        <p:sp>
          <p:nvSpPr>
            <p:cNvPr id="295" name="Google Shape;295;p29"/>
            <p:cNvSpPr txBox="1"/>
            <p:nvPr/>
          </p:nvSpPr>
          <p:spPr>
            <a:xfrm>
              <a:off x="7420287" y="1371744"/>
              <a:ext cx="1010400" cy="432000"/>
            </a:xfrm>
            <a:prstGeom prst="rect">
              <a:avLst/>
            </a:prstGeom>
            <a:noFill/>
            <a:ln>
              <a:noFill/>
            </a:ln>
          </p:spPr>
          <p:txBody>
            <a:bodyPr spcFirstLastPara="1" wrap="square" lIns="0" tIns="0" rIns="0" bIns="0" anchor="ctr" anchorCtr="0">
              <a:noAutofit/>
            </a:bodyPr>
            <a:lstStyle/>
            <a:p>
              <a:pPr algn="ctr"/>
              <a:r>
                <a:rPr lang="en" sz="2900" dirty="0">
                  <a:solidFill>
                    <a:schemeClr val="dk1"/>
                  </a:solidFill>
                  <a:latin typeface="Fira Sans Extra Condensed SemiBold"/>
                  <a:ea typeface="Fira Sans Extra Condensed SemiBold"/>
                  <a:cs typeface="Fira Sans Extra Condensed SemiBold"/>
                  <a:sym typeface="Fira Sans Extra Condensed SemiBold"/>
                </a:rPr>
                <a:t>05</a:t>
              </a:r>
              <a:endParaRPr sz="2900" dirty="0">
                <a:solidFill>
                  <a:schemeClr val="dk1"/>
                </a:solidFill>
                <a:latin typeface="Fira Sans Extra Condensed SemiBold"/>
                <a:ea typeface="Fira Sans Extra Condensed SemiBold"/>
                <a:cs typeface="Fira Sans Extra Condensed SemiBold"/>
                <a:sym typeface="Fira Sans Extra Condensed SemiBold"/>
              </a:endParaRPr>
            </a:p>
          </p:txBody>
        </p:sp>
      </p:gr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3998" y="2159662"/>
            <a:ext cx="1467205" cy="9103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9786" y="2205755"/>
            <a:ext cx="1976401" cy="1099148"/>
          </a:xfrm>
          <a:prstGeom prst="rect">
            <a:avLst/>
          </a:prstGeom>
        </p:spPr>
      </p:pic>
      <p:pic>
        <p:nvPicPr>
          <p:cNvPr id="3074" name="Picture 2" descr="Top 13 Python Libraries | Python Libraries For Data scien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453876" y="2205756"/>
            <a:ext cx="1429232" cy="86420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Data Analytics? | Introduction to Data Analysis | Edurek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55783" y="2154187"/>
            <a:ext cx="1249095" cy="88397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op 10 Python Tools for IT Administrators ActiveState ActiveState"/>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33678"/>
          <a:stretch/>
        </p:blipFill>
        <p:spPr bwMode="auto">
          <a:xfrm>
            <a:off x="7201209" y="2225651"/>
            <a:ext cx="1237760" cy="945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001615"/>
      </p:ext>
    </p:extLst>
  </p:cSld>
  <p:clrMapOvr>
    <a:masterClrMapping/>
  </p:clrMapOvr>
  <mc:AlternateContent xmlns:mc="http://schemas.openxmlformats.org/markup-compatibility/2006" xmlns:p14="http://schemas.microsoft.com/office/powerpoint/2010/main">
    <mc:Choice Requires="p14">
      <p:transition spd="slow" p14:dur="2000" advTm="2683"/>
    </mc:Choice>
    <mc:Fallback xmlns="">
      <p:transition spd="slow" advTm="268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44691"/>
            <a:ext cx="10972800" cy="772948"/>
          </a:xfrm>
        </p:spPr>
        <p:txBody>
          <a:bodyPr lIns="82611" tIns="41306" rIns="82611" bIns="41306">
            <a:normAutofit/>
          </a:bodyPr>
          <a:lstStyle/>
          <a:p>
            <a:pPr algn="l"/>
            <a:r>
              <a:rPr lang="en" sz="4300" dirty="0">
                <a:solidFill>
                  <a:schemeClr val="tx1"/>
                </a:solidFill>
                <a:latin typeface="Times New Roman" panose="02020603050405020304" pitchFamily="18" charset="0"/>
                <a:cs typeface="Times New Roman" panose="02020603050405020304" pitchFamily="18" charset="0"/>
              </a:rPr>
              <a:t>Day wise Learning Plan</a:t>
            </a:r>
            <a:endParaRPr lang="en-US" sz="4300" dirty="0">
              <a:solidFill>
                <a:schemeClr val="tx1"/>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911424" y="1484839"/>
            <a:ext cx="7776864" cy="4022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611" tIns="41306" rIns="82611" bIns="4130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26109"/>
            <a:r>
              <a:rPr lang="en-US" sz="1600" b="1" dirty="0">
                <a:solidFill>
                  <a:srgbClr val="606060"/>
                </a:solidFill>
                <a:latin typeface="Poppins"/>
              </a:rPr>
              <a:t>Day -1 :</a:t>
            </a:r>
            <a:r>
              <a:rPr lang="en-US" sz="1600" dirty="0">
                <a:solidFill>
                  <a:srgbClr val="606060"/>
                </a:solidFill>
                <a:latin typeface="Poppins"/>
              </a:rPr>
              <a:t> </a:t>
            </a:r>
            <a:r>
              <a:rPr lang="en-US" sz="1600" dirty="0">
                <a:solidFill>
                  <a:srgbClr val="2D2D2F"/>
                </a:solidFill>
                <a:latin typeface="Segoe UI" panose="020B0502040204020203" pitchFamily="34" charset="0"/>
                <a:cs typeface="Segoe UI" panose="020B0502040204020203" pitchFamily="34" charset="0"/>
              </a:rPr>
              <a:t>Python for Data</a:t>
            </a:r>
            <a:br>
              <a:rPr lang="en-US" sz="1600" dirty="0">
                <a:solidFill>
                  <a:srgbClr val="2D2D2F"/>
                </a:solidFill>
                <a:latin typeface="Segoe UI" panose="020B0502040204020203" pitchFamily="34" charset="0"/>
                <a:cs typeface="Segoe UI" panose="020B0502040204020203" pitchFamily="34" charset="0"/>
              </a:rPr>
            </a:br>
            <a:r>
              <a:rPr lang="en-US" sz="1600" dirty="0">
                <a:solidFill>
                  <a:srgbClr val="2D2D2F"/>
                </a:solidFill>
                <a:latin typeface="Segoe UI" panose="020B0502040204020203" pitchFamily="34" charset="0"/>
                <a:cs typeface="Segoe UI" panose="020B0502040204020203" pitchFamily="34" charset="0"/>
              </a:rPr>
              <a:t>Science (5 Solved end-to-end Data Science Projects in Python)</a:t>
            </a:r>
            <a:endParaRPr lang="en-US" sz="1600" dirty="0"/>
          </a:p>
          <a:p>
            <a:pPr defTabSz="826109"/>
            <a:r>
              <a:rPr lang="en-US" sz="1600" b="1" dirty="0">
                <a:solidFill>
                  <a:srgbClr val="606060"/>
                </a:solidFill>
                <a:latin typeface="Poppins"/>
              </a:rPr>
              <a:t>Day -2:</a:t>
            </a:r>
            <a:r>
              <a:rPr lang="en-US" sz="1600" dirty="0">
                <a:solidFill>
                  <a:srgbClr val="606060"/>
                </a:solidFill>
                <a:latin typeface="Poppins"/>
              </a:rPr>
              <a:t> </a:t>
            </a:r>
            <a:r>
              <a:rPr lang="en-US" sz="1600" dirty="0">
                <a:solidFill>
                  <a:srgbClr val="2D2D2F"/>
                </a:solidFill>
                <a:latin typeface="Segoe UI" panose="020B0502040204020203" pitchFamily="34" charset="0"/>
                <a:cs typeface="Segoe UI" panose="020B0502040204020203" pitchFamily="34" charset="0"/>
              </a:rPr>
              <a:t>Advanced Python Programming</a:t>
            </a:r>
            <a:endParaRPr lang="en-US" sz="1600" dirty="0"/>
          </a:p>
          <a:p>
            <a:pPr defTabSz="826109"/>
            <a:r>
              <a:rPr lang="en-US" sz="1600" b="1" dirty="0">
                <a:solidFill>
                  <a:srgbClr val="606060"/>
                </a:solidFill>
                <a:latin typeface="Poppins"/>
              </a:rPr>
              <a:t>Day -3:</a:t>
            </a:r>
            <a:r>
              <a:rPr lang="en-US" sz="1600" dirty="0">
                <a:solidFill>
                  <a:srgbClr val="606060"/>
                </a:solidFill>
                <a:latin typeface="Poppins"/>
              </a:rPr>
              <a:t> </a:t>
            </a:r>
            <a:r>
              <a:rPr lang="en-US" sz="1600" dirty="0">
                <a:solidFill>
                  <a:srgbClr val="2D2D2F"/>
                </a:solidFill>
                <a:latin typeface="Segoe UI" panose="020B0502040204020203" pitchFamily="34" charset="0"/>
                <a:cs typeface="Segoe UI" panose="020B0502040204020203" pitchFamily="34" charset="0"/>
              </a:rPr>
              <a:t>Pandas Library – Introduction</a:t>
            </a:r>
            <a:endParaRPr lang="en-US" sz="1600" dirty="0"/>
          </a:p>
          <a:p>
            <a:pPr defTabSz="826109"/>
            <a:r>
              <a:rPr lang="en-US" sz="1600" b="1" dirty="0">
                <a:solidFill>
                  <a:srgbClr val="606060"/>
                </a:solidFill>
                <a:latin typeface="Poppins"/>
              </a:rPr>
              <a:t>Day -4:</a:t>
            </a:r>
            <a:r>
              <a:rPr lang="en-US" sz="1600" dirty="0">
                <a:solidFill>
                  <a:srgbClr val="606060"/>
                </a:solidFill>
                <a:latin typeface="Poppins"/>
              </a:rPr>
              <a:t> </a:t>
            </a:r>
            <a:r>
              <a:rPr lang="en-US" sz="1600" dirty="0">
                <a:solidFill>
                  <a:srgbClr val="2D2D2F"/>
                </a:solidFill>
                <a:latin typeface="Segoe UI" panose="020B0502040204020203" pitchFamily="34" charset="0"/>
                <a:cs typeface="Segoe UI" panose="020B0502040204020203" pitchFamily="34" charset="0"/>
              </a:rPr>
              <a:t>Pandas Library – Data Structures</a:t>
            </a:r>
            <a:endParaRPr lang="en-US" sz="1600" dirty="0"/>
          </a:p>
          <a:p>
            <a:pPr defTabSz="826109"/>
            <a:r>
              <a:rPr lang="en-US" sz="1600" b="1" dirty="0">
                <a:solidFill>
                  <a:srgbClr val="606060"/>
                </a:solidFill>
                <a:latin typeface="Poppins"/>
              </a:rPr>
              <a:t>Day -5:</a:t>
            </a:r>
            <a:r>
              <a:rPr lang="en-US" sz="1600" dirty="0">
                <a:solidFill>
                  <a:srgbClr val="606060"/>
                </a:solidFill>
                <a:latin typeface="Poppins"/>
              </a:rPr>
              <a:t> </a:t>
            </a:r>
            <a:r>
              <a:rPr lang="en-US" sz="1600" dirty="0" err="1">
                <a:solidFill>
                  <a:srgbClr val="2D2D2F"/>
                </a:solidFill>
                <a:latin typeface="Segoe UI" panose="020B0502040204020203" pitchFamily="34" charset="0"/>
                <a:cs typeface="Segoe UI" panose="020B0502040204020203" pitchFamily="34" charset="0"/>
              </a:rPr>
              <a:t>Numpy</a:t>
            </a:r>
            <a:r>
              <a:rPr lang="en-US" sz="1600" dirty="0">
                <a:solidFill>
                  <a:srgbClr val="2D2D2F"/>
                </a:solidFill>
                <a:latin typeface="Segoe UI" panose="020B0502040204020203" pitchFamily="34" charset="0"/>
                <a:cs typeface="Segoe UI" panose="020B0502040204020203" pitchFamily="34" charset="0"/>
              </a:rPr>
              <a:t> library – Array Operations | Mathematical Functions</a:t>
            </a:r>
            <a:endParaRPr lang="en-US" sz="1600" dirty="0"/>
          </a:p>
          <a:p>
            <a:pPr defTabSz="826109"/>
            <a:r>
              <a:rPr lang="en-US" sz="1600" b="1" dirty="0">
                <a:solidFill>
                  <a:srgbClr val="606060"/>
                </a:solidFill>
                <a:latin typeface="Poppins"/>
              </a:rPr>
              <a:t>Day -6:</a:t>
            </a:r>
            <a:r>
              <a:rPr lang="en-US" sz="1600" dirty="0">
                <a:solidFill>
                  <a:srgbClr val="606060"/>
                </a:solidFill>
                <a:latin typeface="Poppins"/>
              </a:rPr>
              <a:t> </a:t>
            </a:r>
            <a:r>
              <a:rPr lang="en-US" sz="1600" dirty="0" err="1">
                <a:solidFill>
                  <a:srgbClr val="2D2D2F"/>
                </a:solidFill>
                <a:latin typeface="Segoe UI" panose="020B0502040204020203" pitchFamily="34" charset="0"/>
                <a:cs typeface="Segoe UI" panose="020B0502040204020203" pitchFamily="34" charset="0"/>
              </a:rPr>
              <a:t>Numpy</a:t>
            </a:r>
            <a:r>
              <a:rPr lang="en-US" sz="1600" dirty="0">
                <a:solidFill>
                  <a:srgbClr val="2D2D2F"/>
                </a:solidFill>
                <a:latin typeface="Segoe UI" panose="020B0502040204020203" pitchFamily="34" charset="0"/>
                <a:cs typeface="Segoe UI" panose="020B0502040204020203" pitchFamily="34" charset="0"/>
              </a:rPr>
              <a:t> – Sort, Search and Counting Functions</a:t>
            </a:r>
            <a:endParaRPr lang="en-US" sz="1600" dirty="0"/>
          </a:p>
          <a:p>
            <a:pPr defTabSz="826109"/>
            <a:r>
              <a:rPr lang="en-US" sz="1600" b="1" dirty="0">
                <a:solidFill>
                  <a:srgbClr val="606060"/>
                </a:solidFill>
                <a:latin typeface="Poppins"/>
              </a:rPr>
              <a:t>Day -7:</a:t>
            </a:r>
            <a:r>
              <a:rPr lang="en-US" sz="1600" dirty="0">
                <a:solidFill>
                  <a:srgbClr val="606060"/>
                </a:solidFill>
                <a:latin typeface="Poppins"/>
              </a:rPr>
              <a:t>  </a:t>
            </a:r>
            <a:r>
              <a:rPr lang="en-US" sz="1600" dirty="0" err="1">
                <a:solidFill>
                  <a:srgbClr val="2D2D2F"/>
                </a:solidFill>
                <a:latin typeface="Segoe UI" panose="020B0502040204020203" pitchFamily="34" charset="0"/>
                <a:cs typeface="Segoe UI" panose="020B0502040204020203" pitchFamily="34" charset="0"/>
              </a:rPr>
              <a:t>Matplotlib</a:t>
            </a:r>
            <a:r>
              <a:rPr lang="en-US" sz="1600" dirty="0">
                <a:solidFill>
                  <a:srgbClr val="2D2D2F"/>
                </a:solidFill>
                <a:latin typeface="Segoe UI" panose="020B0502040204020203" pitchFamily="34" charset="0"/>
                <a:cs typeface="Segoe UI" panose="020B0502040204020203" pitchFamily="34" charset="0"/>
              </a:rPr>
              <a:t> , Histogram Using </a:t>
            </a:r>
            <a:r>
              <a:rPr lang="en-US" sz="1600" dirty="0" err="1">
                <a:solidFill>
                  <a:srgbClr val="2D2D2F"/>
                </a:solidFill>
                <a:latin typeface="Segoe UI" panose="020B0502040204020203" pitchFamily="34" charset="0"/>
                <a:cs typeface="Segoe UI" panose="020B0502040204020203" pitchFamily="34" charset="0"/>
              </a:rPr>
              <a:t>Matplotlib</a:t>
            </a:r>
            <a:r>
              <a:rPr lang="en-US" sz="1600" dirty="0">
                <a:solidFill>
                  <a:srgbClr val="2D2D2F"/>
                </a:solidFill>
                <a:latin typeface="Segoe UI" panose="020B0502040204020203" pitchFamily="34" charset="0"/>
                <a:cs typeface="Segoe UI" panose="020B0502040204020203" pitchFamily="34" charset="0"/>
              </a:rPr>
              <a:t> | I/O With </a:t>
            </a:r>
            <a:r>
              <a:rPr lang="en-US" sz="1600" dirty="0" err="1">
                <a:solidFill>
                  <a:srgbClr val="2D2D2F"/>
                </a:solidFill>
                <a:latin typeface="Segoe UI" panose="020B0502040204020203" pitchFamily="34" charset="0"/>
                <a:cs typeface="Segoe UI" panose="020B0502040204020203" pitchFamily="34" charset="0"/>
              </a:rPr>
              <a:t>Numpy</a:t>
            </a:r>
            <a:endParaRPr lang="en-US" sz="1600" dirty="0"/>
          </a:p>
          <a:p>
            <a:pPr defTabSz="826109"/>
            <a:r>
              <a:rPr lang="en-US" sz="1600" b="1" dirty="0">
                <a:solidFill>
                  <a:srgbClr val="606060"/>
                </a:solidFill>
                <a:latin typeface="Poppins"/>
              </a:rPr>
              <a:t>Day -8:</a:t>
            </a:r>
            <a:r>
              <a:rPr lang="en-US" sz="1600" dirty="0">
                <a:solidFill>
                  <a:srgbClr val="606060"/>
                </a:solidFill>
                <a:latin typeface="Poppins"/>
              </a:rPr>
              <a:t> </a:t>
            </a:r>
            <a:r>
              <a:rPr lang="en-US" sz="1600" dirty="0" err="1">
                <a:solidFill>
                  <a:srgbClr val="2D2D2F"/>
                </a:solidFill>
                <a:latin typeface="Segoe UI" panose="020B0502040204020203" pitchFamily="34" charset="0"/>
                <a:cs typeface="Segoe UI" panose="020B0502040204020203" pitchFamily="34" charset="0"/>
              </a:rPr>
              <a:t>Matplotlib</a:t>
            </a:r>
            <a:r>
              <a:rPr lang="en-US" sz="1600" dirty="0">
                <a:solidFill>
                  <a:srgbClr val="2D2D2F"/>
                </a:solidFill>
                <a:latin typeface="Segoe UI" panose="020B0502040204020203" pitchFamily="34" charset="0"/>
                <a:cs typeface="Segoe UI" panose="020B0502040204020203" pitchFamily="34" charset="0"/>
              </a:rPr>
              <a:t> Library – Introduction , </a:t>
            </a:r>
            <a:r>
              <a:rPr lang="en-US" sz="1600" dirty="0" err="1">
                <a:solidFill>
                  <a:srgbClr val="2D2D2F"/>
                </a:solidFill>
                <a:latin typeface="Segoe UI" panose="020B0502040204020203" pitchFamily="34" charset="0"/>
                <a:cs typeface="Segoe UI" panose="020B0502040204020203" pitchFamily="34" charset="0"/>
              </a:rPr>
              <a:t>Pyplot</a:t>
            </a:r>
            <a:r>
              <a:rPr lang="en-US" sz="1600" dirty="0">
                <a:solidFill>
                  <a:srgbClr val="2D2D2F"/>
                </a:solidFill>
                <a:latin typeface="Segoe UI" panose="020B0502040204020203" pitchFamily="34" charset="0"/>
                <a:cs typeface="Segoe UI" panose="020B0502040204020203" pitchFamily="34" charset="0"/>
              </a:rPr>
              <a:t> API | Types Of Plots</a:t>
            </a:r>
            <a:endParaRPr lang="en-US" sz="1600" dirty="0"/>
          </a:p>
          <a:p>
            <a:pPr defTabSz="826109"/>
            <a:r>
              <a:rPr lang="en-US" sz="1600" b="1" dirty="0">
                <a:solidFill>
                  <a:srgbClr val="606060"/>
                </a:solidFill>
                <a:latin typeface="Poppins"/>
              </a:rPr>
              <a:t>Day -9:</a:t>
            </a:r>
            <a:r>
              <a:rPr lang="en-US" sz="1600" dirty="0">
                <a:solidFill>
                  <a:srgbClr val="606060"/>
                </a:solidFill>
                <a:latin typeface="Poppins"/>
              </a:rPr>
              <a:t> </a:t>
            </a:r>
            <a:r>
              <a:rPr lang="en-US" sz="1600" dirty="0" err="1">
                <a:solidFill>
                  <a:srgbClr val="2D2D2F"/>
                </a:solidFill>
                <a:latin typeface="Segoe UI" panose="020B0502040204020203" pitchFamily="34" charset="0"/>
                <a:cs typeface="Segoe UI" panose="020B0502040204020203" pitchFamily="34" charset="0"/>
              </a:rPr>
              <a:t>Seaborn</a:t>
            </a:r>
            <a:r>
              <a:rPr lang="en-US" sz="1600" dirty="0">
                <a:solidFill>
                  <a:srgbClr val="2D2D2F"/>
                </a:solidFill>
                <a:latin typeface="Segoe UI" panose="020B0502040204020203" pitchFamily="34" charset="0"/>
                <a:cs typeface="Segoe UI" panose="020B0502040204020203" pitchFamily="34" charset="0"/>
              </a:rPr>
              <a:t>  Library</a:t>
            </a:r>
            <a:endParaRPr lang="en-US" sz="1600" dirty="0"/>
          </a:p>
          <a:p>
            <a:pPr defTabSz="826109"/>
            <a:r>
              <a:rPr lang="en-US" sz="1600" b="1" dirty="0">
                <a:solidFill>
                  <a:srgbClr val="606060"/>
                </a:solidFill>
                <a:latin typeface="Poppins"/>
              </a:rPr>
              <a:t>Day -10:</a:t>
            </a:r>
            <a:r>
              <a:rPr lang="en-US" sz="1600" dirty="0">
                <a:solidFill>
                  <a:srgbClr val="606060"/>
                </a:solidFill>
                <a:latin typeface="Poppins"/>
              </a:rPr>
              <a:t> </a:t>
            </a:r>
            <a:r>
              <a:rPr lang="en-US" sz="1600" dirty="0" err="1">
                <a:solidFill>
                  <a:srgbClr val="2D2D2F"/>
                </a:solidFill>
                <a:latin typeface="Segoe UI" panose="020B0502040204020203" pitchFamily="34" charset="0"/>
                <a:cs typeface="Segoe UI" panose="020B0502040204020203" pitchFamily="34" charset="0"/>
              </a:rPr>
              <a:t>SKLearn</a:t>
            </a:r>
            <a:r>
              <a:rPr lang="en-US" sz="1600" dirty="0">
                <a:solidFill>
                  <a:srgbClr val="2D2D2F"/>
                </a:solidFill>
                <a:latin typeface="Segoe UI" panose="020B0502040204020203" pitchFamily="34" charset="0"/>
                <a:cs typeface="Segoe UI" panose="020B0502040204020203" pitchFamily="34" charset="0"/>
              </a:rPr>
              <a:t> Library</a:t>
            </a:r>
            <a:endParaRPr lang="en-US" sz="1600" dirty="0"/>
          </a:p>
          <a:p>
            <a:pPr defTabSz="826109"/>
            <a:r>
              <a:rPr lang="en-US" sz="1600" b="1" dirty="0">
                <a:solidFill>
                  <a:srgbClr val="606060"/>
                </a:solidFill>
                <a:latin typeface="Poppins"/>
              </a:rPr>
              <a:t>Day -11:</a:t>
            </a:r>
            <a:r>
              <a:rPr lang="en-US" sz="1600" dirty="0">
                <a:solidFill>
                  <a:srgbClr val="606060"/>
                </a:solidFill>
                <a:latin typeface="Poppins"/>
              </a:rPr>
              <a:t> </a:t>
            </a:r>
            <a:r>
              <a:rPr lang="en-US" sz="1600" dirty="0">
                <a:solidFill>
                  <a:srgbClr val="2D2D2F"/>
                </a:solidFill>
                <a:latin typeface="Segoe UI" panose="020B0502040204020203" pitchFamily="34" charset="0"/>
                <a:cs typeface="Segoe UI" panose="020B0502040204020203" pitchFamily="34" charset="0"/>
              </a:rPr>
              <a:t>Google </a:t>
            </a:r>
            <a:r>
              <a:rPr lang="en-US" sz="1600" dirty="0" err="1">
                <a:solidFill>
                  <a:srgbClr val="2D2D2F"/>
                </a:solidFill>
                <a:latin typeface="Segoe UI" panose="020B0502040204020203" pitchFamily="34" charset="0"/>
                <a:cs typeface="Segoe UI" panose="020B0502040204020203" pitchFamily="34" charset="0"/>
              </a:rPr>
              <a:t>Colab</a:t>
            </a:r>
            <a:r>
              <a:rPr lang="en-US" sz="1600" dirty="0">
                <a:solidFill>
                  <a:srgbClr val="2D2D2F"/>
                </a:solidFill>
                <a:latin typeface="Segoe UI" panose="020B0502040204020203" pitchFamily="34" charset="0"/>
                <a:cs typeface="Segoe UI" panose="020B0502040204020203" pitchFamily="34" charset="0"/>
              </a:rPr>
              <a:t> Notebook</a:t>
            </a:r>
            <a:endParaRPr lang="en-US" sz="1600" dirty="0"/>
          </a:p>
          <a:p>
            <a:pPr defTabSz="826109"/>
            <a:r>
              <a:rPr lang="en-US" sz="1600" b="1" dirty="0">
                <a:solidFill>
                  <a:srgbClr val="606060"/>
                </a:solidFill>
                <a:latin typeface="Poppins"/>
              </a:rPr>
              <a:t>Day -12:</a:t>
            </a:r>
            <a:r>
              <a:rPr lang="en-US" sz="1600" dirty="0">
                <a:solidFill>
                  <a:srgbClr val="606060"/>
                </a:solidFill>
                <a:latin typeface="Poppins"/>
              </a:rPr>
              <a:t> </a:t>
            </a:r>
            <a:r>
              <a:rPr lang="en-US" sz="1600" dirty="0">
                <a:solidFill>
                  <a:srgbClr val="2D2D2F"/>
                </a:solidFill>
                <a:latin typeface="Segoe UI" panose="020B0502040204020203" pitchFamily="34" charset="0"/>
                <a:cs typeface="Segoe UI" panose="020B0502040204020203" pitchFamily="34" charset="0"/>
              </a:rPr>
              <a:t>Python – Date and Time, Data Wrangling</a:t>
            </a:r>
            <a:endParaRPr lang="en-US" sz="1600" dirty="0"/>
          </a:p>
          <a:p>
            <a:pPr defTabSz="826109"/>
            <a:r>
              <a:rPr lang="en-US" sz="1600" b="1" dirty="0">
                <a:solidFill>
                  <a:srgbClr val="606060"/>
                </a:solidFill>
                <a:latin typeface="Poppins"/>
              </a:rPr>
              <a:t>Day -13:</a:t>
            </a:r>
            <a:r>
              <a:rPr lang="en-US" sz="1600" dirty="0">
                <a:solidFill>
                  <a:srgbClr val="606060"/>
                </a:solidFill>
                <a:latin typeface="Poppins"/>
              </a:rPr>
              <a:t> </a:t>
            </a:r>
            <a:r>
              <a:rPr lang="en-US" sz="1600" dirty="0">
                <a:solidFill>
                  <a:srgbClr val="2D2D2F"/>
                </a:solidFill>
                <a:latin typeface="Segoe UI" panose="020B0502040204020203" pitchFamily="34" charset="0"/>
                <a:cs typeface="Segoe UI" panose="020B0502040204020203" pitchFamily="34" charset="0"/>
              </a:rPr>
              <a:t>Python – Data Aggregation</a:t>
            </a:r>
            <a:endParaRPr lang="en-US" sz="1600" dirty="0"/>
          </a:p>
          <a:p>
            <a:pPr defTabSz="826109"/>
            <a:r>
              <a:rPr lang="en-US" sz="1600" b="1" dirty="0">
                <a:solidFill>
                  <a:srgbClr val="606060"/>
                </a:solidFill>
                <a:latin typeface="Poppins"/>
              </a:rPr>
              <a:t>Day -14:</a:t>
            </a:r>
            <a:r>
              <a:rPr lang="en-US" sz="1600" dirty="0">
                <a:solidFill>
                  <a:srgbClr val="606060"/>
                </a:solidFill>
                <a:latin typeface="Poppins"/>
              </a:rPr>
              <a:t> </a:t>
            </a:r>
            <a:r>
              <a:rPr lang="en-US" sz="1600" dirty="0">
                <a:solidFill>
                  <a:srgbClr val="2D2D2F"/>
                </a:solidFill>
                <a:latin typeface="Segoe UI" panose="020B0502040204020203" pitchFamily="34" charset="0"/>
                <a:cs typeface="Segoe UI" panose="020B0502040204020203" pitchFamily="34" charset="0"/>
              </a:rPr>
              <a:t>Python – Word Tokenization , Stemming and </a:t>
            </a:r>
            <a:r>
              <a:rPr lang="en-US" sz="1600" dirty="0" err="1">
                <a:solidFill>
                  <a:srgbClr val="2D2D2F"/>
                </a:solidFill>
                <a:latin typeface="Segoe UI" panose="020B0502040204020203" pitchFamily="34" charset="0"/>
                <a:cs typeface="Segoe UI" panose="020B0502040204020203" pitchFamily="34" charset="0"/>
              </a:rPr>
              <a:t>Lammetization</a:t>
            </a:r>
            <a:endParaRPr lang="en-US" sz="1600" dirty="0"/>
          </a:p>
          <a:p>
            <a:pPr defTabSz="826109"/>
            <a:r>
              <a:rPr lang="en-US" sz="1600" b="1" dirty="0">
                <a:solidFill>
                  <a:srgbClr val="606060"/>
                </a:solidFill>
                <a:latin typeface="Poppins"/>
              </a:rPr>
              <a:t>Day -15: </a:t>
            </a:r>
            <a:r>
              <a:rPr lang="en-US" sz="1600" dirty="0">
                <a:solidFill>
                  <a:srgbClr val="2D2D2F"/>
                </a:solidFill>
                <a:latin typeface="Segoe UI" panose="020B0502040204020203" pitchFamily="34" charset="0"/>
                <a:cs typeface="Segoe UI" panose="020B0502040204020203" pitchFamily="34" charset="0"/>
              </a:rPr>
              <a:t>Python – Data Visualization</a:t>
            </a:r>
            <a:endParaRPr lang="en-US" sz="2500" dirty="0"/>
          </a:p>
        </p:txBody>
      </p:sp>
    </p:spTree>
    <p:extLst>
      <p:ext uri="{BB962C8B-B14F-4D97-AF65-F5344CB8AC3E}">
        <p14:creationId xmlns:p14="http://schemas.microsoft.com/office/powerpoint/2010/main" val="3285870690"/>
      </p:ext>
    </p:extLst>
  </p:cSld>
  <p:clrMapOvr>
    <a:masterClrMapping/>
  </p:clrMapOvr>
  <mc:AlternateContent xmlns:mc="http://schemas.openxmlformats.org/markup-compatibility/2006" xmlns:p14="http://schemas.microsoft.com/office/powerpoint/2010/main">
    <mc:Choice Requires="p14">
      <p:transition spd="slow" p14:dur="2000" advTm="2665"/>
    </mc:Choice>
    <mc:Fallback xmlns="">
      <p:transition spd="slow" advTm="266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9400"/>
            <a:ext cx="10972800" cy="1143000"/>
          </a:xfrm>
        </p:spPr>
        <p:txBody>
          <a:bodyPr lIns="82611" tIns="41306" rIns="82611" bIns="41306"/>
          <a:lstStyle/>
          <a:p>
            <a:pPr algn="l"/>
            <a:r>
              <a:rPr lang="en" sz="3600" dirty="0">
                <a:solidFill>
                  <a:schemeClr val="tx1"/>
                </a:solidFill>
              </a:rPr>
              <a:t>Day wise Learning Plan</a:t>
            </a:r>
            <a:endParaRPr lang="en-US" sz="3200" dirty="0">
              <a:solidFill>
                <a:schemeClr val="tx1"/>
              </a:solidFill>
            </a:endParaRPr>
          </a:p>
        </p:txBody>
      </p:sp>
      <p:sp>
        <p:nvSpPr>
          <p:cNvPr id="3" name="Rectangle 2"/>
          <p:cNvSpPr/>
          <p:nvPr/>
        </p:nvSpPr>
        <p:spPr>
          <a:xfrm>
            <a:off x="812804" y="1397002"/>
            <a:ext cx="7864009" cy="4238402"/>
          </a:xfrm>
          <a:prstGeom prst="rect">
            <a:avLst/>
          </a:prstGeom>
        </p:spPr>
        <p:txBody>
          <a:bodyPr wrap="square" lIns="82611" tIns="41306" rIns="82611" bIns="41306">
            <a:spAutoFit/>
          </a:bodyPr>
          <a:lstStyle/>
          <a:p>
            <a:r>
              <a:rPr lang="en-US" b="1" dirty="0">
                <a:solidFill>
                  <a:srgbClr val="606060"/>
                </a:solidFill>
                <a:latin typeface="Poppins"/>
              </a:rPr>
              <a:t>Day -16:</a:t>
            </a:r>
            <a:r>
              <a:rPr lang="en-US" dirty="0">
                <a:solidFill>
                  <a:srgbClr val="606060"/>
                </a:solidFill>
                <a:latin typeface="Poppins"/>
              </a:rPr>
              <a:t> </a:t>
            </a:r>
            <a:r>
              <a:rPr lang="en-US" sz="1600" dirty="0">
                <a:solidFill>
                  <a:srgbClr val="2D2D2F"/>
                </a:solidFill>
                <a:latin typeface="Segoe UI" panose="020B0502040204020203" pitchFamily="34" charset="0"/>
              </a:rPr>
              <a:t>Python – Statistical Analysis</a:t>
            </a:r>
            <a:endParaRPr lang="en-US" dirty="0">
              <a:solidFill>
                <a:srgbClr val="606060"/>
              </a:solidFill>
              <a:latin typeface="Poppins"/>
            </a:endParaRPr>
          </a:p>
          <a:p>
            <a:r>
              <a:rPr lang="en-US" b="1" dirty="0">
                <a:solidFill>
                  <a:srgbClr val="606060"/>
                </a:solidFill>
                <a:latin typeface="Poppins"/>
              </a:rPr>
              <a:t>Day -17:</a:t>
            </a:r>
            <a:r>
              <a:rPr lang="en-US" dirty="0">
                <a:solidFill>
                  <a:srgbClr val="606060"/>
                </a:solidFill>
                <a:latin typeface="Poppins"/>
              </a:rPr>
              <a:t> </a:t>
            </a:r>
            <a:r>
              <a:rPr lang="en-US" sz="1600" dirty="0">
                <a:solidFill>
                  <a:srgbClr val="2D2D2F"/>
                </a:solidFill>
                <a:latin typeface="Segoe UI" panose="020B0502040204020203" pitchFamily="34" charset="0"/>
              </a:rPr>
              <a:t>Python – Types Of Distribution</a:t>
            </a:r>
            <a:endParaRPr lang="en-US" dirty="0">
              <a:solidFill>
                <a:srgbClr val="606060"/>
              </a:solidFill>
              <a:latin typeface="Poppins"/>
            </a:endParaRPr>
          </a:p>
          <a:p>
            <a:r>
              <a:rPr lang="en-US" b="1" dirty="0">
                <a:solidFill>
                  <a:srgbClr val="606060"/>
                </a:solidFill>
                <a:latin typeface="Poppins"/>
              </a:rPr>
              <a:t>Day -18:</a:t>
            </a:r>
            <a:r>
              <a:rPr lang="en-US" dirty="0">
                <a:solidFill>
                  <a:srgbClr val="606060"/>
                </a:solidFill>
                <a:latin typeface="Poppins"/>
              </a:rPr>
              <a:t> </a:t>
            </a:r>
            <a:r>
              <a:rPr lang="en-US" sz="1600" dirty="0">
                <a:solidFill>
                  <a:srgbClr val="2D2D2F"/>
                </a:solidFill>
                <a:latin typeface="Segoe UI" panose="020B0502040204020203" pitchFamily="34" charset="0"/>
              </a:rPr>
              <a:t>Python – Correlation ,Chi-Square Test , Linear Regression</a:t>
            </a:r>
            <a:endParaRPr lang="en-US" dirty="0">
              <a:solidFill>
                <a:srgbClr val="606060"/>
              </a:solidFill>
              <a:latin typeface="Poppins"/>
            </a:endParaRPr>
          </a:p>
          <a:p>
            <a:r>
              <a:rPr lang="en-US" b="1" dirty="0">
                <a:solidFill>
                  <a:srgbClr val="606060"/>
                </a:solidFill>
                <a:latin typeface="Poppins"/>
              </a:rPr>
              <a:t>Day -19:</a:t>
            </a:r>
            <a:r>
              <a:rPr lang="en-US" dirty="0">
                <a:solidFill>
                  <a:srgbClr val="606060"/>
                </a:solidFill>
                <a:latin typeface="Poppins"/>
              </a:rPr>
              <a:t> </a:t>
            </a:r>
            <a:r>
              <a:rPr lang="en-US" sz="1600" dirty="0">
                <a:solidFill>
                  <a:srgbClr val="2D2D2F"/>
                </a:solidFill>
                <a:latin typeface="Segoe UI" panose="020B0502040204020203" pitchFamily="34" charset="0"/>
              </a:rPr>
              <a:t>Tableau – Introduction and Tools</a:t>
            </a:r>
            <a:endParaRPr lang="en-US" dirty="0">
              <a:solidFill>
                <a:srgbClr val="606060"/>
              </a:solidFill>
              <a:latin typeface="Poppins"/>
            </a:endParaRPr>
          </a:p>
          <a:p>
            <a:r>
              <a:rPr lang="en-US" b="1" dirty="0">
                <a:solidFill>
                  <a:srgbClr val="606060"/>
                </a:solidFill>
                <a:latin typeface="Poppins"/>
              </a:rPr>
              <a:t>Day -20:</a:t>
            </a:r>
            <a:r>
              <a:rPr lang="en-US" dirty="0">
                <a:solidFill>
                  <a:srgbClr val="606060"/>
                </a:solidFill>
                <a:latin typeface="Poppins"/>
              </a:rPr>
              <a:t> </a:t>
            </a:r>
            <a:r>
              <a:rPr lang="en-US" sz="1600" dirty="0">
                <a:solidFill>
                  <a:srgbClr val="2D2D2F"/>
                </a:solidFill>
                <a:latin typeface="Segoe UI" panose="020B0502040204020203" pitchFamily="34" charset="0"/>
              </a:rPr>
              <a:t>Tableau – Data Sources , Worksheets</a:t>
            </a:r>
            <a:endParaRPr lang="en-US" dirty="0">
              <a:solidFill>
                <a:srgbClr val="606060"/>
              </a:solidFill>
              <a:latin typeface="Poppins"/>
            </a:endParaRPr>
          </a:p>
          <a:p>
            <a:r>
              <a:rPr lang="en-US" b="1" dirty="0">
                <a:solidFill>
                  <a:srgbClr val="606060"/>
                </a:solidFill>
                <a:latin typeface="Poppins"/>
              </a:rPr>
              <a:t>Day -21:</a:t>
            </a:r>
            <a:r>
              <a:rPr lang="en-US" dirty="0">
                <a:solidFill>
                  <a:srgbClr val="606060"/>
                </a:solidFill>
                <a:latin typeface="Poppins"/>
              </a:rPr>
              <a:t> </a:t>
            </a:r>
            <a:r>
              <a:rPr lang="en-US" sz="1600" dirty="0">
                <a:solidFill>
                  <a:srgbClr val="2D2D2F"/>
                </a:solidFill>
                <a:latin typeface="Segoe UI" panose="020B0502040204020203" pitchFamily="34" charset="0"/>
              </a:rPr>
              <a:t>Spatial Data Science For Covid-19 Disease Prediction</a:t>
            </a:r>
            <a:endParaRPr lang="en-US" dirty="0">
              <a:solidFill>
                <a:srgbClr val="606060"/>
              </a:solidFill>
              <a:latin typeface="Poppins"/>
            </a:endParaRPr>
          </a:p>
          <a:p>
            <a:r>
              <a:rPr lang="en-US" b="1" dirty="0">
                <a:solidFill>
                  <a:srgbClr val="606060"/>
                </a:solidFill>
                <a:latin typeface="Poppins"/>
              </a:rPr>
              <a:t>Day -22:</a:t>
            </a:r>
            <a:r>
              <a:rPr lang="en-US" dirty="0">
                <a:solidFill>
                  <a:srgbClr val="606060"/>
                </a:solidFill>
                <a:latin typeface="Poppins"/>
              </a:rPr>
              <a:t>  </a:t>
            </a:r>
            <a:r>
              <a:rPr lang="en-US" sz="1600" dirty="0">
                <a:solidFill>
                  <a:srgbClr val="2D2D2F"/>
                </a:solidFill>
                <a:latin typeface="Segoe UI" panose="020B0502040204020203" pitchFamily="34" charset="0"/>
              </a:rPr>
              <a:t>Power-BI – Introduction, Installation Steps and Architecture</a:t>
            </a:r>
            <a:endParaRPr lang="en-US" dirty="0">
              <a:solidFill>
                <a:srgbClr val="606060"/>
              </a:solidFill>
              <a:latin typeface="Poppins"/>
            </a:endParaRPr>
          </a:p>
          <a:p>
            <a:r>
              <a:rPr lang="en-US" b="1" dirty="0">
                <a:solidFill>
                  <a:srgbClr val="606060"/>
                </a:solidFill>
                <a:latin typeface="Poppins"/>
              </a:rPr>
              <a:t>Day -23:</a:t>
            </a:r>
            <a:r>
              <a:rPr lang="en-US" dirty="0">
                <a:solidFill>
                  <a:srgbClr val="606060"/>
                </a:solidFill>
                <a:latin typeface="Poppins"/>
              </a:rPr>
              <a:t> </a:t>
            </a:r>
            <a:r>
              <a:rPr lang="en-US" sz="1600" dirty="0">
                <a:solidFill>
                  <a:srgbClr val="2D2D2F"/>
                </a:solidFill>
                <a:latin typeface="Segoe UI" panose="020B0502040204020203" pitchFamily="34" charset="0"/>
              </a:rPr>
              <a:t>Power-BI – Data Modelling , Visualization Options | Excel Integration</a:t>
            </a:r>
            <a:endParaRPr lang="en-US" dirty="0">
              <a:solidFill>
                <a:srgbClr val="606060"/>
              </a:solidFill>
              <a:latin typeface="Poppins"/>
            </a:endParaRPr>
          </a:p>
          <a:p>
            <a:r>
              <a:rPr lang="en-US" b="1" dirty="0">
                <a:solidFill>
                  <a:srgbClr val="606060"/>
                </a:solidFill>
                <a:latin typeface="Poppins"/>
              </a:rPr>
              <a:t>Day -24:</a:t>
            </a:r>
            <a:r>
              <a:rPr lang="en-US" dirty="0">
                <a:solidFill>
                  <a:srgbClr val="606060"/>
                </a:solidFill>
                <a:latin typeface="Poppins"/>
              </a:rPr>
              <a:t> </a:t>
            </a:r>
            <a:r>
              <a:rPr lang="en-US" sz="1600" dirty="0">
                <a:solidFill>
                  <a:srgbClr val="2D2D2F"/>
                </a:solidFill>
                <a:latin typeface="Segoe UI" panose="020B0502040204020203" pitchFamily="34" charset="0"/>
              </a:rPr>
              <a:t>Parkinson’s Disease Prediction – XG Boost Classifier</a:t>
            </a:r>
            <a:endParaRPr lang="en-US" dirty="0">
              <a:solidFill>
                <a:srgbClr val="606060"/>
              </a:solidFill>
              <a:latin typeface="Poppins"/>
            </a:endParaRPr>
          </a:p>
          <a:p>
            <a:r>
              <a:rPr lang="en-US" b="1" dirty="0">
                <a:solidFill>
                  <a:srgbClr val="606060"/>
                </a:solidFill>
                <a:latin typeface="Poppins"/>
              </a:rPr>
              <a:t>Day -25:</a:t>
            </a:r>
            <a:r>
              <a:rPr lang="en-US" dirty="0">
                <a:solidFill>
                  <a:srgbClr val="606060"/>
                </a:solidFill>
                <a:latin typeface="Poppins"/>
              </a:rPr>
              <a:t> </a:t>
            </a:r>
            <a:r>
              <a:rPr lang="en-US" sz="1600" dirty="0">
                <a:solidFill>
                  <a:srgbClr val="2D2D2F"/>
                </a:solidFill>
                <a:latin typeface="Segoe UI" panose="020B0502040204020203" pitchFamily="34" charset="0"/>
              </a:rPr>
              <a:t>House Price Prediction using Random Forest Regression</a:t>
            </a:r>
            <a:endParaRPr lang="en-US" dirty="0">
              <a:solidFill>
                <a:srgbClr val="606060"/>
              </a:solidFill>
              <a:latin typeface="Poppins"/>
            </a:endParaRPr>
          </a:p>
          <a:p>
            <a:r>
              <a:rPr lang="en-US" b="1" dirty="0">
                <a:solidFill>
                  <a:srgbClr val="606060"/>
                </a:solidFill>
                <a:latin typeface="Poppins"/>
              </a:rPr>
              <a:t>Day -26:</a:t>
            </a:r>
            <a:r>
              <a:rPr lang="en-US" dirty="0">
                <a:solidFill>
                  <a:srgbClr val="606060"/>
                </a:solidFill>
                <a:latin typeface="Poppins"/>
              </a:rPr>
              <a:t> </a:t>
            </a:r>
            <a:r>
              <a:rPr lang="en-US" sz="1600" dirty="0">
                <a:solidFill>
                  <a:srgbClr val="2D2D2F"/>
                </a:solidFill>
                <a:latin typeface="Segoe UI" panose="020B0502040204020203" pitchFamily="34" charset="0"/>
              </a:rPr>
              <a:t>Customer Segmentation Using ML – K-Means Clustering</a:t>
            </a:r>
            <a:endParaRPr lang="en-US" dirty="0">
              <a:solidFill>
                <a:srgbClr val="606060"/>
              </a:solidFill>
              <a:latin typeface="Poppins"/>
            </a:endParaRPr>
          </a:p>
          <a:p>
            <a:r>
              <a:rPr lang="en-US" b="1" dirty="0">
                <a:solidFill>
                  <a:srgbClr val="606060"/>
                </a:solidFill>
                <a:latin typeface="Poppins"/>
              </a:rPr>
              <a:t>Day -27:</a:t>
            </a:r>
            <a:r>
              <a:rPr lang="en-US" dirty="0">
                <a:solidFill>
                  <a:srgbClr val="606060"/>
                </a:solidFill>
                <a:latin typeface="Poppins"/>
              </a:rPr>
              <a:t> </a:t>
            </a:r>
            <a:r>
              <a:rPr lang="en-US" sz="1600" dirty="0">
                <a:solidFill>
                  <a:srgbClr val="2D2D2F"/>
                </a:solidFill>
                <a:latin typeface="Segoe UI" panose="020B0502040204020203" pitchFamily="34" charset="0"/>
              </a:rPr>
              <a:t>Home Loan Prediction using Decision Tree Classifier</a:t>
            </a:r>
            <a:endParaRPr lang="en-US" dirty="0">
              <a:solidFill>
                <a:srgbClr val="606060"/>
              </a:solidFill>
              <a:latin typeface="Poppins"/>
            </a:endParaRPr>
          </a:p>
          <a:p>
            <a:r>
              <a:rPr lang="en-US" b="1" dirty="0">
                <a:solidFill>
                  <a:srgbClr val="606060"/>
                </a:solidFill>
                <a:latin typeface="Poppins"/>
              </a:rPr>
              <a:t>Day -28:</a:t>
            </a:r>
            <a:r>
              <a:rPr lang="en-US" dirty="0">
                <a:solidFill>
                  <a:srgbClr val="606060"/>
                </a:solidFill>
                <a:latin typeface="Poppins"/>
              </a:rPr>
              <a:t> </a:t>
            </a:r>
            <a:r>
              <a:rPr lang="en-US" sz="1600" dirty="0">
                <a:solidFill>
                  <a:srgbClr val="2D2D2F"/>
                </a:solidFill>
                <a:latin typeface="Segoe UI" panose="020B0502040204020203" pitchFamily="34" charset="0"/>
              </a:rPr>
              <a:t>Spam Classification using NLP</a:t>
            </a:r>
            <a:endParaRPr lang="en-US" dirty="0">
              <a:solidFill>
                <a:srgbClr val="606060"/>
              </a:solidFill>
              <a:latin typeface="Poppins"/>
            </a:endParaRPr>
          </a:p>
          <a:p>
            <a:r>
              <a:rPr lang="en-US" b="1" dirty="0">
                <a:solidFill>
                  <a:srgbClr val="606060"/>
                </a:solidFill>
                <a:latin typeface="Poppins"/>
              </a:rPr>
              <a:t>Day -29:</a:t>
            </a:r>
            <a:r>
              <a:rPr lang="en-US" dirty="0">
                <a:solidFill>
                  <a:srgbClr val="606060"/>
                </a:solidFill>
                <a:latin typeface="Poppins"/>
              </a:rPr>
              <a:t> </a:t>
            </a:r>
            <a:r>
              <a:rPr lang="en-US" sz="1600" dirty="0">
                <a:solidFill>
                  <a:srgbClr val="2D2D2F"/>
                </a:solidFill>
                <a:latin typeface="Segoe UI" panose="020B0502040204020203" pitchFamily="34" charset="0"/>
              </a:rPr>
              <a:t>Hand Written Digit Recognition Using CNN</a:t>
            </a:r>
            <a:endParaRPr lang="en-US" dirty="0">
              <a:solidFill>
                <a:srgbClr val="606060"/>
              </a:solidFill>
              <a:latin typeface="Poppins"/>
            </a:endParaRPr>
          </a:p>
          <a:p>
            <a:r>
              <a:rPr lang="en-US" b="1" dirty="0">
                <a:solidFill>
                  <a:srgbClr val="606060"/>
                </a:solidFill>
                <a:latin typeface="Poppins"/>
              </a:rPr>
              <a:t>Day -30:</a:t>
            </a:r>
            <a:r>
              <a:rPr lang="en-US" dirty="0">
                <a:solidFill>
                  <a:srgbClr val="606060"/>
                </a:solidFill>
                <a:latin typeface="Poppins"/>
              </a:rPr>
              <a:t> </a:t>
            </a:r>
            <a:r>
              <a:rPr lang="en-US" sz="1600" dirty="0">
                <a:solidFill>
                  <a:srgbClr val="2D2D2F"/>
                </a:solidFill>
                <a:latin typeface="Segoe UI" panose="020B0502040204020203" pitchFamily="34" charset="0"/>
              </a:rPr>
              <a:t>Churn Prediction using Deep Learning</a:t>
            </a:r>
            <a:endParaRPr lang="en-US" dirty="0">
              <a:solidFill>
                <a:srgbClr val="606060"/>
              </a:solidFill>
              <a:latin typeface="Poppins"/>
            </a:endParaRPr>
          </a:p>
        </p:txBody>
      </p:sp>
    </p:spTree>
    <p:extLst>
      <p:ext uri="{BB962C8B-B14F-4D97-AF65-F5344CB8AC3E}">
        <p14:creationId xmlns:p14="http://schemas.microsoft.com/office/powerpoint/2010/main" val="17020551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209" y="452669"/>
            <a:ext cx="10972800" cy="1143000"/>
          </a:xfrm>
        </p:spPr>
        <p:txBody>
          <a:bodyPr lIns="82611" tIns="41306" rIns="82611" bIns="41306">
            <a:normAutofit/>
          </a:bodyPr>
          <a:lstStyle/>
          <a:p>
            <a:pPr algn="l"/>
            <a:r>
              <a:rPr lang="en-US" sz="4300" dirty="0">
                <a:solidFill>
                  <a:schemeClr val="tx1"/>
                </a:solidFill>
                <a:latin typeface="Times New Roman" panose="02020603050405020304" pitchFamily="18" charset="0"/>
                <a:cs typeface="Times New Roman" panose="02020603050405020304" pitchFamily="18" charset="0"/>
              </a:rPr>
              <a:t>List of Projects for Demo in YouTube Live</a:t>
            </a:r>
          </a:p>
        </p:txBody>
      </p:sp>
      <p:sp>
        <p:nvSpPr>
          <p:cNvPr id="5" name="TextBox 4"/>
          <p:cNvSpPr txBox="1"/>
          <p:nvPr/>
        </p:nvSpPr>
        <p:spPr>
          <a:xfrm>
            <a:off x="1059988" y="5675515"/>
            <a:ext cx="4445448" cy="473271"/>
          </a:xfrm>
          <a:prstGeom prst="rect">
            <a:avLst/>
          </a:prstGeom>
          <a:noFill/>
        </p:spPr>
        <p:txBody>
          <a:bodyPr wrap="none" lIns="82611" tIns="41306" rIns="82611" bIns="41306" rtlCol="0">
            <a:spAutoFit/>
          </a:bodyPr>
          <a:lstStyle/>
          <a:p>
            <a:r>
              <a:rPr lang="en-US" sz="2500" dirty="0"/>
              <a:t>All Projects in </a:t>
            </a:r>
            <a:r>
              <a:rPr lang="en-US" sz="2500" b="1" dirty="0"/>
              <a:t>Jupyter Notebook</a:t>
            </a:r>
            <a:endParaRPr lang="en-US" sz="2500" b="1" u="sng" dirty="0"/>
          </a:p>
        </p:txBody>
      </p:sp>
      <p:sp>
        <p:nvSpPr>
          <p:cNvPr id="6" name="Rectangle 5"/>
          <p:cNvSpPr/>
          <p:nvPr/>
        </p:nvSpPr>
        <p:spPr>
          <a:xfrm>
            <a:off x="1059991" y="1720560"/>
            <a:ext cx="8756239" cy="3366371"/>
          </a:xfrm>
          <a:prstGeom prst="rect">
            <a:avLst/>
          </a:prstGeom>
        </p:spPr>
        <p:txBody>
          <a:bodyPr wrap="square" lIns="82611" tIns="41306" rIns="82611" bIns="41306">
            <a:spAutoFit/>
          </a:bodyPr>
          <a:lstStyle/>
          <a:p>
            <a:pPr marL="309791" indent="-309791">
              <a:buFont typeface="+mj-lt"/>
              <a:buAutoNum type="arabicPeriod"/>
            </a:pPr>
            <a:r>
              <a:rPr lang="en-US" sz="2100" dirty="0"/>
              <a:t>Spatial Data Science For  Covid-19 Disease Prediction     </a:t>
            </a:r>
          </a:p>
          <a:p>
            <a:pPr marL="309791" indent="-309791">
              <a:buFont typeface="+mj-lt"/>
              <a:buAutoNum type="arabicPeriod"/>
            </a:pPr>
            <a:r>
              <a:rPr lang="en-US" sz="2100" dirty="0"/>
              <a:t>Parkinson’s Disease Prediction-</a:t>
            </a:r>
            <a:r>
              <a:rPr lang="en-US" sz="2100" dirty="0" err="1"/>
              <a:t>XGBoost</a:t>
            </a:r>
            <a:r>
              <a:rPr lang="en-US" sz="2100" dirty="0"/>
              <a:t> Classifier</a:t>
            </a:r>
          </a:p>
          <a:p>
            <a:pPr marL="309791" indent="-309791">
              <a:buFont typeface="+mj-lt"/>
              <a:buAutoNum type="arabicPeriod"/>
            </a:pPr>
            <a:r>
              <a:rPr lang="en-US" sz="2100" dirty="0"/>
              <a:t>House Price Prediction-Random Forest Regression</a:t>
            </a:r>
          </a:p>
          <a:p>
            <a:pPr marL="309791" indent="-309791">
              <a:buFont typeface="+mj-lt"/>
              <a:buAutoNum type="arabicPeriod"/>
            </a:pPr>
            <a:r>
              <a:rPr lang="en-US" sz="2100" dirty="0"/>
              <a:t>Customer Segmentation Using ML-K-Means Clustering</a:t>
            </a:r>
          </a:p>
          <a:p>
            <a:pPr marL="309791" indent="-309791">
              <a:buFont typeface="+mj-lt"/>
              <a:buAutoNum type="arabicPeriod"/>
            </a:pPr>
            <a:r>
              <a:rPr lang="en-US" sz="2100" dirty="0"/>
              <a:t>Home Loan Prediction-Decision Tree Classifier</a:t>
            </a:r>
          </a:p>
          <a:p>
            <a:pPr marL="309791" indent="-309791">
              <a:buFont typeface="+mj-lt"/>
              <a:buAutoNum type="arabicPeriod"/>
            </a:pPr>
            <a:r>
              <a:rPr lang="en-US" sz="2100" dirty="0"/>
              <a:t>Spam Classification-NLP</a:t>
            </a:r>
          </a:p>
          <a:p>
            <a:pPr marL="309791" indent="-309791">
              <a:buFont typeface="+mj-lt"/>
              <a:buAutoNum type="arabicPeriod"/>
            </a:pPr>
            <a:r>
              <a:rPr lang="en-US" sz="2100" dirty="0"/>
              <a:t>Hand Written Digit Recognition Using Python-CNN</a:t>
            </a:r>
          </a:p>
          <a:p>
            <a:pPr marL="309791" indent="-309791">
              <a:buFont typeface="+mj-lt"/>
              <a:buAutoNum type="arabicPeriod"/>
            </a:pPr>
            <a:r>
              <a:rPr lang="en-US" sz="2100" dirty="0"/>
              <a:t>Churn Prediction-Deep Learning</a:t>
            </a:r>
          </a:p>
          <a:p>
            <a:pPr marL="309791" indent="-309791">
              <a:buFont typeface="+mj-lt"/>
              <a:buAutoNum type="arabicPeriod"/>
            </a:pPr>
            <a:r>
              <a:rPr lang="en-US" sz="2100" dirty="0"/>
              <a:t>Crop Yield Prediction</a:t>
            </a:r>
          </a:p>
          <a:p>
            <a:pPr marL="309791" indent="-309791">
              <a:buFont typeface="+mj-lt"/>
              <a:buAutoNum type="arabicPeriod"/>
            </a:pPr>
            <a:r>
              <a:rPr lang="en-US" sz="2100" dirty="0"/>
              <a:t>Ground water level prediction</a:t>
            </a:r>
          </a:p>
        </p:txBody>
      </p:sp>
    </p:spTree>
    <p:extLst>
      <p:ext uri="{BB962C8B-B14F-4D97-AF65-F5344CB8AC3E}">
        <p14:creationId xmlns:p14="http://schemas.microsoft.com/office/powerpoint/2010/main" val="339721340"/>
      </p:ext>
    </p:extLst>
  </p:cSld>
  <p:clrMapOvr>
    <a:masterClrMapping/>
  </p:clrMapOvr>
  <mc:AlternateContent xmlns:mc="http://schemas.openxmlformats.org/markup-compatibility/2006" xmlns:p14="http://schemas.microsoft.com/office/powerpoint/2010/main">
    <mc:Choice Requires="p14">
      <p:transition spd="slow" p14:dur="2000" advTm="2684"/>
    </mc:Choice>
    <mc:Fallback xmlns="">
      <p:transition spd="slow" advTm="2684"/>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593" y="1290840"/>
            <a:ext cx="10984800" cy="637600"/>
          </a:xfrm>
        </p:spPr>
        <p:txBody>
          <a:bodyPr lIns="82611" tIns="41306" rIns="82611" bIns="41306"/>
          <a:lstStyle/>
          <a:p>
            <a:pPr algn="l"/>
            <a:r>
              <a:rPr lang="en-US" sz="3200" u="sng" dirty="0">
                <a:solidFill>
                  <a:schemeClr val="tx1"/>
                </a:solidFill>
              </a:rPr>
              <a:t>What</a:t>
            </a:r>
            <a:r>
              <a:rPr lang="en-US" sz="3200" dirty="0">
                <a:solidFill>
                  <a:schemeClr val="tx1"/>
                </a:solidFill>
              </a:rPr>
              <a:t> you will </a:t>
            </a:r>
            <a:r>
              <a:rPr lang="en-US" sz="3200" u="sng" dirty="0">
                <a:solidFill>
                  <a:schemeClr val="tx1"/>
                </a:solidFill>
              </a:rPr>
              <a:t>get</a:t>
            </a:r>
            <a:r>
              <a:rPr lang="en-US" sz="3200" dirty="0">
                <a:solidFill>
                  <a:schemeClr val="tx1"/>
                </a:solidFill>
              </a:rPr>
              <a:t> from this Free 30 Days Master Class?</a:t>
            </a:r>
          </a:p>
        </p:txBody>
      </p:sp>
      <p:sp>
        <p:nvSpPr>
          <p:cNvPr id="3" name="Rectangle 2"/>
          <p:cNvSpPr/>
          <p:nvPr/>
        </p:nvSpPr>
        <p:spPr>
          <a:xfrm>
            <a:off x="2103480" y="2597818"/>
            <a:ext cx="7603384" cy="1560748"/>
          </a:xfrm>
          <a:prstGeom prst="rect">
            <a:avLst/>
          </a:prstGeom>
        </p:spPr>
        <p:txBody>
          <a:bodyPr wrap="square" lIns="82611" tIns="41306" rIns="82611" bIns="41306">
            <a:spAutoFit/>
          </a:bodyPr>
          <a:lstStyle/>
          <a:p>
            <a:pPr marL="413055" indent="-413055">
              <a:buFont typeface="+mj-lt"/>
              <a:buAutoNum type="arabicPeriod"/>
            </a:pPr>
            <a:r>
              <a:rPr lang="en-US" sz="3200" dirty="0">
                <a:latin typeface="Times New Roman" panose="02020603050405020304" pitchFamily="18" charset="0"/>
                <a:cs typeface="Times New Roman" panose="02020603050405020304" pitchFamily="18" charset="0"/>
              </a:rPr>
              <a:t>You can attend YouTube Live Class</a:t>
            </a:r>
          </a:p>
          <a:p>
            <a:pPr marL="413055" indent="-413055">
              <a:buFont typeface="+mj-lt"/>
              <a:buAutoNum type="arabicPeriod"/>
            </a:pPr>
            <a:r>
              <a:rPr lang="en-US" sz="3200" dirty="0">
                <a:latin typeface="Times New Roman" panose="02020603050405020304" pitchFamily="18" charset="0"/>
                <a:cs typeface="Times New Roman" panose="02020603050405020304" pitchFamily="18" charset="0"/>
              </a:rPr>
              <a:t>Free E-Certificate ( WEBINAR PARTICIPATION CERTIFICATE)</a:t>
            </a:r>
          </a:p>
        </p:txBody>
      </p:sp>
    </p:spTree>
    <p:extLst>
      <p:ext uri="{BB962C8B-B14F-4D97-AF65-F5344CB8AC3E}">
        <p14:creationId xmlns:p14="http://schemas.microsoft.com/office/powerpoint/2010/main" val="912857505"/>
      </p:ext>
    </p:extLst>
  </p:cSld>
  <p:clrMapOvr>
    <a:masterClrMapping/>
  </p:clrMapOvr>
  <mc:AlternateContent xmlns:mc="http://schemas.openxmlformats.org/markup-compatibility/2006" xmlns:p14="http://schemas.microsoft.com/office/powerpoint/2010/main">
    <mc:Choice Requires="p14">
      <p:transition spd="slow" p14:dur="2000" advTm="2648"/>
    </mc:Choice>
    <mc:Fallback xmlns="">
      <p:transition spd="slow" advTm="2648"/>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664" y="2978615"/>
            <a:ext cx="7848779" cy="1044421"/>
          </a:xfrm>
        </p:spPr>
        <p:txBody>
          <a:bodyPr/>
          <a:lstStyle/>
          <a:p>
            <a:r>
              <a:rPr lang="en-US" sz="2500" dirty="0">
                <a:solidFill>
                  <a:schemeClr val="bg2">
                    <a:lumMod val="50000"/>
                  </a:schemeClr>
                </a:solidFill>
              </a:rPr>
              <a:t>Ans :</a:t>
            </a:r>
            <a:r>
              <a:rPr lang="en-US" sz="2500" dirty="0"/>
              <a:t> </a:t>
            </a:r>
            <a:r>
              <a:rPr lang="en-US" sz="1600" dirty="0"/>
              <a:t>During the Live Class, organizer will post </a:t>
            </a:r>
            <a:r>
              <a:rPr lang="en-US" sz="1600" u="sng" dirty="0">
                <a:solidFill>
                  <a:srgbClr val="FF0000"/>
                </a:solidFill>
              </a:rPr>
              <a:t>Google Form link </a:t>
            </a:r>
            <a:r>
              <a:rPr lang="en-US" sz="1600" dirty="0"/>
              <a:t>in </a:t>
            </a:r>
            <a:r>
              <a:rPr lang="en-US" sz="1600" u="sng" dirty="0">
                <a:solidFill>
                  <a:srgbClr val="FF0000"/>
                </a:solidFill>
              </a:rPr>
              <a:t>Live Chat. </a:t>
            </a:r>
            <a:r>
              <a:rPr lang="en-US" sz="1600" dirty="0">
                <a:solidFill>
                  <a:schemeClr val="tx1"/>
                </a:solidFill>
              </a:rPr>
              <a:t>The Participants should submit the from on daily basis. </a:t>
            </a:r>
            <a:br>
              <a:rPr lang="en-US" sz="1600" dirty="0">
                <a:solidFill>
                  <a:schemeClr val="tx1"/>
                </a:solidFill>
              </a:rPr>
            </a:br>
            <a:r>
              <a:rPr lang="en-US" sz="1600" dirty="0">
                <a:solidFill>
                  <a:srgbClr val="C00000"/>
                </a:solidFill>
              </a:rPr>
              <a:t>Minimum 25 Days </a:t>
            </a:r>
            <a:r>
              <a:rPr lang="en-US" sz="1600" dirty="0">
                <a:solidFill>
                  <a:schemeClr val="tx1"/>
                </a:solidFill>
              </a:rPr>
              <a:t>Attendance is Required to get Free Master Class Participation Certificate.</a:t>
            </a:r>
          </a:p>
        </p:txBody>
      </p:sp>
      <p:sp>
        <p:nvSpPr>
          <p:cNvPr id="3" name="Title 2"/>
          <p:cNvSpPr>
            <a:spLocks noGrp="1"/>
          </p:cNvSpPr>
          <p:nvPr>
            <p:ph type="title" idx="2"/>
          </p:nvPr>
        </p:nvSpPr>
        <p:spPr>
          <a:xfrm>
            <a:off x="2118778" y="1028735"/>
            <a:ext cx="7800745" cy="1949877"/>
          </a:xfrm>
        </p:spPr>
        <p:txBody>
          <a:bodyPr/>
          <a:lstStyle/>
          <a:p>
            <a:r>
              <a:rPr lang="en-US" sz="4400" dirty="0">
                <a:solidFill>
                  <a:schemeClr val="bg2">
                    <a:lumMod val="50000"/>
                  </a:schemeClr>
                </a:solidFill>
              </a:rPr>
              <a:t>How to mark </a:t>
            </a:r>
            <a:r>
              <a:rPr lang="en-US" sz="4400" dirty="0"/>
              <a:t>your </a:t>
            </a:r>
            <a:r>
              <a:rPr lang="en-US" sz="4400" dirty="0">
                <a:solidFill>
                  <a:schemeClr val="bg2">
                    <a:lumMod val="50000"/>
                  </a:schemeClr>
                </a:solidFill>
              </a:rPr>
              <a:t>Attendance</a:t>
            </a:r>
            <a:r>
              <a:rPr lang="en-US" sz="4400" dirty="0"/>
              <a:t> in </a:t>
            </a:r>
            <a:r>
              <a:rPr lang="en-US" sz="4400" dirty="0">
                <a:solidFill>
                  <a:schemeClr val="bg2">
                    <a:lumMod val="50000"/>
                  </a:schemeClr>
                </a:solidFill>
              </a:rPr>
              <a:t>YouTube Live Class</a:t>
            </a:r>
            <a:r>
              <a:rPr lang="en-US" sz="4400" dirty="0"/>
              <a:t>?</a:t>
            </a:r>
          </a:p>
        </p:txBody>
      </p:sp>
      <p:sp>
        <p:nvSpPr>
          <p:cNvPr id="6" name="Rectangle 5"/>
          <p:cNvSpPr/>
          <p:nvPr/>
        </p:nvSpPr>
        <p:spPr>
          <a:xfrm>
            <a:off x="2243664" y="4668711"/>
            <a:ext cx="7675856" cy="652805"/>
          </a:xfrm>
          <a:prstGeom prst="rect">
            <a:avLst/>
          </a:prstGeom>
          <a:ln>
            <a:solidFill>
              <a:srgbClr val="FF0000"/>
            </a:solidFill>
          </a:ln>
        </p:spPr>
        <p:txBody>
          <a:bodyPr wrap="square" lIns="82611" tIns="41306" rIns="82611" bIns="41306">
            <a:spAutoFit/>
          </a:bodyPr>
          <a:lstStyle/>
          <a:p>
            <a:r>
              <a:rPr lang="en-US" sz="1900" dirty="0">
                <a:solidFill>
                  <a:schemeClr val="bg2">
                    <a:lumMod val="50000"/>
                  </a:schemeClr>
                </a:solidFill>
              </a:rPr>
              <a:t>Note :</a:t>
            </a:r>
            <a:r>
              <a:rPr lang="en-US" sz="1900" dirty="0"/>
              <a:t> </a:t>
            </a:r>
            <a:r>
              <a:rPr lang="en-US" dirty="0"/>
              <a:t>The Link will be available during the Live. From the LIVE Class date, the live video will get removed from the YouTube in 3 days. </a:t>
            </a:r>
            <a:endParaRPr lang="en-US" u="sng" dirty="0">
              <a:solidFill>
                <a:srgbClr val="FF0000"/>
              </a:solidFill>
            </a:endParaRPr>
          </a:p>
        </p:txBody>
      </p:sp>
    </p:spTree>
    <p:extLst>
      <p:ext uri="{BB962C8B-B14F-4D97-AF65-F5344CB8AC3E}">
        <p14:creationId xmlns:p14="http://schemas.microsoft.com/office/powerpoint/2010/main" val="2177757343"/>
      </p:ext>
    </p:extLst>
  </p:cSld>
  <p:clrMapOvr>
    <a:masterClrMapping/>
  </p:clrMapOvr>
  <mc:AlternateContent xmlns:mc="http://schemas.openxmlformats.org/markup-compatibility/2006" xmlns:p14="http://schemas.microsoft.com/office/powerpoint/2010/main">
    <mc:Choice Requires="p14">
      <p:transition spd="slow" p14:dur="2000" advTm="904"/>
    </mc:Choice>
    <mc:Fallback xmlns="">
      <p:transition spd="slow" advTm="904"/>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82611" tIns="41306" rIns="82611" bIns="41306">
            <a:normAutofit fontScale="90000"/>
          </a:bodyPr>
          <a:lstStyle/>
          <a:p>
            <a:pPr algn="l"/>
            <a:r>
              <a:rPr lang="en-US" sz="3600" dirty="0"/>
              <a:t/>
            </a:r>
            <a:br>
              <a:rPr lang="en-US" sz="3600" dirty="0"/>
            </a:br>
            <a:r>
              <a:rPr lang="en-US" dirty="0">
                <a:solidFill>
                  <a:schemeClr val="bg1"/>
                </a:solidFill>
                <a:latin typeface="Times New Roman" panose="02020603050405020304" pitchFamily="18" charset="0"/>
                <a:cs typeface="Times New Roman" panose="02020603050405020304" pitchFamily="18" charset="0"/>
              </a:rPr>
              <a:t>Sample </a:t>
            </a:r>
            <a:r>
              <a:rPr lang="en-US" dirty="0">
                <a:solidFill>
                  <a:schemeClr val="bg1"/>
                </a:solidFill>
                <a:latin typeface="Times New Roman" panose="02020603050405020304" pitchFamily="18" charset="0"/>
                <a:cs typeface="Times New Roman" panose="02020603050405020304" pitchFamily="18" charset="0"/>
              </a:rPr>
              <a:t>Webinar Participation Certificate?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235" y="1508787"/>
            <a:ext cx="6501820" cy="45955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8569" y="2820872"/>
            <a:ext cx="2812971" cy="2160072"/>
          </a:xfrm>
          <a:prstGeom prst="rect">
            <a:avLst/>
          </a:prstGeom>
        </p:spPr>
      </p:pic>
    </p:spTree>
    <p:extLst>
      <p:ext uri="{BB962C8B-B14F-4D97-AF65-F5344CB8AC3E}">
        <p14:creationId xmlns:p14="http://schemas.microsoft.com/office/powerpoint/2010/main" val="3853471547"/>
      </p:ext>
    </p:extLst>
  </p:cSld>
  <p:clrMapOvr>
    <a:masterClrMapping/>
  </p:clrMapOvr>
  <mc:AlternateContent xmlns:mc="http://schemas.openxmlformats.org/markup-compatibility/2006" xmlns:p14="http://schemas.microsoft.com/office/powerpoint/2010/main">
    <mc:Choice Requires="p14">
      <p:transition spd="slow" p14:dur="2000" advTm="1788"/>
    </mc:Choice>
    <mc:Fallback xmlns="">
      <p:transition spd="slow" advTm="1788"/>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61135" y="3806664"/>
            <a:ext cx="7954455" cy="580525"/>
          </a:xfrm>
        </p:spPr>
        <p:txBody>
          <a:bodyPr/>
          <a:lstStyle/>
          <a:p>
            <a:pPr algn="l"/>
            <a:r>
              <a:rPr lang="en-US" dirty="0">
                <a:hlinkClick r:id="rId2"/>
              </a:rPr>
              <a:t>https://www.pantechelearning.com/data-science-master-class/</a:t>
            </a:r>
            <a:endParaRPr lang="en-US" dirty="0"/>
          </a:p>
        </p:txBody>
      </p:sp>
      <p:sp>
        <p:nvSpPr>
          <p:cNvPr id="4" name="Subtitle 3"/>
          <p:cNvSpPr>
            <a:spLocks noGrp="1"/>
          </p:cNvSpPr>
          <p:nvPr>
            <p:ph type="subTitle" idx="1"/>
          </p:nvPr>
        </p:nvSpPr>
        <p:spPr>
          <a:xfrm>
            <a:off x="1871534" y="1604797"/>
            <a:ext cx="9861876" cy="1274528"/>
          </a:xfrm>
        </p:spPr>
        <p:txBody>
          <a:bodyPr/>
          <a:lstStyle/>
          <a:p>
            <a:pPr algn="l"/>
            <a:r>
              <a:rPr lang="en-US" sz="3600" dirty="0"/>
              <a:t>You can get chance to apply 1 Month Internship on Data Science &amp; Analytics Master Class</a:t>
            </a:r>
          </a:p>
        </p:txBody>
      </p:sp>
      <p:sp>
        <p:nvSpPr>
          <p:cNvPr id="5" name="Subtitle 3"/>
          <p:cNvSpPr txBox="1">
            <a:spLocks/>
          </p:cNvSpPr>
          <p:nvPr/>
        </p:nvSpPr>
        <p:spPr>
          <a:xfrm>
            <a:off x="1461928" y="482260"/>
            <a:ext cx="6788725" cy="1335848"/>
          </a:xfrm>
          <a:prstGeom prst="rect">
            <a:avLst/>
          </a:prstGeom>
          <a:noFill/>
          <a:ln>
            <a:noFill/>
          </a:ln>
        </p:spPr>
        <p:txBody>
          <a:bodyPr spcFirstLastPara="1" wrap="square" lIns="82598" tIns="82598" rIns="82598" bIns="82598"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l"/>
            <a:r>
              <a:rPr lang="en-US" sz="4900" b="1" dirty="0"/>
              <a:t>On Demand</a:t>
            </a:r>
          </a:p>
        </p:txBody>
      </p:sp>
    </p:spTree>
    <p:extLst>
      <p:ext uri="{BB962C8B-B14F-4D97-AF65-F5344CB8AC3E}">
        <p14:creationId xmlns:p14="http://schemas.microsoft.com/office/powerpoint/2010/main" val="59005650"/>
      </p:ext>
    </p:extLst>
  </p:cSld>
  <p:clrMapOvr>
    <a:masterClrMapping/>
  </p:clrMapOvr>
  <mc:AlternateContent xmlns:mc="http://schemas.openxmlformats.org/markup-compatibility/2006" xmlns:p14="http://schemas.microsoft.com/office/powerpoint/2010/main">
    <mc:Choice Requires="p14">
      <p:transition spd="slow" p14:dur="2000" advTm="2668"/>
    </mc:Choice>
    <mc:Fallback xmlns="">
      <p:transition spd="slow" advTm="266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0072" y="356662"/>
            <a:ext cx="5630397" cy="1344148"/>
          </a:xfrm>
        </p:spPr>
        <p:txBody>
          <a:bodyPr/>
          <a:lstStyle/>
          <a:p>
            <a:r>
              <a:rPr lang="en-US" sz="5500" dirty="0"/>
              <a:t>What is Internship????</a:t>
            </a:r>
          </a:p>
        </p:txBody>
      </p:sp>
      <p:grpSp>
        <p:nvGrpSpPr>
          <p:cNvPr id="9" name="Group 8"/>
          <p:cNvGrpSpPr/>
          <p:nvPr/>
        </p:nvGrpSpPr>
        <p:grpSpPr>
          <a:xfrm>
            <a:off x="2063552" y="1892831"/>
            <a:ext cx="8452832" cy="4660997"/>
            <a:chOff x="616688" y="1057497"/>
            <a:chExt cx="7634176" cy="4253023"/>
          </a:xfrm>
        </p:grpSpPr>
        <p:sp>
          <p:nvSpPr>
            <p:cNvPr id="4" name="Right Arrow 3"/>
            <p:cNvSpPr/>
            <p:nvPr/>
          </p:nvSpPr>
          <p:spPr>
            <a:xfrm>
              <a:off x="616688" y="1057497"/>
              <a:ext cx="1913860"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00" dirty="0">
                  <a:solidFill>
                    <a:schemeClr val="bg1"/>
                  </a:solidFill>
                </a:rPr>
                <a:t>Learn</a:t>
              </a:r>
            </a:p>
          </p:txBody>
        </p:sp>
        <p:sp>
          <p:nvSpPr>
            <p:cNvPr id="5" name="Right Arrow 4"/>
            <p:cNvSpPr/>
            <p:nvPr/>
          </p:nvSpPr>
          <p:spPr>
            <a:xfrm>
              <a:off x="1818165" y="1764562"/>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00" dirty="0">
                  <a:solidFill>
                    <a:schemeClr val="bg1"/>
                  </a:solidFill>
                </a:rPr>
                <a:t>Practice</a:t>
              </a:r>
            </a:p>
          </p:txBody>
        </p:sp>
        <p:sp>
          <p:nvSpPr>
            <p:cNvPr id="6" name="Right Arrow 5"/>
            <p:cNvSpPr/>
            <p:nvPr/>
          </p:nvSpPr>
          <p:spPr>
            <a:xfrm>
              <a:off x="3253561" y="2471627"/>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00" dirty="0">
                  <a:solidFill>
                    <a:schemeClr val="bg1"/>
                  </a:solidFill>
                </a:rPr>
                <a:t>Verify</a:t>
              </a:r>
            </a:p>
          </p:txBody>
        </p:sp>
        <p:sp>
          <p:nvSpPr>
            <p:cNvPr id="7" name="Right Arrow 6"/>
            <p:cNvSpPr/>
            <p:nvPr/>
          </p:nvSpPr>
          <p:spPr>
            <a:xfrm>
              <a:off x="4688957" y="3181329"/>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00" dirty="0">
                  <a:solidFill>
                    <a:schemeClr val="bg1"/>
                  </a:solidFill>
                </a:rPr>
                <a:t>Get Certified</a:t>
              </a:r>
            </a:p>
          </p:txBody>
        </p:sp>
        <p:sp>
          <p:nvSpPr>
            <p:cNvPr id="8" name="Right Arrow 7"/>
            <p:cNvSpPr/>
            <p:nvPr/>
          </p:nvSpPr>
          <p:spPr>
            <a:xfrm>
              <a:off x="6113719" y="3896390"/>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00" b="1" dirty="0">
                  <a:solidFill>
                    <a:schemeClr val="bg1"/>
                  </a:solidFill>
                </a:rPr>
                <a:t>Grow</a:t>
              </a:r>
            </a:p>
          </p:txBody>
        </p:sp>
      </p:grpSp>
    </p:spTree>
    <p:extLst>
      <p:ext uri="{BB962C8B-B14F-4D97-AF65-F5344CB8AC3E}">
        <p14:creationId xmlns:p14="http://schemas.microsoft.com/office/powerpoint/2010/main" val="2653485224"/>
      </p:ext>
    </p:extLst>
  </p:cSld>
  <p:clrMapOvr>
    <a:masterClrMapping/>
  </p:clrMapOvr>
  <mc:AlternateContent xmlns:mc="http://schemas.openxmlformats.org/markup-compatibility/2006" xmlns:p14="http://schemas.microsoft.com/office/powerpoint/2010/main">
    <mc:Choice Requires="p14">
      <p:transition spd="slow" p14:dur="2000" advTm="1792"/>
    </mc:Choice>
    <mc:Fallback xmlns="">
      <p:transition spd="slow" advTm="179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val="2781896447"/>
              </p:ext>
            </p:extLst>
          </p:nvPr>
        </p:nvGraphicFramePr>
        <p:xfrm>
          <a:off x="3" y="100139"/>
          <a:ext cx="11920703" cy="6515882"/>
        </p:xfrm>
        <a:graphic>
          <a:graphicData uri="http://schemas.openxmlformats.org/drawingml/2006/table">
            <a:tbl>
              <a:tblPr firstRow="1" bandRow="1">
                <a:tableStyleId>{08FB837D-C827-4EFA-A057-4D05807E0F7C}</a:tableStyleId>
              </a:tblPr>
              <a:tblGrid>
                <a:gridCol w="4727179"/>
                <a:gridCol w="7193524"/>
              </a:tblGrid>
              <a:tr h="466307">
                <a:tc>
                  <a:txBody>
                    <a:bodyPr/>
                    <a:lstStyle/>
                    <a:p>
                      <a:pPr algn="ctr"/>
                      <a:r>
                        <a:rPr lang="en-US" sz="2100" dirty="0" smtClean="0"/>
                        <a:t>Free Master Class DSA</a:t>
                      </a:r>
                      <a:endParaRPr lang="en-US" sz="2100" dirty="0"/>
                    </a:p>
                  </a:txBody>
                  <a:tcPr marL="82619" marR="82619" marT="41312" marB="41312"/>
                </a:tc>
                <a:tc>
                  <a:txBody>
                    <a:bodyPr/>
                    <a:lstStyle/>
                    <a:p>
                      <a:pPr algn="ctr"/>
                      <a:r>
                        <a:rPr lang="en-US" sz="2100" dirty="0" smtClean="0"/>
                        <a:t>1</a:t>
                      </a:r>
                      <a:r>
                        <a:rPr lang="en-US" sz="2100" baseline="0" dirty="0" smtClean="0"/>
                        <a:t> Month Internship on DSA</a:t>
                      </a:r>
                      <a:endParaRPr lang="en-US" sz="2100" dirty="0"/>
                    </a:p>
                  </a:txBody>
                  <a:tcPr marL="82619" marR="82619" marT="41312" marB="41312"/>
                </a:tc>
              </a:tr>
              <a:tr h="743608">
                <a:tc>
                  <a:txBody>
                    <a:bodyPr/>
                    <a:lstStyle/>
                    <a:p>
                      <a:r>
                        <a:rPr lang="en-US" sz="2100" dirty="0" smtClean="0"/>
                        <a:t>Master Class Participation Certificate</a:t>
                      </a:r>
                      <a:endParaRPr lang="en-US" sz="2100" dirty="0"/>
                    </a:p>
                  </a:txBody>
                  <a:tcPr marL="82619" marR="82619" marT="41312" marB="41312"/>
                </a:tc>
                <a:tc>
                  <a:txBody>
                    <a:bodyPr/>
                    <a:lstStyle/>
                    <a:p>
                      <a:r>
                        <a:rPr lang="en-US" sz="2100" dirty="0" smtClean="0"/>
                        <a:t>Internship Completion</a:t>
                      </a:r>
                      <a:r>
                        <a:rPr lang="en-US" sz="2100" baseline="0" dirty="0" smtClean="0"/>
                        <a:t> Certificate</a:t>
                      </a:r>
                      <a:endParaRPr lang="en-US" sz="2100" dirty="0"/>
                    </a:p>
                  </a:txBody>
                  <a:tcPr marL="82619" marR="82619" marT="41312" marB="41312"/>
                </a:tc>
              </a:tr>
              <a:tr h="743608">
                <a:tc>
                  <a:txBody>
                    <a:bodyPr/>
                    <a:lstStyle/>
                    <a:p>
                      <a:r>
                        <a:rPr lang="en-US" sz="2100" dirty="0" smtClean="0"/>
                        <a:t>Minimum 25 Class should attend YouTube</a:t>
                      </a:r>
                      <a:r>
                        <a:rPr lang="en-US" sz="2100" baseline="0" dirty="0" smtClean="0"/>
                        <a:t> Live</a:t>
                      </a:r>
                      <a:endParaRPr lang="en-US" sz="2100" dirty="0"/>
                    </a:p>
                  </a:txBody>
                  <a:tcPr marL="82619" marR="82619" marT="41312" marB="41312"/>
                </a:tc>
                <a:tc>
                  <a:txBody>
                    <a:bodyPr/>
                    <a:lstStyle/>
                    <a:p>
                      <a:r>
                        <a:rPr lang="en-US" sz="2100" dirty="0" smtClean="0"/>
                        <a:t>Recorded Class</a:t>
                      </a:r>
                      <a:r>
                        <a:rPr lang="en-US" sz="2100" baseline="0" dirty="0" smtClean="0"/>
                        <a:t> Link will be provided. – LMS Portal Access</a:t>
                      </a:r>
                      <a:endParaRPr lang="en-US" sz="2100" dirty="0"/>
                    </a:p>
                  </a:txBody>
                  <a:tcPr marL="82619" marR="82619" marT="41312" marB="41312"/>
                </a:tc>
              </a:tr>
              <a:tr h="743608">
                <a:tc>
                  <a:txBody>
                    <a:bodyPr/>
                    <a:lstStyle/>
                    <a:p>
                      <a:r>
                        <a:rPr lang="en-US" sz="2100" dirty="0" smtClean="0"/>
                        <a:t>YouTube</a:t>
                      </a:r>
                      <a:r>
                        <a:rPr lang="en-US" sz="2100" baseline="0" dirty="0" smtClean="0"/>
                        <a:t> Live Mandatory</a:t>
                      </a:r>
                      <a:endParaRPr lang="en-US" sz="2100" dirty="0"/>
                    </a:p>
                  </a:txBody>
                  <a:tcPr marL="82619" marR="82619" marT="41312" marB="41312"/>
                </a:tc>
                <a:tc>
                  <a:txBody>
                    <a:bodyPr/>
                    <a:lstStyle/>
                    <a:p>
                      <a:r>
                        <a:rPr lang="en-US" sz="2100" dirty="0" smtClean="0"/>
                        <a:t>Your Choice. You can attend Live</a:t>
                      </a:r>
                      <a:r>
                        <a:rPr lang="en-US" sz="2100" baseline="0" dirty="0" smtClean="0"/>
                        <a:t> or else You can watch Recorded Class in LMS Portal</a:t>
                      </a:r>
                      <a:endParaRPr lang="en-US" sz="2100" dirty="0"/>
                    </a:p>
                  </a:txBody>
                  <a:tcPr marL="82619" marR="82619" marT="41312" marB="41312"/>
                </a:tc>
              </a:tr>
              <a:tr h="743608">
                <a:tc>
                  <a:txBody>
                    <a:bodyPr/>
                    <a:lstStyle/>
                    <a:p>
                      <a:r>
                        <a:rPr lang="en-US" sz="2100" dirty="0" smtClean="0"/>
                        <a:t>All Projects Demo class</a:t>
                      </a:r>
                      <a:r>
                        <a:rPr lang="en-US" sz="2100" baseline="0" dirty="0" smtClean="0"/>
                        <a:t> in YouTube Live</a:t>
                      </a:r>
                      <a:endParaRPr lang="en-US" sz="2100" dirty="0"/>
                    </a:p>
                  </a:txBody>
                  <a:tcPr marL="82619" marR="82619" marT="41312" marB="41312"/>
                </a:tc>
                <a:tc>
                  <a:txBody>
                    <a:bodyPr/>
                    <a:lstStyle/>
                    <a:p>
                      <a:r>
                        <a:rPr lang="en-US" sz="2100" dirty="0" smtClean="0"/>
                        <a:t>Step by Step Video</a:t>
                      </a:r>
                      <a:r>
                        <a:rPr lang="en-US" sz="2100" baseline="0" dirty="0" smtClean="0"/>
                        <a:t> Explanation Content in LMS Portal</a:t>
                      </a:r>
                      <a:endParaRPr lang="en-US" sz="2100" dirty="0"/>
                    </a:p>
                  </a:txBody>
                  <a:tcPr marL="82619" marR="82619" marT="41312" marB="41312"/>
                </a:tc>
              </a:tr>
              <a:tr h="466307">
                <a:tc>
                  <a:txBody>
                    <a:bodyPr/>
                    <a:lstStyle/>
                    <a:p>
                      <a:r>
                        <a:rPr lang="en-US" sz="2100" dirty="0" smtClean="0"/>
                        <a:t>Access : 3 Days</a:t>
                      </a:r>
                      <a:endParaRPr lang="en-US" sz="2100" dirty="0"/>
                    </a:p>
                  </a:txBody>
                  <a:tcPr marL="82619" marR="82619" marT="41312" marB="41312"/>
                </a:tc>
                <a:tc>
                  <a:txBody>
                    <a:bodyPr/>
                    <a:lstStyle/>
                    <a:p>
                      <a:r>
                        <a:rPr lang="en-US" sz="2100" dirty="0" smtClean="0"/>
                        <a:t>VIP WhatsApp Group Support</a:t>
                      </a:r>
                      <a:endParaRPr lang="en-US" sz="2100" dirty="0"/>
                    </a:p>
                  </a:txBody>
                  <a:tcPr marL="82619" marR="82619" marT="41312" marB="41312"/>
                </a:tc>
              </a:tr>
              <a:tr h="466307">
                <a:tc>
                  <a:txBody>
                    <a:bodyPr/>
                    <a:lstStyle/>
                    <a:p>
                      <a:endParaRPr lang="en-US" sz="2100" dirty="0"/>
                    </a:p>
                  </a:txBody>
                  <a:tcPr marL="82619" marR="82619" marT="41312" marB="41312"/>
                </a:tc>
                <a:tc>
                  <a:txBody>
                    <a:bodyPr/>
                    <a:lstStyle/>
                    <a:p>
                      <a:r>
                        <a:rPr lang="en-US" sz="2100" dirty="0" smtClean="0"/>
                        <a:t>You Can Download All PPTs </a:t>
                      </a:r>
                      <a:endParaRPr lang="en-US" sz="2100" dirty="0"/>
                    </a:p>
                  </a:txBody>
                  <a:tcPr marL="82619" marR="82619" marT="41312" marB="41312"/>
                </a:tc>
              </a:tr>
              <a:tr h="743608">
                <a:tc>
                  <a:txBody>
                    <a:bodyPr/>
                    <a:lstStyle/>
                    <a:p>
                      <a:endParaRPr lang="en-US" sz="2100" dirty="0"/>
                    </a:p>
                  </a:txBody>
                  <a:tcPr marL="82619" marR="82619" marT="41312" marB="41312"/>
                </a:tc>
                <a:tc>
                  <a:txBody>
                    <a:bodyPr/>
                    <a:lstStyle/>
                    <a:p>
                      <a:r>
                        <a:rPr lang="en-US" sz="2100" dirty="0" smtClean="0"/>
                        <a:t>4 </a:t>
                      </a:r>
                      <a:r>
                        <a:rPr lang="en-US" sz="2100" dirty="0" err="1" smtClean="0"/>
                        <a:t>Nos</a:t>
                      </a:r>
                      <a:r>
                        <a:rPr lang="en-US" sz="2100" dirty="0" smtClean="0"/>
                        <a:t> of Hackathon Class in Zoom Live. The</a:t>
                      </a:r>
                      <a:r>
                        <a:rPr lang="en-US" sz="2100" baseline="0" dirty="0" smtClean="0"/>
                        <a:t> Recording also will be provided </a:t>
                      </a:r>
                      <a:endParaRPr lang="en-US" sz="2100" dirty="0"/>
                    </a:p>
                  </a:txBody>
                  <a:tcPr marL="82619" marR="82619" marT="41312" marB="41312"/>
                </a:tc>
              </a:tr>
              <a:tr h="466307">
                <a:tc>
                  <a:txBody>
                    <a:bodyPr/>
                    <a:lstStyle/>
                    <a:p>
                      <a:endParaRPr lang="en-US" sz="2100" dirty="0"/>
                    </a:p>
                  </a:txBody>
                  <a:tcPr marL="82619" marR="82619" marT="41312" marB="41312"/>
                </a:tc>
                <a:tc>
                  <a:txBody>
                    <a:bodyPr/>
                    <a:lstStyle/>
                    <a:p>
                      <a:r>
                        <a:rPr lang="en-US" sz="2100" dirty="0" smtClean="0"/>
                        <a:t>You Can Download All Project Files </a:t>
                      </a:r>
                      <a:endParaRPr lang="en-US" sz="2100" dirty="0"/>
                    </a:p>
                  </a:txBody>
                  <a:tcPr marL="82619" marR="82619" marT="41312" marB="41312"/>
                </a:tc>
              </a:tr>
              <a:tr h="466307">
                <a:tc>
                  <a:txBody>
                    <a:bodyPr/>
                    <a:lstStyle/>
                    <a:p>
                      <a:endParaRPr lang="en-US" sz="2100" dirty="0"/>
                    </a:p>
                  </a:txBody>
                  <a:tcPr marL="82619" marR="82619" marT="41312" marB="41312"/>
                </a:tc>
                <a:tc>
                  <a:txBody>
                    <a:bodyPr/>
                    <a:lstStyle/>
                    <a:p>
                      <a:r>
                        <a:rPr lang="en-US" sz="2100" dirty="0" smtClean="0"/>
                        <a:t>Mentor</a:t>
                      </a:r>
                      <a:r>
                        <a:rPr lang="en-US" sz="2100" baseline="0" dirty="0" smtClean="0"/>
                        <a:t> will guide you to finish 10 Projects </a:t>
                      </a:r>
                      <a:endParaRPr lang="en-US" sz="2100" dirty="0"/>
                    </a:p>
                  </a:txBody>
                  <a:tcPr marL="82619" marR="82619" marT="41312" marB="41312"/>
                </a:tc>
              </a:tr>
              <a:tr h="466307">
                <a:tc>
                  <a:txBody>
                    <a:bodyPr/>
                    <a:lstStyle/>
                    <a:p>
                      <a:endParaRPr lang="en-US" sz="2100" dirty="0"/>
                    </a:p>
                  </a:txBody>
                  <a:tcPr marL="82619" marR="82619" marT="41312" marB="41312"/>
                </a:tc>
                <a:tc>
                  <a:txBody>
                    <a:bodyPr/>
                    <a:lstStyle/>
                    <a:p>
                      <a:r>
                        <a:rPr lang="en-US" sz="2100" dirty="0" smtClean="0"/>
                        <a:t>Access : 60 Days</a:t>
                      </a:r>
                      <a:endParaRPr lang="en-US" sz="2100" dirty="0"/>
                    </a:p>
                  </a:txBody>
                  <a:tcPr marL="82619" marR="82619" marT="41312" marB="41312"/>
                </a:tc>
              </a:tr>
            </a:tbl>
          </a:graphicData>
        </a:graphic>
      </p:graphicFrame>
    </p:spTree>
    <p:extLst>
      <p:ext uri="{BB962C8B-B14F-4D97-AF65-F5344CB8AC3E}">
        <p14:creationId xmlns:p14="http://schemas.microsoft.com/office/powerpoint/2010/main" val="1770390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2533419"/>
            <a:ext cx="3869903" cy="2578009"/>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4087446" y="932725"/>
            <a:ext cx="7522353" cy="2304217"/>
          </a:xfrm>
          <a:prstGeom prst="rect">
            <a:avLst/>
          </a:prstGeom>
        </p:spPr>
        <p:txBody>
          <a:bodyPr spcFirstLastPara="1" wrap="square" lIns="0" tIns="0" rIns="0" bIns="0" anchor="ctr" anchorCtr="0">
            <a:noAutofit/>
          </a:bodyPr>
          <a:lstStyle/>
          <a:p>
            <a:r>
              <a:rPr lang="en" sz="5500" dirty="0"/>
              <a:t>30 Days </a:t>
            </a:r>
            <a:br>
              <a:rPr lang="en" sz="5500" dirty="0"/>
            </a:br>
            <a:r>
              <a:rPr lang="en" sz="5500" dirty="0">
                <a:solidFill>
                  <a:srgbClr val="C00000"/>
                </a:solidFill>
              </a:rPr>
              <a:t>Data Scinece &amp; Analytics </a:t>
            </a:r>
            <a:r>
              <a:rPr lang="en" sz="5500" dirty="0"/>
              <a:t>Master Class</a:t>
            </a:r>
            <a:endParaRPr sz="5500" dirty="0"/>
          </a:p>
        </p:txBody>
      </p:sp>
      <p:sp>
        <p:nvSpPr>
          <p:cNvPr id="2" name="TextBox 1"/>
          <p:cNvSpPr txBox="1"/>
          <p:nvPr/>
        </p:nvSpPr>
        <p:spPr>
          <a:xfrm>
            <a:off x="3869903" y="5685587"/>
            <a:ext cx="4976875" cy="924676"/>
          </a:xfrm>
          <a:prstGeom prst="rect">
            <a:avLst/>
          </a:prstGeom>
          <a:noFill/>
        </p:spPr>
        <p:txBody>
          <a:bodyPr wrap="none" lIns="82611" tIns="41306" rIns="82611" bIns="41306" rtlCol="0">
            <a:spAutoFit/>
          </a:bodyPr>
          <a:lstStyle/>
          <a:p>
            <a:r>
              <a:rPr lang="en-US" sz="5500" dirty="0">
                <a:solidFill>
                  <a:schemeClr val="bg2">
                    <a:lumMod val="75000"/>
                  </a:schemeClr>
                </a:solidFill>
              </a:rPr>
              <a:t>Free Registration</a:t>
            </a:r>
          </a:p>
        </p:txBody>
      </p:sp>
      <p:sp>
        <p:nvSpPr>
          <p:cNvPr id="3" name="TextBox 2"/>
          <p:cNvSpPr txBox="1"/>
          <p:nvPr/>
        </p:nvSpPr>
        <p:spPr>
          <a:xfrm>
            <a:off x="3869904" y="3822422"/>
            <a:ext cx="6653488" cy="698973"/>
          </a:xfrm>
          <a:prstGeom prst="rect">
            <a:avLst/>
          </a:prstGeom>
          <a:noFill/>
        </p:spPr>
        <p:txBody>
          <a:bodyPr wrap="none" lIns="82611" tIns="41306" rIns="82611" bIns="41306" rtlCol="0">
            <a:spAutoFit/>
          </a:bodyPr>
          <a:lstStyle/>
          <a:p>
            <a:r>
              <a:rPr lang="en-US" sz="4000" dirty="0">
                <a:solidFill>
                  <a:schemeClr val="bg2">
                    <a:lumMod val="75000"/>
                  </a:schemeClr>
                </a:solidFill>
              </a:rPr>
              <a:t>Day1 : Python for Data Science </a:t>
            </a:r>
          </a:p>
        </p:txBody>
      </p:sp>
      <p:sp>
        <p:nvSpPr>
          <p:cNvPr id="4" name="TextBox 3"/>
          <p:cNvSpPr txBox="1"/>
          <p:nvPr/>
        </p:nvSpPr>
        <p:spPr>
          <a:xfrm>
            <a:off x="5681659" y="4899577"/>
            <a:ext cx="1851592" cy="360418"/>
          </a:xfrm>
          <a:prstGeom prst="rect">
            <a:avLst/>
          </a:prstGeom>
          <a:noFill/>
        </p:spPr>
        <p:txBody>
          <a:bodyPr wrap="none" lIns="82611" tIns="41306" rIns="82611" bIns="41306" rtlCol="0">
            <a:spAutoFit/>
          </a:bodyPr>
          <a:lstStyle/>
          <a:p>
            <a:r>
              <a:rPr lang="en-US" dirty="0" smtClean="0">
                <a:solidFill>
                  <a:schemeClr val="bg2">
                    <a:lumMod val="75000"/>
                  </a:schemeClr>
                </a:solidFill>
              </a:rPr>
              <a:t>Time: 6.00 PM IST</a:t>
            </a:r>
            <a:endParaRPr lang="en-US" dirty="0">
              <a:solidFill>
                <a:schemeClr val="bg2">
                  <a:lumMod val="75000"/>
                </a:schemeClr>
              </a:solidFill>
            </a:endParaRPr>
          </a:p>
        </p:txBody>
      </p:sp>
    </p:spTree>
    <p:extLst>
      <p:ext uri="{BB962C8B-B14F-4D97-AF65-F5344CB8AC3E}">
        <p14:creationId xmlns:p14="http://schemas.microsoft.com/office/powerpoint/2010/main" val="391182502"/>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2139" y="1742801"/>
            <a:ext cx="11286559" cy="3372400"/>
          </a:xfrm>
        </p:spPr>
        <p:txBody>
          <a:bodyPr/>
          <a:lstStyle/>
          <a:p>
            <a:r>
              <a:rPr lang="en-US" sz="6000" u="sng" dirty="0"/>
              <a:t>Pantech</a:t>
            </a:r>
            <a:r>
              <a:rPr lang="en-US" sz="6000" dirty="0"/>
              <a:t> will make you to </a:t>
            </a:r>
            <a:r>
              <a:rPr lang="en-US" sz="6000" u="sng" dirty="0">
                <a:solidFill>
                  <a:srgbClr val="FF0000"/>
                </a:solidFill>
              </a:rPr>
              <a:t>Create 10 Projects</a:t>
            </a:r>
            <a:r>
              <a:rPr lang="en-US" sz="6000" dirty="0"/>
              <a:t> in Data Science &amp; Analytics in </a:t>
            </a:r>
            <a:r>
              <a:rPr lang="en-US" sz="6000" u="sng" dirty="0">
                <a:solidFill>
                  <a:srgbClr val="FF0000"/>
                </a:solidFill>
              </a:rPr>
              <a:t>30 Days</a:t>
            </a:r>
          </a:p>
        </p:txBody>
      </p:sp>
      <p:sp>
        <p:nvSpPr>
          <p:cNvPr id="5" name="TextBox 4"/>
          <p:cNvSpPr txBox="1"/>
          <p:nvPr/>
        </p:nvSpPr>
        <p:spPr>
          <a:xfrm>
            <a:off x="602138" y="1274358"/>
            <a:ext cx="5269349" cy="473271"/>
          </a:xfrm>
          <a:prstGeom prst="rect">
            <a:avLst/>
          </a:prstGeom>
          <a:noFill/>
        </p:spPr>
        <p:txBody>
          <a:bodyPr wrap="none" lIns="82611" tIns="41306" rIns="82611" bIns="41306" rtlCol="0">
            <a:spAutoFit/>
          </a:bodyPr>
          <a:lstStyle/>
          <a:p>
            <a:r>
              <a:rPr lang="en-US" sz="2500" b="1" dirty="0"/>
              <a:t>Objective of this 30 Days Master Class</a:t>
            </a:r>
          </a:p>
        </p:txBody>
      </p:sp>
    </p:spTree>
    <p:extLst>
      <p:ext uri="{BB962C8B-B14F-4D97-AF65-F5344CB8AC3E}">
        <p14:creationId xmlns:p14="http://schemas.microsoft.com/office/powerpoint/2010/main" val="41626670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3342" y="1796819"/>
            <a:ext cx="11023161" cy="4616704"/>
          </a:xfrm>
        </p:spPr>
        <p:txBody>
          <a:bodyPr/>
          <a:lstStyle/>
          <a:p>
            <a:r>
              <a:rPr lang="en-US" sz="2900" dirty="0">
                <a:solidFill>
                  <a:schemeClr val="tx1"/>
                </a:solidFill>
              </a:rPr>
              <a:t>INTERNSHIP E-Certificate(30Days Internship on Data Science Engineering)</a:t>
            </a:r>
          </a:p>
          <a:p>
            <a:r>
              <a:rPr lang="en-US" sz="2900" dirty="0">
                <a:solidFill>
                  <a:schemeClr val="tx1"/>
                </a:solidFill>
              </a:rPr>
              <a:t>Highly organized Video content</a:t>
            </a:r>
          </a:p>
          <a:p>
            <a:r>
              <a:rPr lang="en-US" sz="2900" dirty="0">
                <a:solidFill>
                  <a:schemeClr val="tx1"/>
                </a:solidFill>
              </a:rPr>
              <a:t>Download All Files</a:t>
            </a:r>
          </a:p>
          <a:p>
            <a:r>
              <a:rPr lang="en-US" sz="2900" dirty="0">
                <a:solidFill>
                  <a:schemeClr val="tx1"/>
                </a:solidFill>
              </a:rPr>
              <a:t>Download PPTs</a:t>
            </a:r>
          </a:p>
          <a:p>
            <a:r>
              <a:rPr lang="en-US" sz="2900" dirty="0">
                <a:solidFill>
                  <a:schemeClr val="tx1"/>
                </a:solidFill>
              </a:rPr>
              <a:t>Assignments</a:t>
            </a:r>
          </a:p>
          <a:p>
            <a:r>
              <a:rPr lang="en-US" sz="2900" dirty="0">
                <a:solidFill>
                  <a:schemeClr val="tx1"/>
                </a:solidFill>
              </a:rPr>
              <a:t>Flexible Time. </a:t>
            </a:r>
          </a:p>
          <a:p>
            <a:r>
              <a:rPr lang="en-US" sz="2900" dirty="0">
                <a:solidFill>
                  <a:schemeClr val="tx1"/>
                </a:solidFill>
              </a:rPr>
              <a:t>Access Period: 60Days from the date of payment</a:t>
            </a:r>
          </a:p>
        </p:txBody>
      </p:sp>
      <p:sp>
        <p:nvSpPr>
          <p:cNvPr id="2" name="Title 1"/>
          <p:cNvSpPr>
            <a:spLocks noGrp="1"/>
          </p:cNvSpPr>
          <p:nvPr>
            <p:ph type="title"/>
          </p:nvPr>
        </p:nvSpPr>
        <p:spPr>
          <a:xfrm>
            <a:off x="1487488" y="740701"/>
            <a:ext cx="9010272" cy="960107"/>
          </a:xfrm>
        </p:spPr>
        <p:txBody>
          <a:bodyPr/>
          <a:lstStyle/>
          <a:p>
            <a:r>
              <a:rPr lang="en-US" dirty="0" smtClean="0"/>
              <a:t>1 Month Internship in Data Science</a:t>
            </a:r>
            <a:endParaRPr lang="en-US" dirty="0"/>
          </a:p>
        </p:txBody>
      </p:sp>
    </p:spTree>
    <p:extLst>
      <p:ext uri="{BB962C8B-B14F-4D97-AF65-F5344CB8AC3E}">
        <p14:creationId xmlns:p14="http://schemas.microsoft.com/office/powerpoint/2010/main" val="3210339864"/>
      </p:ext>
    </p:extLst>
  </p:cSld>
  <p:clrMapOvr>
    <a:masterClrMapping/>
  </p:clrMapOvr>
  <mc:AlternateContent xmlns:mc="http://schemas.openxmlformats.org/markup-compatibility/2006" xmlns:p14="http://schemas.microsoft.com/office/powerpoint/2010/main">
    <mc:Choice Requires="p14">
      <p:transition spd="slow" p14:dur="2000" advTm="1793"/>
    </mc:Choice>
    <mc:Fallback xmlns="">
      <p:transition spd="slow" advTm="1793"/>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192" y="1436611"/>
            <a:ext cx="6960791" cy="686716"/>
          </a:xfrm>
        </p:spPr>
        <p:txBody>
          <a:bodyPr/>
          <a:lstStyle/>
          <a:p>
            <a:pPr>
              <a:buFont typeface="Arial" panose="020B0604020202020204" pitchFamily="34" charset="0"/>
              <a:buChar char="•"/>
            </a:pPr>
            <a:r>
              <a:rPr lang="en-US" sz="2100" b="1" dirty="0">
                <a:solidFill>
                  <a:srgbClr val="C00000"/>
                </a:solidFill>
                <a:latin typeface="+mj-lt"/>
              </a:rPr>
              <a:t>30 Days Learning Activity</a:t>
            </a:r>
          </a:p>
          <a:p>
            <a:pPr>
              <a:buFont typeface="Arial" panose="020B0604020202020204" pitchFamily="34" charset="0"/>
              <a:buChar char="•"/>
            </a:pPr>
            <a:r>
              <a:rPr lang="en-US" sz="2100" b="1" dirty="0">
                <a:solidFill>
                  <a:srgbClr val="C00000"/>
                </a:solidFill>
                <a:latin typeface="+mj-lt"/>
              </a:rPr>
              <a:t>Data Science Core Concepts</a:t>
            </a:r>
          </a:p>
          <a:p>
            <a:pPr>
              <a:buFont typeface="Arial" panose="020B0604020202020204" pitchFamily="34" charset="0"/>
              <a:buChar char="•"/>
            </a:pPr>
            <a:r>
              <a:rPr lang="en-US" sz="2100" b="1" dirty="0">
                <a:solidFill>
                  <a:srgbClr val="C00000"/>
                </a:solidFill>
                <a:latin typeface="+mj-lt"/>
              </a:rPr>
              <a:t>10 + Projects</a:t>
            </a:r>
          </a:p>
          <a:p>
            <a:pPr marL="395843" indent="-258159">
              <a:buFont typeface="Arial" panose="020B0604020202020204" pitchFamily="34" charset="0"/>
              <a:buChar char="•"/>
            </a:pPr>
            <a:endParaRPr lang="en-US" sz="2100" b="1" dirty="0">
              <a:solidFill>
                <a:srgbClr val="C00000"/>
              </a:solidFill>
              <a:latin typeface="+mj-lt"/>
            </a:endParaRPr>
          </a:p>
        </p:txBody>
      </p:sp>
      <p:sp>
        <p:nvSpPr>
          <p:cNvPr id="2" name="Title 1"/>
          <p:cNvSpPr>
            <a:spLocks noGrp="1"/>
          </p:cNvSpPr>
          <p:nvPr>
            <p:ph type="title"/>
          </p:nvPr>
        </p:nvSpPr>
        <p:spPr>
          <a:xfrm>
            <a:off x="499670" y="922199"/>
            <a:ext cx="7579583" cy="758796"/>
          </a:xfrm>
        </p:spPr>
        <p:txBody>
          <a:bodyPr/>
          <a:lstStyle/>
          <a:p>
            <a:r>
              <a:rPr lang="en-US" sz="4900" dirty="0"/>
              <a:t>What You Will Get???</a:t>
            </a:r>
          </a:p>
        </p:txBody>
      </p:sp>
      <p:grpSp>
        <p:nvGrpSpPr>
          <p:cNvPr id="8" name="Group 7"/>
          <p:cNvGrpSpPr/>
          <p:nvPr/>
        </p:nvGrpSpPr>
        <p:grpSpPr>
          <a:xfrm>
            <a:off x="6532985" y="766570"/>
            <a:ext cx="2431244" cy="1305452"/>
            <a:chOff x="5241107" y="-2381"/>
            <a:chExt cx="2690830" cy="1444761"/>
          </a:xfrm>
        </p:grpSpPr>
        <p:grpSp>
          <p:nvGrpSpPr>
            <p:cNvPr id="4" name="Google Shape;859;p31"/>
            <p:cNvGrpSpPr/>
            <p:nvPr/>
          </p:nvGrpSpPr>
          <p:grpSpPr>
            <a:xfrm rot="474658">
              <a:off x="5241107" y="-2381"/>
              <a:ext cx="2683665" cy="1444761"/>
              <a:chOff x="4345425" y="2175475"/>
              <a:chExt cx="800750" cy="176025"/>
            </a:xfrm>
          </p:grpSpPr>
          <p:sp>
            <p:nvSpPr>
              <p:cNvPr id="5"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6"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7" name="Google Shape;871;p31"/>
            <p:cNvSpPr txBox="1">
              <a:spLocks/>
            </p:cNvSpPr>
            <p:nvPr/>
          </p:nvSpPr>
          <p:spPr>
            <a:xfrm>
              <a:off x="5425737" y="386344"/>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Complete Project Files</a:t>
              </a:r>
            </a:p>
          </p:txBody>
        </p:sp>
      </p:grpSp>
      <p:grpSp>
        <p:nvGrpSpPr>
          <p:cNvPr id="9" name="Group 8"/>
          <p:cNvGrpSpPr/>
          <p:nvPr/>
        </p:nvGrpSpPr>
        <p:grpSpPr>
          <a:xfrm>
            <a:off x="7296039" y="1944554"/>
            <a:ext cx="2424771" cy="1305452"/>
            <a:chOff x="5241107" y="-2381"/>
            <a:chExt cx="2683665" cy="1444761"/>
          </a:xfrm>
        </p:grpSpPr>
        <p:grpSp>
          <p:nvGrpSpPr>
            <p:cNvPr id="10" name="Google Shape;859;p31"/>
            <p:cNvGrpSpPr/>
            <p:nvPr/>
          </p:nvGrpSpPr>
          <p:grpSpPr>
            <a:xfrm rot="474658">
              <a:off x="5241107" y="-2381"/>
              <a:ext cx="2683665" cy="1444761"/>
              <a:chOff x="4345425" y="2175475"/>
              <a:chExt cx="800750" cy="176025"/>
            </a:xfrm>
          </p:grpSpPr>
          <p:sp>
            <p:nvSpPr>
              <p:cNvPr id="12"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3"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1" name="Google Shape;871;p31"/>
            <p:cNvSpPr txBox="1">
              <a:spLocks/>
            </p:cNvSpPr>
            <p:nvPr/>
          </p:nvSpPr>
          <p:spPr>
            <a:xfrm>
              <a:off x="5299666" y="408089"/>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Project PPT</a:t>
              </a:r>
            </a:p>
          </p:txBody>
        </p:sp>
      </p:grpSp>
      <p:grpSp>
        <p:nvGrpSpPr>
          <p:cNvPr id="14" name="Group 13"/>
          <p:cNvGrpSpPr/>
          <p:nvPr/>
        </p:nvGrpSpPr>
        <p:grpSpPr>
          <a:xfrm>
            <a:off x="7527066" y="3078319"/>
            <a:ext cx="3573789" cy="1427361"/>
            <a:chOff x="5004003" y="-41614"/>
            <a:chExt cx="3955366" cy="1579680"/>
          </a:xfrm>
        </p:grpSpPr>
        <p:grpSp>
          <p:nvGrpSpPr>
            <p:cNvPr id="15" name="Google Shape;859;p31"/>
            <p:cNvGrpSpPr/>
            <p:nvPr/>
          </p:nvGrpSpPr>
          <p:grpSpPr>
            <a:xfrm rot="474658">
              <a:off x="5004003" y="-41614"/>
              <a:ext cx="3592984" cy="1579680"/>
              <a:chOff x="4275220" y="2167013"/>
              <a:chExt cx="1072072" cy="192463"/>
            </a:xfrm>
          </p:grpSpPr>
          <p:sp>
            <p:nvSpPr>
              <p:cNvPr id="17" name="Google Shape;860;p31"/>
              <p:cNvSpPr/>
              <p:nvPr/>
            </p:nvSpPr>
            <p:spPr>
              <a:xfrm>
                <a:off x="4361285" y="2203201"/>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8" name="Google Shape;861;p31"/>
              <p:cNvSpPr/>
              <p:nvPr/>
            </p:nvSpPr>
            <p:spPr>
              <a:xfrm>
                <a:off x="4275220" y="2167013"/>
                <a:ext cx="1072072"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6" name="Google Shape;871;p31"/>
            <p:cNvSpPr txBox="1">
              <a:spLocks/>
            </p:cNvSpPr>
            <p:nvPr/>
          </p:nvSpPr>
          <p:spPr>
            <a:xfrm>
              <a:off x="5198090" y="277520"/>
              <a:ext cx="3761279"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Video Class Access for 2 Months</a:t>
              </a:r>
            </a:p>
          </p:txBody>
        </p:sp>
      </p:grpSp>
      <p:grpSp>
        <p:nvGrpSpPr>
          <p:cNvPr id="19" name="Google Shape;1488;p43"/>
          <p:cNvGrpSpPr/>
          <p:nvPr/>
        </p:nvGrpSpPr>
        <p:grpSpPr>
          <a:xfrm>
            <a:off x="7341153" y="4987896"/>
            <a:ext cx="3461947" cy="982424"/>
            <a:chOff x="6554696" y="509501"/>
            <a:chExt cx="711709" cy="802366"/>
          </a:xfrm>
        </p:grpSpPr>
        <p:sp>
          <p:nvSpPr>
            <p:cNvPr id="20" name="Google Shape;1489;p43"/>
            <p:cNvSpPr/>
            <p:nvPr/>
          </p:nvSpPr>
          <p:spPr>
            <a:xfrm>
              <a:off x="6554696" y="532636"/>
              <a:ext cx="696978" cy="779231"/>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algn="ctr"/>
              <a:r>
                <a:rPr lang="en-US" sz="1900" dirty="0"/>
                <a:t>Get chance to Enroll 1-Month Internship on demand</a:t>
              </a:r>
              <a:endParaRPr sz="1900" dirty="0"/>
            </a:p>
          </p:txBody>
        </p:sp>
        <p:sp>
          <p:nvSpPr>
            <p:cNvPr id="21" name="Google Shape;1490;p43"/>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endParaRPr dirty="0"/>
            </a:p>
          </p:txBody>
        </p:sp>
      </p:grpSp>
      <p:sp>
        <p:nvSpPr>
          <p:cNvPr id="22" name="Rectangle 21"/>
          <p:cNvSpPr/>
          <p:nvPr/>
        </p:nvSpPr>
        <p:spPr>
          <a:xfrm>
            <a:off x="896207" y="2598803"/>
            <a:ext cx="6786511" cy="3099629"/>
          </a:xfrm>
          <a:prstGeom prst="rect">
            <a:avLst/>
          </a:prstGeom>
        </p:spPr>
        <p:txBody>
          <a:bodyPr wrap="square" lIns="82611" tIns="41306" rIns="82611" bIns="41306">
            <a:spAutoFit/>
          </a:bodyPr>
          <a:lstStyle/>
          <a:p>
            <a:pPr marL="309791" indent="-309791">
              <a:buFont typeface="+mj-lt"/>
              <a:buAutoNum type="arabicPeriod"/>
            </a:pPr>
            <a:r>
              <a:rPr lang="en-US" sz="1600" dirty="0"/>
              <a:t>Spatial Data Science For  Covid-19 Disease Prediction     </a:t>
            </a:r>
          </a:p>
          <a:p>
            <a:pPr marL="309791" indent="-309791">
              <a:buFont typeface="+mj-lt"/>
              <a:buAutoNum type="arabicPeriod"/>
            </a:pPr>
            <a:r>
              <a:rPr lang="en-US" sz="1600" dirty="0"/>
              <a:t>Parkinson’s Disease Prediction-</a:t>
            </a:r>
            <a:r>
              <a:rPr lang="en-US" sz="1600" dirty="0" err="1"/>
              <a:t>XGBoost</a:t>
            </a:r>
            <a:r>
              <a:rPr lang="en-US" sz="1600" dirty="0"/>
              <a:t> Classifier</a:t>
            </a:r>
          </a:p>
          <a:p>
            <a:pPr marL="309791" indent="-309791">
              <a:buFont typeface="+mj-lt"/>
              <a:buAutoNum type="arabicPeriod"/>
            </a:pPr>
            <a:r>
              <a:rPr lang="en-US" sz="1600" dirty="0"/>
              <a:t>House Price Prediction-Random Forest Regression</a:t>
            </a:r>
          </a:p>
          <a:p>
            <a:pPr marL="309791" indent="-309791">
              <a:buFont typeface="+mj-lt"/>
              <a:buAutoNum type="arabicPeriod"/>
            </a:pPr>
            <a:r>
              <a:rPr lang="en-US" sz="1600" dirty="0"/>
              <a:t>Customer Segmentation Using ML-K-Means Clustering</a:t>
            </a:r>
          </a:p>
          <a:p>
            <a:pPr marL="309791" indent="-309791">
              <a:buFont typeface="+mj-lt"/>
              <a:buAutoNum type="arabicPeriod"/>
            </a:pPr>
            <a:r>
              <a:rPr lang="en-US" sz="1600" dirty="0"/>
              <a:t>Home Loan Prediction-Decision Tree Classifier</a:t>
            </a:r>
          </a:p>
          <a:p>
            <a:pPr marL="309791" indent="-309791">
              <a:buFont typeface="+mj-lt"/>
              <a:buAutoNum type="arabicPeriod"/>
            </a:pPr>
            <a:r>
              <a:rPr lang="en-US" sz="1600" dirty="0"/>
              <a:t>Spam Classification-NLP</a:t>
            </a:r>
          </a:p>
          <a:p>
            <a:pPr marL="309791" indent="-309791">
              <a:buFont typeface="+mj-lt"/>
              <a:buAutoNum type="arabicPeriod"/>
            </a:pPr>
            <a:r>
              <a:rPr lang="en-US" sz="1600" dirty="0"/>
              <a:t>Hand Written Digit Recognition Using Python-CNN</a:t>
            </a:r>
          </a:p>
          <a:p>
            <a:pPr marL="309791" indent="-309791">
              <a:buFont typeface="+mj-lt"/>
              <a:buAutoNum type="arabicPeriod"/>
            </a:pPr>
            <a:r>
              <a:rPr lang="en-US" sz="1600" dirty="0"/>
              <a:t>Churn Prediction-Deep Learning</a:t>
            </a:r>
          </a:p>
          <a:p>
            <a:pPr marL="309791" indent="-309791">
              <a:buFont typeface="+mj-lt"/>
              <a:buAutoNum type="arabicPeriod"/>
            </a:pPr>
            <a:r>
              <a:rPr lang="en-US" sz="1600" dirty="0"/>
              <a:t>Crop Yield Prediction</a:t>
            </a:r>
          </a:p>
          <a:p>
            <a:pPr marL="309791" indent="-309791">
              <a:buFont typeface="+mj-lt"/>
              <a:buAutoNum type="arabicPeriod"/>
            </a:pPr>
            <a:r>
              <a:rPr lang="en-US" sz="1600" dirty="0"/>
              <a:t>Ground water level prediction</a:t>
            </a:r>
          </a:p>
          <a:p>
            <a:pPr marL="309791" indent="-309791">
              <a:buFont typeface="Arial" panose="020B0604020202020204" pitchFamily="34" charset="0"/>
              <a:buChar char="•"/>
            </a:pPr>
            <a:endParaRPr lang="en-US" b="1" dirty="0" smtClean="0"/>
          </a:p>
          <a:p>
            <a:pPr marL="309791" indent="-309791">
              <a:buFont typeface="Arial" panose="020B0604020202020204" pitchFamily="34" charset="0"/>
              <a:buChar char="•"/>
            </a:pPr>
            <a:endParaRPr lang="en-US" dirty="0"/>
          </a:p>
        </p:txBody>
      </p:sp>
    </p:spTree>
    <p:extLst>
      <p:ext uri="{BB962C8B-B14F-4D97-AF65-F5344CB8AC3E}">
        <p14:creationId xmlns:p14="http://schemas.microsoft.com/office/powerpoint/2010/main" val="932130362"/>
      </p:ext>
    </p:extLst>
  </p:cSld>
  <p:clrMapOvr>
    <a:masterClrMapping/>
  </p:clrMapOvr>
  <mc:AlternateContent xmlns:mc="http://schemas.openxmlformats.org/markup-compatibility/2006" xmlns:p14="http://schemas.microsoft.com/office/powerpoint/2010/main">
    <mc:Choice Requires="p14">
      <p:transition spd="slow" p14:dur="2000" advTm="3565"/>
    </mc:Choice>
    <mc:Fallback xmlns="">
      <p:transition spd="slow" advTm="3565"/>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053413" y="1919331"/>
            <a:ext cx="8408177" cy="3795496"/>
          </a:xfrm>
          <a:prstGeom prst="rect">
            <a:avLst/>
          </a:prstGeom>
        </p:spPr>
      </p:pic>
      <p:sp>
        <p:nvSpPr>
          <p:cNvPr id="3" name="Text Placeholder 2"/>
          <p:cNvSpPr>
            <a:spLocks noGrp="1"/>
          </p:cNvSpPr>
          <p:nvPr>
            <p:ph type="body" idx="1"/>
          </p:nvPr>
        </p:nvSpPr>
        <p:spPr>
          <a:xfrm>
            <a:off x="1746258" y="1312917"/>
            <a:ext cx="9274244" cy="4555200"/>
          </a:xfrm>
        </p:spPr>
        <p:txBody>
          <a:bodyPr/>
          <a:lstStyle/>
          <a:p>
            <a:pPr marL="137685" indent="0">
              <a:buNone/>
            </a:pPr>
            <a:r>
              <a:rPr lang="en-US" sz="1900" dirty="0"/>
              <a:t>https://www.pantechelearning.com/data-science-master-class/</a:t>
            </a:r>
          </a:p>
          <a:p>
            <a:pPr marL="137685" indent="0">
              <a:buNone/>
            </a:pPr>
            <a:endParaRPr lang="en-US" sz="1900" dirty="0"/>
          </a:p>
        </p:txBody>
      </p:sp>
      <p:sp>
        <p:nvSpPr>
          <p:cNvPr id="2" name="Title 1"/>
          <p:cNvSpPr>
            <a:spLocks noGrp="1"/>
          </p:cNvSpPr>
          <p:nvPr>
            <p:ph type="title"/>
          </p:nvPr>
        </p:nvSpPr>
        <p:spPr/>
        <p:txBody>
          <a:bodyPr/>
          <a:lstStyle/>
          <a:p>
            <a:r>
              <a:rPr lang="en-US" sz="3600" dirty="0"/>
              <a:t>How to join in 1 month Internship</a:t>
            </a:r>
          </a:p>
        </p:txBody>
      </p:sp>
      <p:sp>
        <p:nvSpPr>
          <p:cNvPr id="8" name="Rounded Rectangle 7"/>
          <p:cNvSpPr/>
          <p:nvPr/>
        </p:nvSpPr>
        <p:spPr>
          <a:xfrm>
            <a:off x="3850877" y="5821172"/>
            <a:ext cx="4082679" cy="773185"/>
          </a:xfrm>
          <a:prstGeom prst="roundRect">
            <a:avLst/>
          </a:prstGeom>
        </p:spPr>
        <p:style>
          <a:lnRef idx="2">
            <a:schemeClr val="accent6"/>
          </a:lnRef>
          <a:fillRef idx="1">
            <a:schemeClr val="lt1"/>
          </a:fillRef>
          <a:effectRef idx="0">
            <a:schemeClr val="accent6"/>
          </a:effectRef>
          <a:fontRef idx="minor">
            <a:schemeClr val="dk1"/>
          </a:fontRef>
        </p:style>
        <p:txBody>
          <a:bodyPr lIns="82611" tIns="41306" rIns="82611" bIns="41306" rtlCol="0" anchor="ctr"/>
          <a:lstStyle/>
          <a:p>
            <a:pPr algn="ctr"/>
            <a:r>
              <a:rPr lang="en-US" sz="2100" dirty="0"/>
              <a:t>Coupon Code</a:t>
            </a:r>
            <a:r>
              <a:rPr lang="en-US" sz="2100"/>
              <a:t>: </a:t>
            </a:r>
            <a:r>
              <a:rPr lang="en-US" sz="2100" b="1">
                <a:solidFill>
                  <a:srgbClr val="FF0000"/>
                </a:solidFill>
              </a:rPr>
              <a:t>DSABATCH4</a:t>
            </a:r>
            <a:endParaRPr lang="en-IN" sz="2100" b="1" dirty="0">
              <a:solidFill>
                <a:srgbClr val="FF0000"/>
              </a:solidFill>
            </a:endParaRPr>
          </a:p>
        </p:txBody>
      </p:sp>
      <p:sp>
        <p:nvSpPr>
          <p:cNvPr id="7" name="Right Arrow 6"/>
          <p:cNvSpPr/>
          <p:nvPr/>
        </p:nvSpPr>
        <p:spPr>
          <a:xfrm>
            <a:off x="266061" y="4025489"/>
            <a:ext cx="1787348" cy="9802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82611" tIns="41306" rIns="82611" bIns="41306" rtlCol="0" anchor="ctr"/>
          <a:lstStyle/>
          <a:p>
            <a:pPr algn="ctr"/>
            <a:r>
              <a:rPr lang="en-US" b="1" dirty="0" smtClean="0"/>
              <a:t>Click Here</a:t>
            </a:r>
            <a:endParaRPr lang="en-US" b="1" dirty="0"/>
          </a:p>
        </p:txBody>
      </p:sp>
    </p:spTree>
    <p:extLst>
      <p:ext uri="{BB962C8B-B14F-4D97-AF65-F5344CB8AC3E}">
        <p14:creationId xmlns:p14="http://schemas.microsoft.com/office/powerpoint/2010/main" val="4123210828"/>
      </p:ext>
    </p:extLst>
  </p:cSld>
  <p:clrMapOvr>
    <a:masterClrMapping/>
  </p:clrMapOvr>
  <mc:AlternateContent xmlns:mc="http://schemas.openxmlformats.org/markup-compatibility/2006" xmlns:p14="http://schemas.microsoft.com/office/powerpoint/2010/main">
    <mc:Choice Requires="p14">
      <p:transition spd="slow" p14:dur="2000" advTm="1765"/>
    </mc:Choice>
    <mc:Fallback xmlns="">
      <p:transition spd="slow" advTm="176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960001" y="685802"/>
            <a:ext cx="10272000" cy="5490404"/>
          </a:xfrm>
        </p:spPr>
        <p:txBody>
          <a:bodyPr/>
          <a:lstStyle/>
          <a:p>
            <a:pPr marL="137686"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498600"/>
            <a:ext cx="6858000" cy="4445000"/>
          </a:xfrm>
          <a:prstGeom prst="rect">
            <a:avLst/>
          </a:prstGeom>
        </p:spPr>
      </p:pic>
    </p:spTree>
    <p:extLst>
      <p:ext uri="{BB962C8B-B14F-4D97-AF65-F5344CB8AC3E}">
        <p14:creationId xmlns:p14="http://schemas.microsoft.com/office/powerpoint/2010/main" val="24593023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Random Forest Regression: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algn="just">
              <a:lnSpc>
                <a:spcPct val="160000"/>
              </a:lnSpc>
              <a:spcBef>
                <a:spcPts val="0"/>
              </a:spcBef>
              <a:spcAft>
                <a:spcPts val="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Random Forest Regression algorithm  is a strong algorithm when compared to other types of regression techniques.</a:t>
            </a:r>
          </a:p>
          <a:p>
            <a:pPr algn="just">
              <a:lnSpc>
                <a:spcPct val="160000"/>
              </a:lnSpc>
              <a:spcBef>
                <a:spcPts val="0"/>
              </a:spcBef>
              <a:spcAft>
                <a:spcPts val="0"/>
              </a:spcAft>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A linear regression algorithm is denoted by a function y = mx + c .</a:t>
            </a:r>
          </a:p>
          <a:p>
            <a:pPr algn="just">
              <a:lnSpc>
                <a:spcPct val="160000"/>
              </a:lnSpc>
              <a:spcBef>
                <a:spcPts val="0"/>
              </a:spcBef>
              <a:spcAft>
                <a:spcPts val="0"/>
              </a:spcAft>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A Random Forest algorithm cannot be represented by those simple functions.</a:t>
            </a:r>
          </a:p>
          <a:p>
            <a:pPr algn="just">
              <a:lnSpc>
                <a:spcPct val="160000"/>
              </a:lnSpc>
              <a:spcBef>
                <a:spcPts val="0"/>
              </a:spcBef>
              <a:spcAft>
                <a:spcPts val="0"/>
              </a:spcAft>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 They produce better results when compared to other types of algorithms .</a:t>
            </a:r>
          </a:p>
          <a:p>
            <a:pPr algn="just">
              <a:lnSpc>
                <a:spcPct val="160000"/>
              </a:lnSpc>
              <a:spcBef>
                <a:spcPts val="0"/>
              </a:spcBef>
              <a:spcAft>
                <a:spcPts val="0"/>
              </a:spcAft>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They are suitable for large datasets.</a:t>
            </a:r>
          </a:p>
          <a:p>
            <a:pPr algn="just">
              <a:lnSpc>
                <a:spcPct val="160000"/>
              </a:lnSpc>
              <a:spcBef>
                <a:spcPts val="0"/>
              </a:spcBef>
              <a:spcAft>
                <a:spcPts val="0"/>
              </a:spcAft>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They work with missing data by creating estimates for them.</a:t>
            </a:r>
          </a:p>
          <a:p>
            <a:pPr algn="just">
              <a:lnSpc>
                <a:spcPct val="160000"/>
              </a:lnSpc>
              <a:spcBef>
                <a:spcPts val="0"/>
              </a:spcBef>
              <a:spcAft>
                <a:spcPts val="0"/>
              </a:spcAft>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The major threat posed by random forest regression is that they can’t work beyond the normal range of data.</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23636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Random Forest Regression:</a:t>
            </a:r>
            <a:endParaRPr lang="en-IN" sz="4000" dirty="0"/>
          </a:p>
        </p:txBody>
      </p:sp>
      <p:sp>
        <p:nvSpPr>
          <p:cNvPr id="3" name="Content Placeholder 2"/>
          <p:cNvSpPr>
            <a:spLocks noGrp="1"/>
          </p:cNvSpPr>
          <p:nvPr>
            <p:ph idx="1"/>
          </p:nvPr>
        </p:nvSpPr>
        <p:spPr/>
        <p:txBody>
          <a:bodyPr/>
          <a:lstStyle/>
          <a:p>
            <a:pPr algn="just">
              <a:lnSpc>
                <a:spcPct val="150000"/>
              </a:lnSpc>
              <a:spcBef>
                <a:spcPts val="0"/>
              </a:spcBef>
              <a:spcAft>
                <a:spcPts val="0"/>
              </a:spcAf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A Random Forest Algorithm is nothing but a collection of decision trees.</a:t>
            </a:r>
          </a:p>
          <a:p>
            <a:pPr algn="just">
              <a:lnSpc>
                <a:spcPct val="150000"/>
              </a:lnSpc>
              <a:spcBef>
                <a:spcPts val="0"/>
              </a:spcBef>
              <a:spcAft>
                <a:spcPts val="0"/>
              </a:spcAf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Many trees are grouped together in a random way in order to create  a Random Forest.</a:t>
            </a:r>
          </a:p>
          <a:p>
            <a:pPr algn="just">
              <a:lnSpc>
                <a:spcPct val="150000"/>
              </a:lnSpc>
              <a:spcBef>
                <a:spcPts val="0"/>
              </a:spcBef>
              <a:spcAft>
                <a:spcPts val="0"/>
              </a:spcAft>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Every tree is constructed from  a different sample of rows.</a:t>
            </a:r>
          </a:p>
          <a:p>
            <a:pPr algn="just">
              <a:lnSpc>
                <a:spcPct val="150000"/>
              </a:lnSpc>
              <a:spcBef>
                <a:spcPts val="0"/>
              </a:spcBef>
              <a:spcAft>
                <a:spcPts val="0"/>
              </a:spcAft>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At each node , a different set of features is selected for splitting.</a:t>
            </a:r>
          </a:p>
          <a:p>
            <a:pPr algn="just">
              <a:lnSpc>
                <a:spcPct val="150000"/>
              </a:lnSpc>
              <a:spcBef>
                <a:spcPts val="0"/>
              </a:spcBef>
              <a:spcAft>
                <a:spcPts val="0"/>
              </a:spcAft>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Each and every tree makes its own independent prediction.</a:t>
            </a:r>
          </a:p>
          <a:p>
            <a:pPr algn="just">
              <a:lnSpc>
                <a:spcPct val="150000"/>
              </a:lnSpc>
              <a:spcBef>
                <a:spcPts val="0"/>
              </a:spcBef>
              <a:spcAft>
                <a:spcPts val="0"/>
              </a:spcAft>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All theses results are summarized in order to produce the final result.</a:t>
            </a:r>
          </a:p>
          <a:p>
            <a:pPr algn="just">
              <a:lnSpc>
                <a:spcPct val="150000"/>
              </a:lnSpc>
              <a:spcBef>
                <a:spcPts val="0"/>
              </a:spcBef>
              <a:spcAft>
                <a:spcPts val="0"/>
              </a:spcAf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95553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Random Forest Regression:</a:t>
            </a:r>
            <a:endParaRPr lang="en-IN"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1755" y="2142698"/>
            <a:ext cx="7956645" cy="3316405"/>
          </a:xfrm>
        </p:spPr>
      </p:pic>
    </p:spTree>
    <p:extLst>
      <p:ext uri="{BB962C8B-B14F-4D97-AF65-F5344CB8AC3E}">
        <p14:creationId xmlns:p14="http://schemas.microsoft.com/office/powerpoint/2010/main" val="34848960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Random Forest Regression:</a:t>
            </a:r>
            <a:endParaRPr lang="en-IN" sz="4000" dirty="0"/>
          </a:p>
        </p:txBody>
      </p:sp>
      <p:sp>
        <p:nvSpPr>
          <p:cNvPr id="3" name="Content Placeholder 2"/>
          <p:cNvSpPr>
            <a:spLocks noGrp="1"/>
          </p:cNvSpPr>
          <p:nvPr>
            <p:ph idx="1"/>
          </p:nvPr>
        </p:nvSpPr>
        <p:spPr/>
        <p:txBody>
          <a:bodyPr/>
          <a:lstStyle/>
          <a:p>
            <a:pPr algn="just">
              <a:lnSpc>
                <a:spcPct val="150000"/>
              </a:lnSpc>
              <a:spcBef>
                <a:spcPts val="0"/>
              </a:spcBef>
              <a:spcAft>
                <a:spcPts val="0"/>
              </a:spcAft>
              <a:buFont typeface="Wingdings" panose="05000000000000000000" pitchFamily="2" charset="2"/>
              <a:buChar char="Ø"/>
            </a:pPr>
            <a:r>
              <a:rPr lang="en-US" dirty="0" smtClean="0"/>
              <a:t> </a:t>
            </a:r>
            <a:r>
              <a:rPr lang="en-US" dirty="0" smtClean="0">
                <a:latin typeface="Times New Roman" panose="02020603050405020304" pitchFamily="18" charset="0"/>
                <a:cs typeface="Times New Roman" panose="02020603050405020304" pitchFamily="18" charset="0"/>
              </a:rPr>
              <a:t>Averaging process makes the Random Forest Algorithm a better algorithm when compared to other types of algorithms.</a:t>
            </a:r>
          </a:p>
          <a:p>
            <a:pPr algn="just">
              <a:lnSpc>
                <a:spcPct val="150000"/>
              </a:lnSpc>
              <a:spcBef>
                <a:spcPts val="0"/>
              </a:spcBef>
              <a:spcAft>
                <a:spcPts val="0"/>
              </a:spcAf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Averaging process improves the accuracy and reduces overfitting.</a:t>
            </a:r>
          </a:p>
          <a:p>
            <a:pPr algn="just">
              <a:lnSpc>
                <a:spcPct val="150000"/>
              </a:lnSpc>
              <a:spcBef>
                <a:spcPts val="0"/>
              </a:spcBef>
              <a:spcAft>
                <a:spcPts val="0"/>
              </a:spcAf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It is an average of predictions produced by all the trees in the forest.</a:t>
            </a:r>
          </a:p>
          <a:p>
            <a:pPr algn="just">
              <a:lnSpc>
                <a:spcPct val="150000"/>
              </a:lnSpc>
              <a:spcBef>
                <a:spcPts val="0"/>
              </a:spcBef>
              <a:spcAft>
                <a:spcPts val="0"/>
              </a:spcAf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trees protect each other from  their individual errrors.</a:t>
            </a:r>
          </a:p>
          <a:p>
            <a:pPr algn="just">
              <a:lnSpc>
                <a:spcPct val="150000"/>
              </a:lnSpc>
              <a:spcBef>
                <a:spcPts val="0"/>
              </a:spcBef>
              <a:spcAft>
                <a:spcPts val="0"/>
              </a:spcAft>
              <a:buFont typeface="Wingdings" panose="05000000000000000000" pitchFamily="2" charset="2"/>
              <a:buChar char="Ø"/>
            </a:pPr>
            <a:r>
              <a:rPr lang="en-US" smtClean="0">
                <a:latin typeface="Times New Roman" panose="02020603050405020304" pitchFamily="18" charset="0"/>
                <a:cs typeface="Times New Roman" panose="02020603050405020304" pitchFamily="18" charset="0"/>
              </a:rPr>
              <a:t>It averages the result of many regression trees and produces the most optimal result.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29687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Random Forest Regression Example: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spcBef>
                <a:spcPts val="0"/>
              </a:spcBef>
              <a:spcAft>
                <a:spcPts val="0"/>
              </a:spcAf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Let’s take a simple example and try to apply Random Forest Regression algorithm and find the prediction result.</a:t>
            </a:r>
          </a:p>
          <a:p>
            <a:pPr algn="just">
              <a:lnSpc>
                <a:spcPct val="150000"/>
              </a:lnSpc>
              <a:spcBef>
                <a:spcPts val="0"/>
              </a:spcBef>
              <a:spcAft>
                <a:spcPts val="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We want to predict the price of diamonds based on some features like carat , depth , table etc.</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612" y="3275463"/>
            <a:ext cx="6962775" cy="2702005"/>
          </a:xfrm>
          <a:prstGeom prst="rect">
            <a:avLst/>
          </a:prstGeom>
        </p:spPr>
      </p:pic>
    </p:spTree>
    <p:extLst>
      <p:ext uri="{BB962C8B-B14F-4D97-AF65-F5344CB8AC3E}">
        <p14:creationId xmlns:p14="http://schemas.microsoft.com/office/powerpoint/2010/main" val="24444929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157" y="3393464"/>
            <a:ext cx="3869903" cy="2578009"/>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3407705" y="1028735"/>
            <a:ext cx="7522353" cy="2112196"/>
          </a:xfrm>
          <a:prstGeom prst="rect">
            <a:avLst/>
          </a:prstGeom>
        </p:spPr>
        <p:txBody>
          <a:bodyPr spcFirstLastPara="1" wrap="square" lIns="0" tIns="0" rIns="0" bIns="0" anchor="ctr" anchorCtr="0">
            <a:noAutofit/>
          </a:bodyPr>
          <a:lstStyle/>
          <a:p>
            <a:r>
              <a:rPr lang="en" sz="5500" dirty="0"/>
              <a:t>30 Days </a:t>
            </a:r>
            <a:br>
              <a:rPr lang="en" sz="5500" dirty="0"/>
            </a:br>
            <a:r>
              <a:rPr lang="en" sz="5500" dirty="0">
                <a:solidFill>
                  <a:srgbClr val="C00000"/>
                </a:solidFill>
              </a:rPr>
              <a:t>Data Scinece &amp; Analytics </a:t>
            </a:r>
            <a:r>
              <a:rPr lang="en" sz="5500" dirty="0"/>
              <a:t>Master Class</a:t>
            </a:r>
            <a:endParaRPr sz="5500" dirty="0"/>
          </a:p>
        </p:txBody>
      </p:sp>
      <p:sp>
        <p:nvSpPr>
          <p:cNvPr id="5" name="TextBox 4"/>
          <p:cNvSpPr txBox="1"/>
          <p:nvPr/>
        </p:nvSpPr>
        <p:spPr>
          <a:xfrm>
            <a:off x="5615949" y="4461051"/>
            <a:ext cx="2528599" cy="760528"/>
          </a:xfrm>
          <a:prstGeom prst="rect">
            <a:avLst/>
          </a:prstGeom>
          <a:noFill/>
        </p:spPr>
        <p:txBody>
          <a:bodyPr wrap="none" lIns="82611" tIns="41306" rIns="82611" bIns="41306" rtlCol="0">
            <a:spAutoFit/>
          </a:bodyPr>
          <a:lstStyle/>
          <a:p>
            <a:r>
              <a:rPr lang="en-US" sz="4400" dirty="0">
                <a:solidFill>
                  <a:schemeClr val="bg2">
                    <a:lumMod val="75000"/>
                  </a:schemeClr>
                </a:solidFill>
              </a:rPr>
              <a:t>Handbook</a:t>
            </a:r>
          </a:p>
        </p:txBody>
      </p:sp>
    </p:spTree>
    <p:extLst>
      <p:ext uri="{BB962C8B-B14F-4D97-AF65-F5344CB8AC3E}">
        <p14:creationId xmlns:p14="http://schemas.microsoft.com/office/powerpoint/2010/main" val="1650664454"/>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Random Forest Regression Example:</a:t>
            </a:r>
            <a:endParaRPr lang="en-IN"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4578" y="2169995"/>
            <a:ext cx="4080681" cy="3575712"/>
          </a:xfrm>
        </p:spPr>
      </p:pic>
    </p:spTree>
    <p:extLst>
      <p:ext uri="{BB962C8B-B14F-4D97-AF65-F5344CB8AC3E}">
        <p14:creationId xmlns:p14="http://schemas.microsoft.com/office/powerpoint/2010/main" val="9210511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Random Forest Regression Example:</a:t>
            </a:r>
            <a:endParaRPr lang="en-IN" sz="4000" dirty="0"/>
          </a:p>
        </p:txBody>
      </p:sp>
      <p:sp>
        <p:nvSpPr>
          <p:cNvPr id="3" name="Content Placeholder 2"/>
          <p:cNvSpPr>
            <a:spLocks noGrp="1"/>
          </p:cNvSpPr>
          <p:nvPr>
            <p:ph idx="1"/>
          </p:nvPr>
        </p:nvSpPr>
        <p:spPr/>
        <p:txBody>
          <a:bodyPr/>
          <a:lstStyle/>
          <a:p>
            <a:pPr algn="just">
              <a:lnSpc>
                <a:spcPct val="150000"/>
              </a:lnSpc>
              <a:spcBef>
                <a:spcPts val="0"/>
              </a:spcBef>
              <a:spcAft>
                <a:spcPts val="0"/>
              </a:spcAf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Random Forest Regression algorithm can be applied on the dataset in order to obtain the desired results.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8952" y="2575233"/>
            <a:ext cx="6962775" cy="3590925"/>
          </a:xfrm>
          <a:prstGeom prst="rect">
            <a:avLst/>
          </a:prstGeom>
        </p:spPr>
      </p:pic>
    </p:spTree>
    <p:extLst>
      <p:ext uri="{BB962C8B-B14F-4D97-AF65-F5344CB8AC3E}">
        <p14:creationId xmlns:p14="http://schemas.microsoft.com/office/powerpoint/2010/main" val="15189276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Random Forest Regression Example:</a:t>
            </a:r>
            <a:endParaRPr lang="en-IN" sz="4000"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7737" y="2005012"/>
            <a:ext cx="2676525" cy="2847975"/>
          </a:xfrm>
          <a:prstGeom prst="rect">
            <a:avLst/>
          </a:prstGeom>
        </p:spPr>
      </p:pic>
    </p:spTree>
    <p:extLst>
      <p:ext uri="{BB962C8B-B14F-4D97-AF65-F5344CB8AC3E}">
        <p14:creationId xmlns:p14="http://schemas.microsoft.com/office/powerpoint/2010/main" val="21985603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Random Forest Regression Example:</a:t>
            </a:r>
            <a:endParaRPr lang="en-IN" sz="4000" dirty="0"/>
          </a:p>
        </p:txBody>
      </p:sp>
      <p:sp>
        <p:nvSpPr>
          <p:cNvPr id="3" name="Content Placeholder 2"/>
          <p:cNvSpPr>
            <a:spLocks noGrp="1"/>
          </p:cNvSpPr>
          <p:nvPr>
            <p:ph idx="1"/>
          </p:nvPr>
        </p:nvSpPr>
        <p:spPr/>
        <p:txBody>
          <a:bodyPr/>
          <a:lstStyle/>
          <a:p>
            <a:pPr algn="just">
              <a:lnSpc>
                <a:spcPct val="150000"/>
              </a:lnSpc>
              <a:spcBef>
                <a:spcPts val="0"/>
              </a:spcBef>
              <a:spcAft>
                <a:spcPts val="0"/>
              </a:spcAft>
              <a:buFont typeface="Wingdings" panose="05000000000000000000" pitchFamily="2" charset="2"/>
              <a:buChar char="Ø"/>
            </a:pPr>
            <a:r>
              <a:rPr lang="en-US" dirty="0" smtClean="0"/>
              <a:t> </a:t>
            </a:r>
            <a:r>
              <a:rPr lang="en-US" dirty="0" smtClean="0">
                <a:solidFill>
                  <a:schemeClr val="tx1"/>
                </a:solidFill>
                <a:latin typeface="Times New Roman" panose="02020603050405020304" pitchFamily="18" charset="0"/>
                <a:cs typeface="Times New Roman" panose="02020603050405020304" pitchFamily="18" charset="0"/>
              </a:rPr>
              <a:t>The values lies within the range of 326 and 18823.</a:t>
            </a:r>
          </a:p>
          <a:p>
            <a:pPr algn="just">
              <a:lnSpc>
                <a:spcPct val="150000"/>
              </a:lnSpc>
              <a:spcBef>
                <a:spcPts val="0"/>
              </a:spcBef>
              <a:spcAft>
                <a:spcPts val="0"/>
              </a:spcAft>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The values that are there in the training set.</a:t>
            </a:r>
          </a:p>
          <a:p>
            <a:pPr algn="just">
              <a:lnSpc>
                <a:spcPct val="150000"/>
              </a:lnSpc>
              <a:spcBef>
                <a:spcPts val="0"/>
              </a:spcBef>
              <a:spcAft>
                <a:spcPts val="0"/>
              </a:spcAft>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If  any values lies outside this range , Random Forest algorithm cannot predict those values.</a:t>
            </a:r>
          </a:p>
          <a:p>
            <a:pPr algn="just">
              <a:lnSpc>
                <a:spcPct val="150000"/>
              </a:lnSpc>
              <a:spcBef>
                <a:spcPts val="0"/>
              </a:spcBef>
              <a:spcAft>
                <a:spcPts val="0"/>
              </a:spcAft>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It cannot extrapolate.</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8462346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Extrapolation Problem:</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spcBef>
                <a:spcPts val="0"/>
              </a:spcBef>
              <a:spcAft>
                <a:spcPts val="0"/>
              </a:spcAf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When we use Random Forest </a:t>
            </a:r>
            <a:r>
              <a:rPr lang="en-US" dirty="0" err="1" smtClean="0">
                <a:latin typeface="Times New Roman" panose="02020603050405020304" pitchFamily="18" charset="0"/>
                <a:cs typeface="Times New Roman" panose="02020603050405020304" pitchFamily="18" charset="0"/>
              </a:rPr>
              <a:t>Regressor</a:t>
            </a:r>
            <a:r>
              <a:rPr lang="en-US" dirty="0" smtClean="0">
                <a:latin typeface="Times New Roman" panose="02020603050405020304" pitchFamily="18" charset="0"/>
                <a:cs typeface="Times New Roman" panose="02020603050405020304" pitchFamily="18" charset="0"/>
              </a:rPr>
              <a:t> , the predicted values should never lie outside the range of training set values for the target variable.</a:t>
            </a:r>
          </a:p>
          <a:p>
            <a:pPr algn="just">
              <a:lnSpc>
                <a:spcPct val="150000"/>
              </a:lnSpc>
              <a:spcBef>
                <a:spcPts val="0"/>
              </a:spcBef>
              <a:spcAft>
                <a:spcPts val="0"/>
              </a:spcAf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following is a graph of Random Forest </a:t>
            </a:r>
            <a:r>
              <a:rPr lang="en-US" dirty="0" err="1" smtClean="0">
                <a:latin typeface="Times New Roman" panose="02020603050405020304" pitchFamily="18" charset="0"/>
                <a:cs typeface="Times New Roman" panose="02020603050405020304" pitchFamily="18" charset="0"/>
              </a:rPr>
              <a:t>Regressor</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1090" y="3186643"/>
            <a:ext cx="6858000" cy="2790825"/>
          </a:xfrm>
          <a:prstGeom prst="rect">
            <a:avLst/>
          </a:prstGeom>
        </p:spPr>
      </p:pic>
    </p:spTree>
    <p:extLst>
      <p:ext uri="{BB962C8B-B14F-4D97-AF65-F5344CB8AC3E}">
        <p14:creationId xmlns:p14="http://schemas.microsoft.com/office/powerpoint/2010/main" val="27876423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Extrapolation Problem:</a:t>
            </a:r>
            <a:endParaRPr lang="en-IN" sz="4000" dirty="0"/>
          </a:p>
        </p:txBody>
      </p:sp>
      <p:sp>
        <p:nvSpPr>
          <p:cNvPr id="3" name="Content Placeholder 2"/>
          <p:cNvSpPr>
            <a:spLocks noGrp="1"/>
          </p:cNvSpPr>
          <p:nvPr>
            <p:ph idx="1"/>
          </p:nvPr>
        </p:nvSpPr>
        <p:spPr/>
        <p:txBody>
          <a:bodyPr/>
          <a:lstStyle/>
          <a:p>
            <a:pPr algn="just">
              <a:lnSpc>
                <a:spcPct val="150000"/>
              </a:lnSpc>
              <a:spcBef>
                <a:spcPts val="0"/>
              </a:spcBef>
              <a:spcAft>
                <a:spcPts val="0"/>
              </a:spcAf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The dataset used in the above table has the features like carat , depth , table , x, y and z for price prediction.</a:t>
            </a:r>
          </a:p>
          <a:p>
            <a:pPr algn="just">
              <a:lnSpc>
                <a:spcPct val="150000"/>
              </a:lnSpc>
              <a:spcBef>
                <a:spcPts val="0"/>
              </a:spcBef>
              <a:spcAft>
                <a:spcPts val="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following diagram is an example of a Decision tree from the Random Forest </a:t>
            </a:r>
            <a:r>
              <a:rPr lang="en-US" dirty="0" err="1" smtClean="0">
                <a:latin typeface="Times New Roman" panose="02020603050405020304" pitchFamily="18" charset="0"/>
                <a:cs typeface="Times New Roman" panose="02020603050405020304" pitchFamily="18" charset="0"/>
              </a:rPr>
              <a:t>Regressor</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128" y="3493827"/>
            <a:ext cx="8830101" cy="2593073"/>
          </a:xfrm>
          <a:prstGeom prst="rect">
            <a:avLst/>
          </a:prstGeom>
        </p:spPr>
      </p:pic>
    </p:spTree>
    <p:extLst>
      <p:ext uri="{BB962C8B-B14F-4D97-AF65-F5344CB8AC3E}">
        <p14:creationId xmlns:p14="http://schemas.microsoft.com/office/powerpoint/2010/main" val="32829961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Extrapolation Problem:</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spcBef>
                <a:spcPts val="0"/>
              </a:spcBef>
              <a:spcAft>
                <a:spcPts val="0"/>
              </a:spcAf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The problem is split into smaller parts and then we are going to analyze the problem.</a:t>
            </a:r>
          </a:p>
          <a:p>
            <a:pPr algn="just">
              <a:lnSpc>
                <a:spcPct val="150000"/>
              </a:lnSpc>
              <a:spcBef>
                <a:spcPts val="0"/>
              </a:spcBef>
              <a:spcAft>
                <a:spcPts val="0"/>
              </a:spcAf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There are four samples  with depth &lt;=62.75, x&lt;=5.545, carat &lt;= 0.905 and z&lt;= 3.915.</a:t>
            </a:r>
          </a:p>
          <a:p>
            <a:pPr algn="just">
              <a:lnSpc>
                <a:spcPct val="150000"/>
              </a:lnSpc>
              <a:spcBef>
                <a:spcPts val="0"/>
              </a:spcBef>
              <a:spcAft>
                <a:spcPts val="0"/>
              </a:spcAf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price being predicted for these is  2775.  </a:t>
            </a:r>
          </a:p>
          <a:p>
            <a:pPr algn="just">
              <a:lnSpc>
                <a:spcPct val="150000"/>
              </a:lnSpc>
              <a:spcBef>
                <a:spcPts val="0"/>
              </a:spcBef>
              <a:spcAft>
                <a:spcPts val="0"/>
              </a:spcAf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figure denotes the average of all these four samples.</a:t>
            </a:r>
          </a:p>
          <a:p>
            <a:pPr algn="just">
              <a:lnSpc>
                <a:spcPct val="150000"/>
              </a:lnSpc>
              <a:spcBef>
                <a:spcPts val="0"/>
              </a:spcBef>
              <a:spcAft>
                <a:spcPts val="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Any value in the test set that falls in the leaf will be predicted as 2775.75.</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56369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Extrapolation Problem:</a:t>
            </a:r>
            <a:endParaRPr lang="en-IN"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1525" y="1947863"/>
            <a:ext cx="5629275" cy="3819525"/>
          </a:xfrm>
        </p:spPr>
      </p:pic>
    </p:spTree>
    <p:extLst>
      <p:ext uri="{BB962C8B-B14F-4D97-AF65-F5344CB8AC3E}">
        <p14:creationId xmlns:p14="http://schemas.microsoft.com/office/powerpoint/2010/main" val="42123055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Extrapolation Problem:</a:t>
            </a:r>
            <a:endParaRPr lang="en-IN" sz="4000" dirty="0"/>
          </a:p>
        </p:txBody>
      </p:sp>
      <p:sp>
        <p:nvSpPr>
          <p:cNvPr id="3" name="Content Placeholder 2"/>
          <p:cNvSpPr>
            <a:spLocks noGrp="1"/>
          </p:cNvSpPr>
          <p:nvPr>
            <p:ph idx="1"/>
          </p:nvPr>
        </p:nvSpPr>
        <p:spPr/>
        <p:txBody>
          <a:bodyPr/>
          <a:lstStyle/>
          <a:p>
            <a:pPr algn="just">
              <a:lnSpc>
                <a:spcPct val="150000"/>
              </a:lnSpc>
              <a:spcBef>
                <a:spcPts val="0"/>
              </a:spcBef>
              <a:spcAft>
                <a:spcPts val="0"/>
              </a:spcAft>
              <a:buFont typeface="Wingdings" panose="05000000000000000000" pitchFamily="2" charset="2"/>
              <a:buChar char="Ø"/>
            </a:pPr>
            <a:r>
              <a:rPr lang="en-US" dirty="0" smtClean="0"/>
              <a:t> </a:t>
            </a:r>
            <a:r>
              <a:rPr lang="en-US" dirty="0" smtClean="0">
                <a:latin typeface="Times New Roman" panose="02020603050405020304" pitchFamily="18" charset="0"/>
                <a:cs typeface="Times New Roman" panose="02020603050405020304" pitchFamily="18" charset="0"/>
              </a:rPr>
              <a:t>When Random Forest </a:t>
            </a:r>
            <a:r>
              <a:rPr lang="en-US" dirty="0" err="1" smtClean="0">
                <a:latin typeface="Times New Roman" panose="02020603050405020304" pitchFamily="18" charset="0"/>
                <a:cs typeface="Times New Roman" panose="02020603050405020304" pitchFamily="18" charset="0"/>
              </a:rPr>
              <a:t>Regressor</a:t>
            </a:r>
            <a:r>
              <a:rPr lang="en-US" dirty="0" smtClean="0">
                <a:latin typeface="Times New Roman" panose="02020603050405020304" pitchFamily="18" charset="0"/>
                <a:cs typeface="Times New Roman" panose="02020603050405020304" pitchFamily="18" charset="0"/>
              </a:rPr>
              <a:t> need to predict some values that is not previously seen , then it takes the average of all the previous values.</a:t>
            </a:r>
          </a:p>
          <a:p>
            <a:pPr algn="just">
              <a:lnSpc>
                <a:spcPct val="150000"/>
              </a:lnSpc>
              <a:spcBef>
                <a:spcPts val="0"/>
              </a:spcBef>
              <a:spcAft>
                <a:spcPts val="0"/>
              </a:spcAf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average of  a sample does not fall outside the highest and the lowest values in the sample.</a:t>
            </a:r>
          </a:p>
          <a:p>
            <a:pPr algn="just">
              <a:lnSpc>
                <a:spcPct val="150000"/>
              </a:lnSpc>
              <a:spcBef>
                <a:spcPts val="0"/>
              </a:spcBef>
              <a:spcAft>
                <a:spcPts val="0"/>
              </a:spcAf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This algorithm cannot find the hidden trends that would help the algorithm in extrapolating values that lie outside the training set.</a:t>
            </a:r>
          </a:p>
          <a:p>
            <a:pPr algn="just">
              <a:lnSpc>
                <a:spcPct val="150000"/>
              </a:lnSpc>
              <a:spcBef>
                <a:spcPts val="0"/>
              </a:spcBef>
              <a:spcAft>
                <a:spcPts val="0"/>
              </a:spcAf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When faced with such a situation , </a:t>
            </a:r>
            <a:r>
              <a:rPr lang="en-US" dirty="0" err="1" smtClean="0">
                <a:latin typeface="Times New Roman" panose="02020603050405020304" pitchFamily="18" charset="0"/>
                <a:cs typeface="Times New Roman" panose="02020603050405020304" pitchFamily="18" charset="0"/>
              </a:rPr>
              <a:t>regressor</a:t>
            </a:r>
            <a:r>
              <a:rPr lang="en-US" dirty="0" smtClean="0">
                <a:latin typeface="Times New Roman" panose="02020603050405020304" pitchFamily="18" charset="0"/>
                <a:cs typeface="Times New Roman" panose="02020603050405020304" pitchFamily="18" charset="0"/>
              </a:rPr>
              <a:t> assumes that the prediction will fall close to the maximum value in the training set.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46420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Solutions: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spcBef>
                <a:spcPts val="0"/>
              </a:spcBef>
              <a:spcAft>
                <a:spcPts val="0"/>
              </a:spcAf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There are few options in order to deal with the extrapolation problem.</a:t>
            </a:r>
          </a:p>
          <a:p>
            <a:pPr algn="just">
              <a:lnSpc>
                <a:spcPct val="150000"/>
              </a:lnSpc>
              <a:spcBef>
                <a:spcPts val="0"/>
              </a:spcBef>
              <a:spcAft>
                <a:spcPts val="0"/>
              </a:spcAf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Instead of Random Forest Regression , we can use other regression models like SVM  Regression , Linear Regression , etc.</a:t>
            </a:r>
          </a:p>
          <a:p>
            <a:pPr algn="just">
              <a:lnSpc>
                <a:spcPct val="150000"/>
              </a:lnSpc>
              <a:spcBef>
                <a:spcPts val="0"/>
              </a:spcBef>
              <a:spcAft>
                <a:spcPts val="0"/>
              </a:spcAft>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Deep learning models can be built because they are able to deal with the extrapolation problem.</a:t>
            </a:r>
          </a:p>
          <a:p>
            <a:pPr algn="just">
              <a:lnSpc>
                <a:spcPct val="150000"/>
              </a:lnSpc>
              <a:spcBef>
                <a:spcPts val="0"/>
              </a:spcBef>
              <a:spcAft>
                <a:spcPts val="0"/>
              </a:spcAft>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The results of predictors can be combined using various stacking techniques.</a:t>
            </a:r>
          </a:p>
          <a:p>
            <a:pPr algn="just">
              <a:lnSpc>
                <a:spcPct val="150000"/>
              </a:lnSpc>
              <a:spcBef>
                <a:spcPts val="0"/>
              </a:spcBef>
              <a:spcAft>
                <a:spcPts val="0"/>
              </a:spcAft>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A stacking </a:t>
            </a:r>
            <a:r>
              <a:rPr lang="en-US" dirty="0" err="1" smtClean="0">
                <a:solidFill>
                  <a:schemeClr val="tx1"/>
                </a:solidFill>
                <a:latin typeface="Times New Roman" panose="02020603050405020304" pitchFamily="18" charset="0"/>
                <a:cs typeface="Times New Roman" panose="02020603050405020304" pitchFamily="18" charset="0"/>
              </a:rPr>
              <a:t>regressor</a:t>
            </a:r>
            <a:r>
              <a:rPr lang="en-US" dirty="0" smtClean="0">
                <a:solidFill>
                  <a:schemeClr val="tx1"/>
                </a:solidFill>
                <a:latin typeface="Times New Roman" panose="02020603050405020304" pitchFamily="18" charset="0"/>
                <a:cs typeface="Times New Roman" panose="02020603050405020304" pitchFamily="18" charset="0"/>
              </a:rPr>
              <a:t> can be created using a Linear model and a Random Forest </a:t>
            </a:r>
            <a:r>
              <a:rPr lang="en-US" dirty="0" err="1" smtClean="0">
                <a:solidFill>
                  <a:schemeClr val="tx1"/>
                </a:solidFill>
                <a:latin typeface="Times New Roman" panose="02020603050405020304" pitchFamily="18" charset="0"/>
                <a:cs typeface="Times New Roman" panose="02020603050405020304" pitchFamily="18" charset="0"/>
              </a:rPr>
              <a:t>Regressor</a:t>
            </a:r>
            <a:r>
              <a:rPr lang="en-US" dirty="0" smtClean="0">
                <a:solidFill>
                  <a:schemeClr val="tx1"/>
                </a:solidFill>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07397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623392" y="1796819"/>
            <a:ext cx="10272000" cy="4555200"/>
          </a:xfrm>
        </p:spPr>
        <p:txBody>
          <a:bodyPr/>
          <a:lstStyle/>
          <a:p>
            <a:pPr marL="0" indent="0">
              <a:buNone/>
            </a:pPr>
            <a:r>
              <a:rPr lang="en-US" sz="2900" b="1" u="sng" dirty="0" err="1"/>
              <a:t>Exp</a:t>
            </a:r>
            <a:r>
              <a:rPr lang="en-US" sz="2900" b="1" u="sng" dirty="0"/>
              <a:t>: </a:t>
            </a:r>
            <a:r>
              <a:rPr lang="en-US" sz="2900" dirty="0"/>
              <a:t>5 </a:t>
            </a:r>
            <a:r>
              <a:rPr lang="en-US" sz="2900" dirty="0" err="1"/>
              <a:t>Yrs</a:t>
            </a:r>
            <a:endParaRPr lang="en-US" sz="2900" dirty="0"/>
          </a:p>
          <a:p>
            <a:pPr marL="0" indent="0">
              <a:buNone/>
            </a:pPr>
            <a:r>
              <a:rPr lang="en-US" sz="2900" b="1" u="sng" dirty="0"/>
              <a:t>Expert in</a:t>
            </a:r>
          </a:p>
          <a:p>
            <a:pPr marL="154896" indent="-154896">
              <a:buFont typeface="Arial" panose="020B0604020202020204" pitchFamily="34" charset="0"/>
              <a:buChar char="•"/>
            </a:pPr>
            <a:r>
              <a:rPr lang="en-US" sz="2900" dirty="0">
                <a:solidFill>
                  <a:schemeClr val="tx1"/>
                </a:solidFill>
              </a:rPr>
              <a:t>Python Developer on Machine Learning </a:t>
            </a:r>
          </a:p>
          <a:p>
            <a:pPr marL="154896" indent="-154896">
              <a:buFont typeface="Arial" panose="020B0604020202020204" pitchFamily="34" charset="0"/>
              <a:buChar char="•"/>
            </a:pPr>
            <a:r>
              <a:rPr lang="en-US" sz="2900" dirty="0">
                <a:solidFill>
                  <a:schemeClr val="tx1"/>
                </a:solidFill>
              </a:rPr>
              <a:t>Deep learning with computer vision </a:t>
            </a:r>
          </a:p>
          <a:p>
            <a:pPr marL="154896" indent="-154896">
              <a:buFont typeface="Arial" panose="020B0604020202020204" pitchFamily="34" charset="0"/>
              <a:buChar char="•"/>
            </a:pPr>
            <a:r>
              <a:rPr lang="en-US" sz="2900" dirty="0">
                <a:solidFill>
                  <a:schemeClr val="tx1"/>
                </a:solidFill>
              </a:rPr>
              <a:t>Matlab – Image Processing   </a:t>
            </a:r>
          </a:p>
          <a:p>
            <a:pPr marL="154896" indent="-154896">
              <a:buFont typeface="Arial" panose="020B0604020202020204" pitchFamily="34" charset="0"/>
              <a:buChar char="•"/>
            </a:pPr>
            <a:r>
              <a:rPr lang="en-US" sz="2900" dirty="0">
                <a:solidFill>
                  <a:schemeClr val="tx1"/>
                </a:solidFill>
              </a:rPr>
              <a:t>Autonomous Car design using ROS with LIDAR</a:t>
            </a:r>
          </a:p>
          <a:p>
            <a:pPr marL="0" indent="0">
              <a:buNone/>
            </a:pPr>
            <a:r>
              <a:rPr lang="en-US" sz="2900" b="1" u="sng" dirty="0">
                <a:solidFill>
                  <a:schemeClr val="tx1"/>
                </a:solidFill>
              </a:rPr>
              <a:t>Language</a:t>
            </a:r>
            <a:r>
              <a:rPr lang="en-US" sz="2900" dirty="0">
                <a:solidFill>
                  <a:schemeClr val="tx1"/>
                </a:solidFill>
              </a:rPr>
              <a:t> – Python , Java , HTML ,CSS.</a:t>
            </a:r>
          </a:p>
          <a:p>
            <a:pPr marL="0" indent="0">
              <a:buNone/>
            </a:pPr>
            <a:r>
              <a:rPr lang="en-US" sz="2900" b="1" u="sng" dirty="0">
                <a:solidFill>
                  <a:schemeClr val="tx1"/>
                </a:solidFill>
              </a:rPr>
              <a:t>Tools</a:t>
            </a:r>
            <a:r>
              <a:rPr lang="en-US" sz="2900" u="sng" dirty="0">
                <a:solidFill>
                  <a:schemeClr val="tx1"/>
                </a:solidFill>
              </a:rPr>
              <a:t> </a:t>
            </a:r>
            <a:r>
              <a:rPr lang="en-US" sz="2900" dirty="0">
                <a:solidFill>
                  <a:schemeClr val="tx1"/>
                </a:solidFill>
              </a:rPr>
              <a:t>– ANACONDA NAVIGATOR, JUPYTER NOTEBOOK, </a:t>
            </a:r>
          </a:p>
          <a:p>
            <a:pPr marL="154896" indent="-154896">
              <a:buFont typeface="Arial" panose="020B0604020202020204" pitchFamily="34" charset="0"/>
              <a:buChar char="•"/>
            </a:pPr>
            <a:r>
              <a:rPr lang="en-US" sz="2900" dirty="0">
                <a:solidFill>
                  <a:schemeClr val="tx1"/>
                </a:solidFill>
              </a:rPr>
              <a:t>GOOGLE COLAB.</a:t>
            </a:r>
          </a:p>
          <a:p>
            <a:pPr marL="0" indent="0">
              <a:buNone/>
            </a:pPr>
            <a:r>
              <a:rPr lang="en-US" sz="2900" b="1" dirty="0">
                <a:solidFill>
                  <a:schemeClr val="tx1"/>
                </a:solidFill>
              </a:rPr>
              <a:t>Graduation : </a:t>
            </a:r>
            <a:r>
              <a:rPr lang="en-US" sz="2900" dirty="0">
                <a:solidFill>
                  <a:schemeClr val="tx1"/>
                </a:solidFill>
              </a:rPr>
              <a:t>BE – ECE  | 2011</a:t>
            </a:r>
          </a:p>
          <a:p>
            <a:pPr marL="154896" indent="-154896">
              <a:buFont typeface="Arial" panose="020B0604020202020204" pitchFamily="34" charset="0"/>
              <a:buChar char="•"/>
            </a:pPr>
            <a:endParaRPr lang="en-US" sz="2900" dirty="0">
              <a:solidFill>
                <a:schemeClr val="tx1"/>
              </a:solidFill>
            </a:endParaRPr>
          </a:p>
        </p:txBody>
      </p:sp>
      <p:sp>
        <p:nvSpPr>
          <p:cNvPr id="7" name="Title 6"/>
          <p:cNvSpPr>
            <a:spLocks noGrp="1"/>
          </p:cNvSpPr>
          <p:nvPr>
            <p:ph type="title"/>
          </p:nvPr>
        </p:nvSpPr>
        <p:spPr>
          <a:xfrm>
            <a:off x="719403" y="836712"/>
            <a:ext cx="10984800" cy="637600"/>
          </a:xfrm>
        </p:spPr>
        <p:txBody>
          <a:bodyPr/>
          <a:lstStyle/>
          <a:p>
            <a:r>
              <a:rPr lang="en-US" sz="6000" dirty="0"/>
              <a:t>NANDHINI.S</a:t>
            </a:r>
          </a:p>
        </p:txBody>
      </p:sp>
    </p:spTree>
    <p:extLst>
      <p:ext uri="{BB962C8B-B14F-4D97-AF65-F5344CB8AC3E}">
        <p14:creationId xmlns:p14="http://schemas.microsoft.com/office/powerpoint/2010/main" val="1723334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Solutions: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lnSpc>
                <a:spcPct val="150000"/>
              </a:lnSpc>
              <a:spcBef>
                <a:spcPts val="0"/>
              </a:spcBef>
              <a:spcAft>
                <a:spcPts val="0"/>
              </a:spcAft>
              <a:buFont typeface="Wingdings" panose="05000000000000000000" pitchFamily="2" charset="2"/>
              <a:buChar char="Ø"/>
            </a:pPr>
            <a:r>
              <a:rPr lang="en-US" sz="1600" dirty="0" smtClean="0">
                <a:solidFill>
                  <a:schemeClr val="tx1"/>
                </a:solidFill>
              </a:rPr>
              <a:t> </a:t>
            </a:r>
            <a:r>
              <a:rPr lang="en-US" dirty="0" smtClean="0">
                <a:solidFill>
                  <a:schemeClr val="tx1"/>
                </a:solidFill>
                <a:latin typeface="Times New Roman" panose="02020603050405020304" pitchFamily="18" charset="0"/>
                <a:cs typeface="Times New Roman" panose="02020603050405020304" pitchFamily="18" charset="0"/>
              </a:rPr>
              <a:t>Based on the problem , some of the enhanced or modified versions of  Random Forest Algorithm can be used.</a:t>
            </a:r>
          </a:p>
          <a:p>
            <a:pPr algn="just">
              <a:lnSpc>
                <a:spcPct val="150000"/>
              </a:lnSpc>
              <a:spcBef>
                <a:spcPts val="0"/>
              </a:spcBef>
              <a:spcAft>
                <a:spcPts val="0"/>
              </a:spcAft>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One of the extensions of Random Forest Algorithm is the Regression Enhanced Random Forest Algorithm(RERFs).</a:t>
            </a:r>
          </a:p>
          <a:p>
            <a:pPr algn="just">
              <a:lnSpc>
                <a:spcPct val="150000"/>
              </a:lnSpc>
              <a:spcBef>
                <a:spcPts val="0"/>
              </a:spcBef>
              <a:spcAft>
                <a:spcPts val="0"/>
              </a:spcAft>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The authors of this paper use a technique of penalized parametric regression in order to</a:t>
            </a:r>
          </a:p>
          <a:p>
            <a:pPr algn="just">
              <a:lnSpc>
                <a:spcPct val="150000"/>
              </a:lnSpc>
              <a:spcBef>
                <a:spcPts val="0"/>
              </a:spcBef>
              <a:spcAft>
                <a:spcPts val="0"/>
              </a:spcAft>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Achieve better results in extrapolation problems.</a:t>
            </a:r>
          </a:p>
          <a:p>
            <a:pPr algn="just">
              <a:lnSpc>
                <a:spcPct val="160000"/>
              </a:lnSpc>
              <a:spcBef>
                <a:spcPts val="0"/>
              </a:spcBef>
              <a:spcAft>
                <a:spcPts val="0"/>
              </a:spcAft>
              <a:buFont typeface="Wingdings" panose="05000000000000000000" pitchFamily="2" charset="2"/>
              <a:buChar char="Ø"/>
            </a:pPr>
            <a:endParaRPr lang="en-US" sz="1600" dirty="0">
              <a:solidFill>
                <a:schemeClr val="tx1"/>
              </a:solidFill>
            </a:endParaRPr>
          </a:p>
        </p:txBody>
      </p:sp>
    </p:spTree>
    <p:extLst>
      <p:ext uri="{BB962C8B-B14F-4D97-AF65-F5344CB8AC3E}">
        <p14:creationId xmlns:p14="http://schemas.microsoft.com/office/powerpoint/2010/main" val="40216484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Solutions: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spcBef>
                <a:spcPts val="0"/>
              </a:spcBef>
              <a:spcAft>
                <a:spcPts val="0"/>
              </a:spcAf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There are two steps to the process:</a:t>
            </a:r>
          </a:p>
          <a:p>
            <a:pPr algn="just">
              <a:lnSpc>
                <a:spcPct val="150000"/>
              </a:lnSpc>
              <a:spcBef>
                <a:spcPts val="0"/>
              </a:spcBef>
              <a:spcAft>
                <a:spcPts val="0"/>
              </a:spcAf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Run Lasso before Random Forest.</a:t>
            </a:r>
          </a:p>
          <a:p>
            <a:pPr algn="just">
              <a:lnSpc>
                <a:spcPct val="150000"/>
              </a:lnSpc>
              <a:spcBef>
                <a:spcPts val="0"/>
              </a:spcBef>
              <a:spcAft>
                <a:spcPts val="0"/>
              </a:spcAf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Train a Random Forest on the residuals from Lasso.</a:t>
            </a:r>
            <a:endParaRPr lang="en-IN"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56176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Solutions: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spcBef>
                <a:spcPts val="0"/>
              </a:spcBef>
              <a:spcAft>
                <a:spcPts val="0"/>
              </a:spcAft>
              <a:buFont typeface="Wingdings" panose="05000000000000000000" pitchFamily="2" charset="2"/>
              <a:buChar char="Ø"/>
            </a:pPr>
            <a:r>
              <a:rPr lang="en-US" dirty="0" smtClean="0"/>
              <a:t> </a:t>
            </a:r>
            <a:r>
              <a:rPr lang="en-US" dirty="0" smtClean="0">
                <a:solidFill>
                  <a:schemeClr val="tx1"/>
                </a:solidFill>
                <a:latin typeface="Times New Roman" panose="02020603050405020304" pitchFamily="18" charset="0"/>
                <a:cs typeface="Times New Roman" panose="02020603050405020304" pitchFamily="18" charset="0"/>
              </a:rPr>
              <a:t>Random Forest algorithm is a fully nonparametric predictive algorithm.</a:t>
            </a:r>
          </a:p>
          <a:p>
            <a:pPr algn="just">
              <a:lnSpc>
                <a:spcPct val="150000"/>
              </a:lnSpc>
              <a:spcBef>
                <a:spcPts val="0"/>
              </a:spcBef>
              <a:spcAft>
                <a:spcPts val="0"/>
              </a:spcAft>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It does not efficiently incorporate relationships between the response and the predictors.</a:t>
            </a:r>
          </a:p>
          <a:p>
            <a:pPr algn="just">
              <a:lnSpc>
                <a:spcPct val="150000"/>
              </a:lnSpc>
              <a:spcBef>
                <a:spcPts val="0"/>
              </a:spcBef>
              <a:spcAft>
                <a:spcPts val="0"/>
              </a:spcAft>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The response values are the observed values Y1, ……….. </a:t>
            </a:r>
            <a:r>
              <a:rPr lang="en-US" dirty="0" err="1" smtClean="0">
                <a:solidFill>
                  <a:schemeClr val="tx1"/>
                </a:solidFill>
                <a:latin typeface="Times New Roman" panose="02020603050405020304" pitchFamily="18" charset="0"/>
                <a:cs typeface="Times New Roman" panose="02020603050405020304" pitchFamily="18" charset="0"/>
              </a:rPr>
              <a:t>Yn</a:t>
            </a:r>
            <a:r>
              <a:rPr lang="en-US" dirty="0" smtClean="0">
                <a:solidFill>
                  <a:schemeClr val="tx1"/>
                </a:solidFill>
                <a:latin typeface="Times New Roman" panose="02020603050405020304" pitchFamily="18" charset="0"/>
                <a:cs typeface="Times New Roman" panose="02020603050405020304" pitchFamily="18" charset="0"/>
              </a:rPr>
              <a:t> from the training data.</a:t>
            </a:r>
          </a:p>
          <a:p>
            <a:pPr algn="just">
              <a:lnSpc>
                <a:spcPct val="150000"/>
              </a:lnSpc>
              <a:spcBef>
                <a:spcPts val="0"/>
              </a:spcBef>
              <a:spcAft>
                <a:spcPts val="0"/>
              </a:spcAf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They are able to incorporate known relationships between the response and the predictors.</a:t>
            </a:r>
          </a:p>
          <a:p>
            <a:pPr algn="just">
              <a:lnSpc>
                <a:spcPct val="150000"/>
              </a:lnSpc>
              <a:spcBef>
                <a:spcPts val="0"/>
              </a:spcBef>
              <a:spcAft>
                <a:spcPts val="0"/>
              </a:spcAft>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It is one of the major benefits of using Regression enhanced Random Forests for regression problems.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52842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Regression Enhanced Random Forests: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845734"/>
            <a:ext cx="10058400" cy="4235978"/>
          </a:xfrm>
        </p:spPr>
        <p:txBody>
          <a:bodyPr/>
          <a:lstStyle/>
          <a:p>
            <a:pPr>
              <a:buFont typeface="Wingdings" panose="05000000000000000000" pitchFamily="2" charset="2"/>
              <a:buChar char="Ø"/>
            </a:pPr>
            <a:r>
              <a:rPr lang="en-US" dirty="0" smtClean="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0387" y="2251881"/>
            <a:ext cx="5991225" cy="3829831"/>
          </a:xfrm>
          <a:prstGeom prst="rect">
            <a:avLst/>
          </a:prstGeom>
        </p:spPr>
      </p:pic>
    </p:spTree>
    <p:extLst>
      <p:ext uri="{BB962C8B-B14F-4D97-AF65-F5344CB8AC3E}">
        <p14:creationId xmlns:p14="http://schemas.microsoft.com/office/powerpoint/2010/main" val="502463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Advantages: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spcBef>
                <a:spcPts val="0"/>
              </a:spcBef>
              <a:spcAft>
                <a:spcPts val="0"/>
              </a:spcAf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When the data has a non-linear trend , we can go for Random Forest Regression algorithm.</a:t>
            </a:r>
          </a:p>
          <a:p>
            <a:pPr algn="just">
              <a:lnSpc>
                <a:spcPct val="150000"/>
              </a:lnSpc>
              <a:spcBef>
                <a:spcPts val="0"/>
              </a:spcBef>
              <a:spcAft>
                <a:spcPts val="0"/>
              </a:spcAf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When the extrapolation outside the training data is not important , we can go for Random Forest Regression Algorithm.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46075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Disadvantages: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spcBef>
                <a:spcPts val="0"/>
              </a:spcBef>
              <a:spcAft>
                <a:spcPts val="0"/>
              </a:spcAft>
              <a:buFont typeface="Wingdings" panose="05000000000000000000" pitchFamily="2" charset="2"/>
              <a:buChar char="Ø"/>
            </a:pPr>
            <a:r>
              <a:rPr lang="en-US" dirty="0" smtClean="0"/>
              <a:t> </a:t>
            </a:r>
            <a:r>
              <a:rPr lang="en-US" dirty="0" smtClean="0">
                <a:solidFill>
                  <a:schemeClr val="tx1"/>
                </a:solidFill>
                <a:latin typeface="Times New Roman" panose="02020603050405020304" pitchFamily="18" charset="0"/>
                <a:cs typeface="Times New Roman" panose="02020603050405020304" pitchFamily="18" charset="0"/>
              </a:rPr>
              <a:t>This algorithm cannot be used when the data is in a Time series form.</a:t>
            </a:r>
          </a:p>
          <a:p>
            <a:pPr algn="just">
              <a:lnSpc>
                <a:spcPct val="150000"/>
              </a:lnSpc>
              <a:spcBef>
                <a:spcPts val="0"/>
              </a:spcBef>
              <a:spcAft>
                <a:spcPts val="0"/>
              </a:spcAft>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Every Time series problem  require identification of a growing or decreasing trend that a Random Forest </a:t>
            </a:r>
            <a:r>
              <a:rPr lang="en-US" dirty="0" err="1" smtClean="0">
                <a:solidFill>
                  <a:schemeClr val="tx1"/>
                </a:solidFill>
                <a:latin typeface="Times New Roman" panose="02020603050405020304" pitchFamily="18" charset="0"/>
                <a:cs typeface="Times New Roman" panose="02020603050405020304" pitchFamily="18" charset="0"/>
              </a:rPr>
              <a:t>Regressor</a:t>
            </a:r>
            <a:r>
              <a:rPr lang="en-US" dirty="0" smtClean="0">
                <a:solidFill>
                  <a:schemeClr val="tx1"/>
                </a:solidFill>
                <a:latin typeface="Times New Roman" panose="02020603050405020304" pitchFamily="18" charset="0"/>
                <a:cs typeface="Times New Roman" panose="02020603050405020304" pitchFamily="18" charset="0"/>
              </a:rPr>
              <a:t> will not be able to formulate.</a:t>
            </a:r>
          </a:p>
          <a:p>
            <a:pPr marL="0" indent="0" algn="just">
              <a:lnSpc>
                <a:spcPct val="150000"/>
              </a:lnSpc>
              <a:spcBef>
                <a:spcPts val="0"/>
              </a:spcBef>
              <a:spcAft>
                <a:spcPts val="0"/>
              </a:spcAft>
              <a:buNone/>
            </a:pPr>
            <a:endParaRPr lang="en-US" dirty="0" smtClean="0">
              <a:solidFill>
                <a:schemeClr val="tx1"/>
              </a:solidFill>
              <a:latin typeface="Times New Roman" panose="02020603050405020304" pitchFamily="18" charset="0"/>
              <a:cs typeface="Times New Roman" panose="02020603050405020304" pitchFamily="18" charset="0"/>
            </a:endParaRPr>
          </a:p>
          <a:p>
            <a:pPr marL="201168" lvl="1" indent="0">
              <a:buNone/>
            </a:pPr>
            <a:endParaRPr lang="en-IN" dirty="0"/>
          </a:p>
        </p:txBody>
      </p:sp>
    </p:spTree>
    <p:extLst>
      <p:ext uri="{BB962C8B-B14F-4D97-AF65-F5344CB8AC3E}">
        <p14:creationId xmlns:p14="http://schemas.microsoft.com/office/powerpoint/2010/main" val="39912897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059987" y="1508788"/>
            <a:ext cx="10272000" cy="5045043"/>
          </a:xfrm>
        </p:spPr>
        <p:txBody>
          <a:bodyPr/>
          <a:lstStyle/>
          <a:p>
            <a:r>
              <a:rPr lang="en-US" sz="2900" dirty="0">
                <a:solidFill>
                  <a:srgbClr val="FF0000"/>
                </a:solidFill>
              </a:rPr>
              <a:t>Educational Equipment Manufacturer</a:t>
            </a:r>
          </a:p>
          <a:p>
            <a:pPr marL="963795" lvl="1" indent="-413055">
              <a:buFont typeface="Arial" panose="020B0604020202020204" pitchFamily="34" charset="0"/>
              <a:buChar char="•"/>
            </a:pPr>
            <a:r>
              <a:rPr lang="en-US" sz="2900" dirty="0" err="1">
                <a:solidFill>
                  <a:schemeClr val="tx1"/>
                </a:solidFill>
              </a:rPr>
              <a:t>IoT</a:t>
            </a:r>
            <a:r>
              <a:rPr lang="en-US" sz="2900" dirty="0">
                <a:solidFill>
                  <a:schemeClr val="tx1"/>
                </a:solidFill>
              </a:rPr>
              <a:t>, AI, </a:t>
            </a:r>
            <a:r>
              <a:rPr lang="en-US" sz="2900" dirty="0" err="1">
                <a:solidFill>
                  <a:schemeClr val="tx1"/>
                </a:solidFill>
              </a:rPr>
              <a:t>Robotics,Autonomous</a:t>
            </a:r>
            <a:r>
              <a:rPr lang="en-US" sz="2900" dirty="0">
                <a:solidFill>
                  <a:schemeClr val="tx1"/>
                </a:solidFill>
              </a:rPr>
              <a:t> Robot</a:t>
            </a:r>
          </a:p>
          <a:p>
            <a:pPr marL="963795" lvl="1" indent="-413055">
              <a:buFont typeface="Arial" panose="020B0604020202020204" pitchFamily="34" charset="0"/>
              <a:buChar char="•"/>
            </a:pPr>
            <a:r>
              <a:rPr lang="en-US" sz="2900" dirty="0">
                <a:solidFill>
                  <a:schemeClr val="tx1"/>
                </a:solidFill>
              </a:rPr>
              <a:t>Microprocessor/Microcontroller</a:t>
            </a:r>
          </a:p>
          <a:p>
            <a:pPr marL="963795" lvl="1" indent="-413055">
              <a:buFont typeface="Arial" panose="020B0604020202020204" pitchFamily="34" charset="0"/>
              <a:buChar char="•"/>
            </a:pPr>
            <a:r>
              <a:rPr lang="en-US" sz="2900" dirty="0">
                <a:solidFill>
                  <a:schemeClr val="tx1"/>
                </a:solidFill>
              </a:rPr>
              <a:t>DSP,VLSI, Embedded System </a:t>
            </a:r>
          </a:p>
          <a:p>
            <a:pPr marL="963795" lvl="1" indent="-413055">
              <a:buFont typeface="Arial" panose="020B0604020202020204" pitchFamily="34" charset="0"/>
              <a:buChar char="•"/>
            </a:pPr>
            <a:r>
              <a:rPr lang="en-US" sz="2900" dirty="0">
                <a:solidFill>
                  <a:schemeClr val="tx1"/>
                </a:solidFill>
              </a:rPr>
              <a:t>Power Electronics &amp; Drives, Fuel Cell Trainer Kit</a:t>
            </a:r>
          </a:p>
          <a:p>
            <a:pPr marL="963795" lvl="1" indent="-413055">
              <a:buFont typeface="Arial" panose="020B0604020202020204" pitchFamily="34" charset="0"/>
              <a:buChar char="•"/>
            </a:pPr>
            <a:r>
              <a:rPr lang="en-US" sz="2900" dirty="0">
                <a:solidFill>
                  <a:schemeClr val="tx1"/>
                </a:solidFill>
              </a:rPr>
              <a:t>Renewable Energy Lab, Electric Vehicle Lab</a:t>
            </a:r>
          </a:p>
          <a:p>
            <a:r>
              <a:rPr lang="en-US" sz="2900" dirty="0">
                <a:solidFill>
                  <a:srgbClr val="FF0000"/>
                </a:solidFill>
              </a:rPr>
              <a:t>Technical Training</a:t>
            </a:r>
          </a:p>
          <a:p>
            <a:r>
              <a:rPr lang="en-US" sz="2900" dirty="0">
                <a:solidFill>
                  <a:srgbClr val="FF0000"/>
                </a:solidFill>
              </a:rPr>
              <a:t>DIY Project</a:t>
            </a:r>
          </a:p>
        </p:txBody>
      </p:sp>
      <p:sp>
        <p:nvSpPr>
          <p:cNvPr id="5" name="Title 4"/>
          <p:cNvSpPr>
            <a:spLocks noGrp="1"/>
          </p:cNvSpPr>
          <p:nvPr>
            <p:ph type="title"/>
          </p:nvPr>
        </p:nvSpPr>
        <p:spPr>
          <a:xfrm>
            <a:off x="815413" y="740701"/>
            <a:ext cx="10984800" cy="637600"/>
          </a:xfrm>
        </p:spPr>
        <p:txBody>
          <a:bodyPr/>
          <a:lstStyle/>
          <a:p>
            <a:r>
              <a:rPr lang="en-US" sz="6000" dirty="0"/>
              <a:t>Pantech?</a:t>
            </a:r>
          </a:p>
        </p:txBody>
      </p:sp>
    </p:spTree>
    <p:extLst>
      <p:ext uri="{BB962C8B-B14F-4D97-AF65-F5344CB8AC3E}">
        <p14:creationId xmlns:p14="http://schemas.microsoft.com/office/powerpoint/2010/main" val="1163558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88345" y="1001434"/>
            <a:ext cx="6391264" cy="760631"/>
          </a:xfrm>
        </p:spPr>
        <p:txBody>
          <a:bodyPr/>
          <a:lstStyle/>
          <a:p>
            <a:r>
              <a:rPr lang="en-US" sz="4300" dirty="0"/>
              <a:t>What is Master Class ?</a:t>
            </a:r>
            <a:endParaRPr lang="en-US" sz="4300" dirty="0"/>
          </a:p>
        </p:txBody>
      </p:sp>
      <p:grpSp>
        <p:nvGrpSpPr>
          <p:cNvPr id="22" name="Google Shape;2872;p54"/>
          <p:cNvGrpSpPr/>
          <p:nvPr/>
        </p:nvGrpSpPr>
        <p:grpSpPr>
          <a:xfrm>
            <a:off x="8583930" y="1831561"/>
            <a:ext cx="1907113" cy="3447912"/>
            <a:chOff x="6529419" y="1724307"/>
            <a:chExt cx="1480463" cy="2931917"/>
          </a:xfrm>
        </p:grpSpPr>
        <p:grpSp>
          <p:nvGrpSpPr>
            <p:cNvPr id="23" name="Google Shape;2873;p54"/>
            <p:cNvGrpSpPr/>
            <p:nvPr/>
          </p:nvGrpSpPr>
          <p:grpSpPr>
            <a:xfrm>
              <a:off x="6556827" y="1724307"/>
              <a:ext cx="956596" cy="944294"/>
              <a:chOff x="3800349" y="1238762"/>
              <a:chExt cx="1098904" cy="1084772"/>
            </a:xfrm>
          </p:grpSpPr>
          <p:grpSp>
            <p:nvGrpSpPr>
              <p:cNvPr id="59" name="Google Shape;2874;p54"/>
              <p:cNvGrpSpPr/>
              <p:nvPr/>
            </p:nvGrpSpPr>
            <p:grpSpPr>
              <a:xfrm>
                <a:off x="3800349" y="1238762"/>
                <a:ext cx="1098904" cy="1084772"/>
                <a:chOff x="3800349" y="1238762"/>
                <a:chExt cx="1098904" cy="1084772"/>
              </a:xfrm>
            </p:grpSpPr>
            <p:sp>
              <p:nvSpPr>
                <p:cNvPr id="61" name="Google Shape;2875;p54"/>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sp>
              <p:nvSpPr>
                <p:cNvPr id="62" name="Google Shape;2876;p54"/>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grpSp>
          <p:sp>
            <p:nvSpPr>
              <p:cNvPr id="60" name="Google Shape;2877;p54"/>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nvGrpSpPr>
            <p:cNvPr id="24" name="Google Shape;2878;p54"/>
            <p:cNvGrpSpPr/>
            <p:nvPr/>
          </p:nvGrpSpPr>
          <p:grpSpPr>
            <a:xfrm>
              <a:off x="7053286" y="2227254"/>
              <a:ext cx="956596" cy="944252"/>
              <a:chOff x="4370663" y="1816530"/>
              <a:chExt cx="1098904" cy="1084724"/>
            </a:xfrm>
          </p:grpSpPr>
          <p:grpSp>
            <p:nvGrpSpPr>
              <p:cNvPr id="51" name="Google Shape;2879;p54"/>
              <p:cNvGrpSpPr/>
              <p:nvPr/>
            </p:nvGrpSpPr>
            <p:grpSpPr>
              <a:xfrm>
                <a:off x="4370663" y="1816530"/>
                <a:ext cx="1098904" cy="1084724"/>
                <a:chOff x="4370663" y="1816530"/>
                <a:chExt cx="1098904" cy="1084724"/>
              </a:xfrm>
            </p:grpSpPr>
            <p:sp>
              <p:nvSpPr>
                <p:cNvPr id="57" name="Google Shape;2880;p54"/>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sp>
              <p:nvSpPr>
                <p:cNvPr id="58" name="Google Shape;2881;p54"/>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grpSp>
          <p:grpSp>
            <p:nvGrpSpPr>
              <p:cNvPr id="52" name="Google Shape;2882;p54"/>
              <p:cNvGrpSpPr/>
              <p:nvPr/>
            </p:nvGrpSpPr>
            <p:grpSpPr>
              <a:xfrm>
                <a:off x="4732628" y="2171596"/>
                <a:ext cx="374986" cy="374572"/>
                <a:chOff x="3303268" y="3817349"/>
                <a:chExt cx="346056" cy="345674"/>
              </a:xfrm>
            </p:grpSpPr>
            <p:sp>
              <p:nvSpPr>
                <p:cNvPr id="53" name="Google Shape;2883;p5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4" name="Google Shape;2884;p5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5" name="Google Shape;2885;p5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6" name="Google Shape;2886;p5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5" name="Google Shape;2887;p54"/>
            <p:cNvGrpSpPr/>
            <p:nvPr/>
          </p:nvGrpSpPr>
          <p:grpSpPr>
            <a:xfrm>
              <a:off x="6547098" y="2715744"/>
              <a:ext cx="956596" cy="944315"/>
              <a:chOff x="3789173" y="2377690"/>
              <a:chExt cx="1098904" cy="1084796"/>
            </a:xfrm>
          </p:grpSpPr>
          <p:grpSp>
            <p:nvGrpSpPr>
              <p:cNvPr id="43" name="Google Shape;2888;p54"/>
              <p:cNvGrpSpPr/>
              <p:nvPr/>
            </p:nvGrpSpPr>
            <p:grpSpPr>
              <a:xfrm>
                <a:off x="3789173" y="2377690"/>
                <a:ext cx="1098904" cy="1084796"/>
                <a:chOff x="3789173" y="2377690"/>
                <a:chExt cx="1098904" cy="1084796"/>
              </a:xfrm>
            </p:grpSpPr>
            <p:sp>
              <p:nvSpPr>
                <p:cNvPr id="49" name="Google Shape;2889;p54"/>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sp>
              <p:nvSpPr>
                <p:cNvPr id="50" name="Google Shape;2890;p54"/>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grpSp>
          <p:grpSp>
            <p:nvGrpSpPr>
              <p:cNvPr id="44" name="Google Shape;2891;p54"/>
              <p:cNvGrpSpPr/>
              <p:nvPr/>
            </p:nvGrpSpPr>
            <p:grpSpPr>
              <a:xfrm>
                <a:off x="4151137" y="2732796"/>
                <a:ext cx="374986" cy="374572"/>
                <a:chOff x="3752358" y="3817349"/>
                <a:chExt cx="346056" cy="345674"/>
              </a:xfrm>
            </p:grpSpPr>
            <p:sp>
              <p:nvSpPr>
                <p:cNvPr id="45" name="Google Shape;2892;p5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6" name="Google Shape;2893;p5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7" name="Google Shape;2894;p5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8" name="Google Shape;2895;p5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6" name="Google Shape;2896;p54"/>
            <p:cNvGrpSpPr/>
            <p:nvPr/>
          </p:nvGrpSpPr>
          <p:grpSpPr>
            <a:xfrm>
              <a:off x="7034853" y="3222917"/>
              <a:ext cx="956596" cy="944252"/>
              <a:chOff x="4349489" y="2960313"/>
              <a:chExt cx="1098904" cy="1084724"/>
            </a:xfrm>
          </p:grpSpPr>
          <p:grpSp>
            <p:nvGrpSpPr>
              <p:cNvPr id="37" name="Google Shape;2897;p54"/>
              <p:cNvGrpSpPr/>
              <p:nvPr/>
            </p:nvGrpSpPr>
            <p:grpSpPr>
              <a:xfrm>
                <a:off x="4349489" y="2960313"/>
                <a:ext cx="1098904" cy="1084724"/>
                <a:chOff x="4349489" y="2960313"/>
                <a:chExt cx="1098904" cy="1084724"/>
              </a:xfrm>
            </p:grpSpPr>
            <p:sp>
              <p:nvSpPr>
                <p:cNvPr id="41" name="Google Shape;2898;p54"/>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sp>
              <p:nvSpPr>
                <p:cNvPr id="42" name="Google Shape;2899;p54"/>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grpSp>
          <p:grpSp>
            <p:nvGrpSpPr>
              <p:cNvPr id="38" name="Google Shape;2900;p54"/>
              <p:cNvGrpSpPr/>
              <p:nvPr/>
            </p:nvGrpSpPr>
            <p:grpSpPr>
              <a:xfrm>
                <a:off x="4732657" y="3315384"/>
                <a:ext cx="374952" cy="374572"/>
                <a:chOff x="4201447" y="3817349"/>
                <a:chExt cx="346024" cy="345674"/>
              </a:xfrm>
            </p:grpSpPr>
            <p:sp>
              <p:nvSpPr>
                <p:cNvPr id="39" name="Google Shape;2901;p5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0" name="Google Shape;2902;p5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7" name="Google Shape;2903;p54"/>
            <p:cNvGrpSpPr/>
            <p:nvPr/>
          </p:nvGrpSpPr>
          <p:grpSpPr>
            <a:xfrm>
              <a:off x="6529419" y="3711909"/>
              <a:ext cx="956596" cy="944315"/>
              <a:chOff x="3768864" y="3522050"/>
              <a:chExt cx="1098904" cy="1084796"/>
            </a:xfrm>
          </p:grpSpPr>
          <p:grpSp>
            <p:nvGrpSpPr>
              <p:cNvPr id="28" name="Google Shape;2904;p54"/>
              <p:cNvGrpSpPr/>
              <p:nvPr/>
            </p:nvGrpSpPr>
            <p:grpSpPr>
              <a:xfrm>
                <a:off x="3768864" y="3522050"/>
                <a:ext cx="1098904" cy="1084796"/>
                <a:chOff x="3768864" y="3522050"/>
                <a:chExt cx="1098904" cy="1084796"/>
              </a:xfrm>
            </p:grpSpPr>
            <p:sp>
              <p:nvSpPr>
                <p:cNvPr id="35" name="Google Shape;2905;p54"/>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sp>
              <p:nvSpPr>
                <p:cNvPr id="36" name="Google Shape;2906;p54"/>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grpSp>
          <p:grpSp>
            <p:nvGrpSpPr>
              <p:cNvPr id="29" name="Google Shape;2907;p54"/>
              <p:cNvGrpSpPr/>
              <p:nvPr/>
            </p:nvGrpSpPr>
            <p:grpSpPr>
              <a:xfrm>
                <a:off x="4139616" y="3871555"/>
                <a:ext cx="357419" cy="357005"/>
                <a:chOff x="7482229" y="3351230"/>
                <a:chExt cx="357419" cy="357005"/>
              </a:xfrm>
            </p:grpSpPr>
            <p:sp>
              <p:nvSpPr>
                <p:cNvPr id="30" name="Google Shape;2908;p54"/>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1" name="Google Shape;2909;p54"/>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2" name="Google Shape;2910;p54"/>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3" name="Google Shape;2911;p54"/>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4" name="Google Shape;2912;p54"/>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sp>
        <p:nvSpPr>
          <p:cNvPr id="21" name="TextBox 20"/>
          <p:cNvSpPr txBox="1"/>
          <p:nvPr/>
        </p:nvSpPr>
        <p:spPr>
          <a:xfrm>
            <a:off x="1512889" y="1661829"/>
            <a:ext cx="5280479" cy="929804"/>
          </a:xfrm>
          <a:prstGeom prst="rect">
            <a:avLst/>
          </a:prstGeom>
          <a:noFill/>
        </p:spPr>
        <p:txBody>
          <a:bodyPr wrap="none" lIns="82611" tIns="41306" rIns="82611" bIns="41306" rtlCol="0">
            <a:spAutoFit/>
          </a:bodyPr>
          <a:lstStyle/>
          <a:p>
            <a:r>
              <a:rPr lang="en-US" sz="3600" dirty="0"/>
              <a:t>👍 </a:t>
            </a:r>
            <a:r>
              <a:rPr lang="en-US" sz="1900" dirty="0"/>
              <a:t>This is the 30 Days Industrial Learning Activity.</a:t>
            </a:r>
          </a:p>
          <a:p>
            <a:endParaRPr lang="en-US" sz="1900" dirty="0"/>
          </a:p>
        </p:txBody>
      </p:sp>
      <p:sp>
        <p:nvSpPr>
          <p:cNvPr id="63" name="Rectangle 62"/>
          <p:cNvSpPr/>
          <p:nvPr/>
        </p:nvSpPr>
        <p:spPr>
          <a:xfrm>
            <a:off x="1636093" y="2370350"/>
            <a:ext cx="3594953" cy="637417"/>
          </a:xfrm>
          <a:prstGeom prst="rect">
            <a:avLst/>
          </a:prstGeom>
        </p:spPr>
        <p:txBody>
          <a:bodyPr wrap="none" lIns="82611" tIns="41306" rIns="82611" bIns="41306">
            <a:spAutoFit/>
          </a:bodyPr>
          <a:lstStyle/>
          <a:p>
            <a:pPr algn="ctr"/>
            <a:r>
              <a:rPr lang="en-US" sz="3600" dirty="0"/>
              <a:t>👍 </a:t>
            </a:r>
            <a:r>
              <a:rPr lang="en-US" sz="1900" dirty="0"/>
              <a:t>Its Online </a:t>
            </a:r>
            <a:r>
              <a:rPr lang="en-US" sz="1900" b="1" dirty="0">
                <a:solidFill>
                  <a:srgbClr val="C00000"/>
                </a:solidFill>
              </a:rPr>
              <a:t>YouTube Live </a:t>
            </a:r>
            <a:r>
              <a:rPr lang="en-US" sz="1900" dirty="0"/>
              <a:t>Class</a:t>
            </a:r>
          </a:p>
        </p:txBody>
      </p:sp>
      <p:sp>
        <p:nvSpPr>
          <p:cNvPr id="64" name="Rectangle 63"/>
          <p:cNvSpPr/>
          <p:nvPr/>
        </p:nvSpPr>
        <p:spPr>
          <a:xfrm>
            <a:off x="1162928" y="2923934"/>
            <a:ext cx="5166429" cy="924676"/>
          </a:xfrm>
          <a:prstGeom prst="rect">
            <a:avLst/>
          </a:prstGeom>
        </p:spPr>
        <p:txBody>
          <a:bodyPr wrap="square" lIns="82611" tIns="41306" rIns="82611" bIns="41306">
            <a:spAutoFit/>
          </a:bodyPr>
          <a:lstStyle/>
          <a:p>
            <a:pPr algn="ctr"/>
            <a:r>
              <a:rPr lang="en-US" sz="3600" dirty="0"/>
              <a:t>👍 </a:t>
            </a:r>
            <a:r>
              <a:rPr lang="en-US" sz="1900" dirty="0"/>
              <a:t>If you Invest </a:t>
            </a:r>
            <a:r>
              <a:rPr lang="en-US" sz="1900" b="1" dirty="0">
                <a:solidFill>
                  <a:srgbClr val="C00000"/>
                </a:solidFill>
              </a:rPr>
              <a:t>45 minutes </a:t>
            </a:r>
            <a:r>
              <a:rPr lang="en-US" sz="1900" dirty="0"/>
              <a:t>daily, U will become Master in </a:t>
            </a:r>
            <a:r>
              <a:rPr lang="en-US" sz="1900" b="1" dirty="0"/>
              <a:t>Data Science</a:t>
            </a:r>
          </a:p>
        </p:txBody>
      </p:sp>
      <p:grpSp>
        <p:nvGrpSpPr>
          <p:cNvPr id="67" name="Group 66"/>
          <p:cNvGrpSpPr/>
          <p:nvPr/>
        </p:nvGrpSpPr>
        <p:grpSpPr>
          <a:xfrm>
            <a:off x="1704806" y="3887127"/>
            <a:ext cx="6038021" cy="1194303"/>
            <a:chOff x="912092" y="4093456"/>
            <a:chExt cx="6682705" cy="1321750"/>
          </a:xfrm>
        </p:grpSpPr>
        <p:sp>
          <p:nvSpPr>
            <p:cNvPr id="65" name="Rectangle 64"/>
            <p:cNvSpPr/>
            <p:nvPr/>
          </p:nvSpPr>
          <p:spPr>
            <a:xfrm>
              <a:off x="912092" y="4093456"/>
              <a:ext cx="4346046" cy="715303"/>
            </a:xfrm>
            <a:prstGeom prst="rect">
              <a:avLst/>
            </a:prstGeom>
          </p:spPr>
          <p:txBody>
            <a:bodyPr wrap="none">
              <a:spAutoFit/>
            </a:bodyPr>
            <a:lstStyle/>
            <a:p>
              <a:pPr algn="ctr"/>
              <a:r>
                <a:rPr lang="en-US" sz="3600" dirty="0"/>
                <a:t>👍 </a:t>
              </a:r>
              <a:r>
                <a:rPr lang="en-US" sz="1900" dirty="0"/>
                <a:t>   You will get </a:t>
              </a:r>
              <a:r>
                <a:rPr lang="en-US" sz="1900" b="1" dirty="0">
                  <a:solidFill>
                    <a:srgbClr val="C00000"/>
                  </a:solidFill>
                </a:rPr>
                <a:t>FREE E-Certificate </a:t>
              </a:r>
            </a:p>
          </p:txBody>
        </p:sp>
        <p:sp>
          <p:nvSpPr>
            <p:cNvPr id="66" name="Google Shape;953;p33"/>
            <p:cNvSpPr txBox="1">
              <a:spLocks/>
            </p:cNvSpPr>
            <p:nvPr/>
          </p:nvSpPr>
          <p:spPr>
            <a:xfrm>
              <a:off x="3525031" y="4909720"/>
              <a:ext cx="4069766" cy="5054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2800"/>
                <a:buFont typeface="Muli"/>
                <a:buNone/>
                <a:defRPr sz="1600" b="0" i="0" u="none" strike="noStrike" cap="none">
                  <a:solidFill>
                    <a:schemeClr val="dk2"/>
                  </a:solidFill>
                  <a:latin typeface="Muli"/>
                  <a:ea typeface="Muli"/>
                  <a:cs typeface="Muli"/>
                  <a:sym typeface="Muli"/>
                </a:defRPr>
              </a:lvl1pPr>
              <a:lvl2pPr marL="914400" marR="0" lvl="1"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2pPr>
              <a:lvl3pPr marL="1371600" marR="0" lvl="2"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3pPr>
              <a:lvl4pPr marL="1828800" marR="0" lvl="3"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4pPr>
              <a:lvl5pPr marL="2286000" marR="0" lvl="4"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5pPr>
              <a:lvl6pPr marL="2743200" marR="0" lvl="5"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6pPr>
              <a:lvl7pPr marL="3200400" marR="0" lvl="6"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7pPr>
              <a:lvl8pPr marL="3657600" marR="0" lvl="7"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8pPr>
              <a:lvl9pPr marL="4114800" marR="0" lvl="8"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9pPr>
            </a:lstStyle>
            <a:p>
              <a:pPr algn="l"/>
              <a:r>
                <a:rPr lang="en-US" dirty="0">
                  <a:solidFill>
                    <a:srgbClr val="7030A0"/>
                  </a:solidFill>
                </a:rPr>
                <a:t>Webinar Participation Certificate</a:t>
              </a:r>
              <a:endParaRPr lang="en-US" i="1" dirty="0"/>
            </a:p>
          </p:txBody>
        </p:sp>
      </p:grpSp>
      <p:sp>
        <p:nvSpPr>
          <p:cNvPr id="68" name="Rectangle 67"/>
          <p:cNvSpPr/>
          <p:nvPr/>
        </p:nvSpPr>
        <p:spPr>
          <a:xfrm>
            <a:off x="1558190" y="5545548"/>
            <a:ext cx="5908169" cy="914415"/>
          </a:xfrm>
          <a:prstGeom prst="rect">
            <a:avLst/>
          </a:prstGeom>
          <a:ln>
            <a:solidFill>
              <a:schemeClr val="accent4">
                <a:lumMod val="50000"/>
              </a:schemeClr>
            </a:solidFill>
          </a:ln>
        </p:spPr>
        <p:txBody>
          <a:bodyPr wrap="square" lIns="82611" tIns="41306" rIns="82611" bIns="41306">
            <a:spAutoFit/>
          </a:bodyPr>
          <a:lstStyle/>
          <a:p>
            <a:pPr algn="just"/>
            <a:r>
              <a:rPr lang="en-US" i="1" dirty="0">
                <a:solidFill>
                  <a:schemeClr val="bg2">
                    <a:lumMod val="50000"/>
                  </a:schemeClr>
                </a:solidFill>
                <a:latin typeface="Fjalla One"/>
              </a:rPr>
              <a:t>“Learning is the beginning of wealth.</a:t>
            </a:r>
          </a:p>
          <a:p>
            <a:pPr algn="r"/>
            <a:r>
              <a:rPr lang="en-US" i="1" dirty="0">
                <a:solidFill>
                  <a:schemeClr val="bg2">
                    <a:lumMod val="50000"/>
                  </a:schemeClr>
                </a:solidFill>
                <a:latin typeface="Fjalla One"/>
              </a:rPr>
              <a:t>Searching &amp; Learning is where the miracle process all begins.” …………….Jim Rohn</a:t>
            </a:r>
          </a:p>
        </p:txBody>
      </p:sp>
      <p:pic>
        <p:nvPicPr>
          <p:cNvPr id="69" name="Picture 68">
            <a:hlinkClick r:id="rId2"/>
          </p:cNvPr>
          <p:cNvPicPr>
            <a:picLocks noChangeAspect="1"/>
          </p:cNvPicPr>
          <p:nvPr/>
        </p:nvPicPr>
        <p:blipFill rotWithShape="1">
          <a:blip r:embed="rId3" cstate="print">
            <a:extLst>
              <a:ext uri="{28A0092B-C50C-407E-A947-70E740481C1C}">
                <a14:useLocalDpi xmlns:a14="http://schemas.microsoft.com/office/drawing/2010/main" val="0"/>
              </a:ext>
            </a:extLst>
          </a:blip>
          <a:srcRect b="16276"/>
          <a:stretch/>
        </p:blipFill>
        <p:spPr>
          <a:xfrm>
            <a:off x="6721250" y="2236237"/>
            <a:ext cx="1780673" cy="804347"/>
          </a:xfrm>
          <a:prstGeom prst="rect">
            <a:avLst/>
          </a:prstGeom>
        </p:spPr>
      </p:pic>
    </p:spTree>
    <p:extLst>
      <p:ext uri="{BB962C8B-B14F-4D97-AF65-F5344CB8AC3E}">
        <p14:creationId xmlns:p14="http://schemas.microsoft.com/office/powerpoint/2010/main" val="2363737343"/>
      </p:ext>
    </p:extLst>
  </p:cSld>
  <p:clrMapOvr>
    <a:masterClrMapping/>
  </p:clrMapOvr>
  <mc:AlternateContent xmlns:mc="http://schemas.openxmlformats.org/markup-compatibility/2006" xmlns:p14="http://schemas.microsoft.com/office/powerpoint/2010/main">
    <mc:Choice Requires="p14">
      <p:transition spd="slow" p14:dur="2000" advTm="1799"/>
    </mc:Choice>
    <mc:Fallback xmlns="">
      <p:transition spd="slow" advTm="1799"/>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990" y="3638017"/>
            <a:ext cx="8994292" cy="1122400"/>
          </a:xfrm>
        </p:spPr>
        <p:txBody>
          <a:bodyPr/>
          <a:lstStyle/>
          <a:p>
            <a:r>
              <a:rPr lang="en-US" u="sng" dirty="0" smtClean="0">
                <a:solidFill>
                  <a:srgbClr val="FF0000"/>
                </a:solidFill>
              </a:rPr>
              <a:t>Help 10 Million Students</a:t>
            </a:r>
            <a:r>
              <a:rPr lang="en-US" dirty="0" smtClean="0"/>
              <a:t> to </a:t>
            </a:r>
            <a:r>
              <a:rPr lang="en-US" u="sng" dirty="0" smtClean="0">
                <a:solidFill>
                  <a:srgbClr val="FF0000"/>
                </a:solidFill>
              </a:rPr>
              <a:t>Learn the Technology</a:t>
            </a:r>
            <a:r>
              <a:rPr lang="en-US" dirty="0" smtClean="0"/>
              <a:t> in </a:t>
            </a:r>
            <a:r>
              <a:rPr lang="en-US" u="sng" dirty="0" smtClean="0">
                <a:solidFill>
                  <a:srgbClr val="FF0000"/>
                </a:solidFill>
              </a:rPr>
              <a:t>Easy Way</a:t>
            </a:r>
            <a:endParaRPr lang="en-US" u="sng" dirty="0">
              <a:solidFill>
                <a:srgbClr val="FF0000"/>
              </a:solidFill>
            </a:endParaRPr>
          </a:p>
        </p:txBody>
      </p:sp>
      <p:sp>
        <p:nvSpPr>
          <p:cNvPr id="3" name="Title 2"/>
          <p:cNvSpPr>
            <a:spLocks noGrp="1"/>
          </p:cNvSpPr>
          <p:nvPr>
            <p:ph type="title" idx="2"/>
          </p:nvPr>
        </p:nvSpPr>
        <p:spPr>
          <a:xfrm>
            <a:off x="960003" y="1783768"/>
            <a:ext cx="3479007" cy="1122400"/>
          </a:xfrm>
        </p:spPr>
        <p:txBody>
          <a:bodyPr/>
          <a:lstStyle/>
          <a:p>
            <a:r>
              <a:rPr lang="en-US" dirty="0" smtClean="0"/>
              <a:t>Our Vision</a:t>
            </a:r>
            <a:endParaRPr lang="en-US" dirty="0"/>
          </a:p>
        </p:txBody>
      </p:sp>
    </p:spTree>
    <p:extLst>
      <p:ext uri="{BB962C8B-B14F-4D97-AF65-F5344CB8AC3E}">
        <p14:creationId xmlns:p14="http://schemas.microsoft.com/office/powerpoint/2010/main" val="17907060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5470" y="4293098"/>
            <a:ext cx="10544391" cy="760631"/>
          </a:xfrm>
        </p:spPr>
        <p:txBody>
          <a:bodyPr/>
          <a:lstStyle/>
          <a:p>
            <a:r>
              <a:rPr lang="en-US" dirty="0" smtClean="0"/>
              <a:t>Associate Partner for this Master Class</a:t>
            </a:r>
            <a:endParaRPr lang="en-US" dirty="0"/>
          </a:p>
        </p:txBody>
      </p:sp>
      <p:pic>
        <p:nvPicPr>
          <p:cNvPr id="5" name="Picture 8" descr="load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2312" y="1508787"/>
            <a:ext cx="9480131" cy="144016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372315" y="5421007"/>
            <a:ext cx="2471313" cy="360418"/>
          </a:xfrm>
          <a:prstGeom prst="rect">
            <a:avLst/>
          </a:prstGeom>
        </p:spPr>
        <p:txBody>
          <a:bodyPr wrap="none" lIns="82611" tIns="41306" rIns="82611" bIns="41306">
            <a:spAutoFit/>
          </a:bodyPr>
          <a:lstStyle/>
          <a:p>
            <a:r>
              <a:rPr lang="en-US" dirty="0"/>
              <a:t>https://apssdc.in/home/</a:t>
            </a:r>
          </a:p>
        </p:txBody>
      </p:sp>
    </p:spTree>
    <p:extLst>
      <p:ext uri="{BB962C8B-B14F-4D97-AF65-F5344CB8AC3E}">
        <p14:creationId xmlns:p14="http://schemas.microsoft.com/office/powerpoint/2010/main" val="3420520515"/>
      </p:ext>
    </p:extLst>
  </p:cSld>
  <p:clrMapOvr>
    <a:masterClrMapping/>
  </p:clrMapOvr>
  <mc:AlternateContent xmlns:mc="http://schemas.openxmlformats.org/markup-compatibility/2006" xmlns:p14="http://schemas.microsoft.com/office/powerpoint/2010/main">
    <mc:Choice Requires="p14">
      <p:transition spd="slow" p14:dur="2000" advTm="903"/>
    </mc:Choice>
    <mc:Fallback xmlns="">
      <p:transition spd="slow" advTm="903"/>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59992" y="1568437"/>
            <a:ext cx="10926729" cy="2044571"/>
          </a:xfrm>
        </p:spPr>
        <p:txBody>
          <a:bodyPr/>
          <a:lstStyle/>
          <a:p>
            <a:pPr algn="ctr"/>
            <a:r>
              <a:rPr lang="en" u="sng" dirty="0">
                <a:solidFill>
                  <a:srgbClr val="FF0000"/>
                </a:solidFill>
              </a:rPr>
              <a:t>What</a:t>
            </a:r>
            <a:r>
              <a:rPr lang="en" dirty="0"/>
              <a:t> U will </a:t>
            </a:r>
            <a:r>
              <a:rPr lang="en" u="sng" dirty="0">
                <a:solidFill>
                  <a:srgbClr val="FF0000"/>
                </a:solidFill>
              </a:rPr>
              <a:t>Learn</a:t>
            </a:r>
            <a:r>
              <a:rPr lang="en" dirty="0">
                <a:solidFill>
                  <a:srgbClr val="FF0000"/>
                </a:solidFill>
              </a:rPr>
              <a:t> </a:t>
            </a:r>
            <a:r>
              <a:rPr lang="en" dirty="0"/>
              <a:t>from 30 Days </a:t>
            </a:r>
            <a:r>
              <a:rPr lang="en" u="sng" dirty="0" smtClean="0">
                <a:solidFill>
                  <a:srgbClr val="FF0000"/>
                </a:solidFill>
              </a:rPr>
              <a:t>Data Science &amp; Analytics</a:t>
            </a:r>
            <a:r>
              <a:rPr lang="en" u="sng" dirty="0" smtClean="0"/>
              <a:t> </a:t>
            </a:r>
            <a:r>
              <a:rPr lang="en" dirty="0"/>
              <a:t>Master Class</a:t>
            </a:r>
            <a:endParaRPr lang="en-US" dirty="0"/>
          </a:p>
        </p:txBody>
      </p:sp>
    </p:spTree>
    <p:extLst>
      <p:ext uri="{BB962C8B-B14F-4D97-AF65-F5344CB8AC3E}">
        <p14:creationId xmlns:p14="http://schemas.microsoft.com/office/powerpoint/2010/main" val="457976699"/>
      </p:ext>
    </p:extLst>
  </p:cSld>
  <p:clrMapOvr>
    <a:masterClrMapping/>
  </p:clrMapOvr>
  <mc:AlternateContent xmlns:mc="http://schemas.openxmlformats.org/markup-compatibility/2006" xmlns:p14="http://schemas.microsoft.com/office/powerpoint/2010/main">
    <mc:Choice Requires="p14">
      <p:transition spd="slow" p14:dur="2000" advTm="880"/>
    </mc:Choice>
    <mc:Fallback xmlns="">
      <p:transition spd="slow" advTm="880"/>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541</TotalTime>
  <Words>1709</Words>
  <Application>Microsoft Office PowerPoint</Application>
  <PresentationFormat>Custom</PresentationFormat>
  <Paragraphs>257</Paragraphs>
  <Slides>45</Slides>
  <Notes>3</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Retrospect</vt:lpstr>
      <vt:lpstr>Random Forest Regression:</vt:lpstr>
      <vt:lpstr>30 Days  Data Scinece &amp; Analytics Master Class</vt:lpstr>
      <vt:lpstr>30 Days  Data Scinece &amp; Analytics Master Class</vt:lpstr>
      <vt:lpstr>NANDHINI.S</vt:lpstr>
      <vt:lpstr>Pantech?</vt:lpstr>
      <vt:lpstr>What is Master Class ?</vt:lpstr>
      <vt:lpstr>Help 10 Million Students to Learn the Technology in Easy Way</vt:lpstr>
      <vt:lpstr>Associate Partner for this Master Class</vt:lpstr>
      <vt:lpstr>What U will Learn from 30 Days Data Science &amp; Analytics Master Class</vt:lpstr>
      <vt:lpstr>Data Science &amp; Analytics Learning Plan</vt:lpstr>
      <vt:lpstr>Day wise Learning Plan</vt:lpstr>
      <vt:lpstr>Day wise Learning Plan</vt:lpstr>
      <vt:lpstr>List of Projects for Demo in YouTube Live</vt:lpstr>
      <vt:lpstr>What you will get from this Free 30 Days Master Class?</vt:lpstr>
      <vt:lpstr>Ans : During the Live Class, organizer will post Google Form link in Live Chat. The Participants should submit the from on daily basis.  Minimum 25 Days Attendance is Required to get Free Master Class Participation Certificate.</vt:lpstr>
      <vt:lpstr> Sample Webinar Participation Certificate?</vt:lpstr>
      <vt:lpstr>https://www.pantechelearning.com/data-science-master-class/</vt:lpstr>
      <vt:lpstr>What is Internship????</vt:lpstr>
      <vt:lpstr>PowerPoint Presentation</vt:lpstr>
      <vt:lpstr>Pantech will make you to Create 10 Projects in Data Science &amp; Analytics in 30 Days</vt:lpstr>
      <vt:lpstr>1 Month Internship in Data Science</vt:lpstr>
      <vt:lpstr>What You Will Get???</vt:lpstr>
      <vt:lpstr>How to join in 1 month Internship</vt:lpstr>
      <vt:lpstr>PowerPoint Presentation</vt:lpstr>
      <vt:lpstr>Random Forest Regression:</vt:lpstr>
      <vt:lpstr>Random Forest Regression:</vt:lpstr>
      <vt:lpstr>Random Forest Regression:</vt:lpstr>
      <vt:lpstr>Random Forest Regression:</vt:lpstr>
      <vt:lpstr>Random Forest Regression Example:</vt:lpstr>
      <vt:lpstr>Random Forest Regression Example:</vt:lpstr>
      <vt:lpstr>Random Forest Regression Example:</vt:lpstr>
      <vt:lpstr>Random Forest Regression Example:</vt:lpstr>
      <vt:lpstr>Random Forest Regression Example:</vt:lpstr>
      <vt:lpstr>Extrapolation Problem:</vt:lpstr>
      <vt:lpstr>Extrapolation Problem:</vt:lpstr>
      <vt:lpstr>Extrapolation Problem:</vt:lpstr>
      <vt:lpstr>Extrapolation Problem:</vt:lpstr>
      <vt:lpstr>Extrapolation Problem:</vt:lpstr>
      <vt:lpstr>Solutions:</vt:lpstr>
      <vt:lpstr>Solutions:</vt:lpstr>
      <vt:lpstr>Solutions:</vt:lpstr>
      <vt:lpstr>Solutions:</vt:lpstr>
      <vt:lpstr>Regression Enhanced Random Forests:</vt:lpstr>
      <vt:lpstr>Advantages:</vt:lpstr>
      <vt:lpstr>Disadvantages: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 Regression:</dc:title>
  <dc:creator>DELL</dc:creator>
  <cp:lastModifiedBy>DELL</cp:lastModifiedBy>
  <cp:revision>76</cp:revision>
  <dcterms:created xsi:type="dcterms:W3CDTF">2021-11-13T10:44:08Z</dcterms:created>
  <dcterms:modified xsi:type="dcterms:W3CDTF">2022-02-13T11:50:51Z</dcterms:modified>
</cp:coreProperties>
</file>