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279" autoAdjust="0"/>
    <p:restoredTop sz="95256" autoAdjust="0"/>
  </p:normalViewPr>
  <p:slideViewPr>
    <p:cSldViewPr>
      <p:cViewPr varScale="1">
        <p:scale>
          <a:sx n="54" d="100"/>
          <a:sy n="54" d="100"/>
        </p:scale>
        <p:origin x="86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2.jpeg"/><Relationship Id="rId4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1489" y="1917974"/>
            <a:ext cx="5482998" cy="5694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Buzz: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Data Insights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7052252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DC263D4-ACED-B577-73EE-43BDB909829E}"/>
              </a:ext>
            </a:extLst>
          </p:cNvPr>
          <p:cNvSpPr txBox="1"/>
          <p:nvPr/>
        </p:nvSpPr>
        <p:spPr>
          <a:xfrm>
            <a:off x="10968037" y="2135141"/>
            <a:ext cx="5677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top five categories are Animals, Healthy Eating, Technology, Science and Culture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There needs to be improvement in type of content in other categories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05A4B4-90B6-1173-7D05-B4EBCD460826}"/>
              </a:ext>
            </a:extLst>
          </p:cNvPr>
          <p:cNvSpPr txBox="1"/>
          <p:nvPr/>
        </p:nvSpPr>
        <p:spPr>
          <a:xfrm>
            <a:off x="11049000" y="4897328"/>
            <a:ext cx="55250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negative sentiment rate is significant.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content receiving negative sentiments needs to be identified and changed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048B44-802B-AE98-2B1D-C5492D6E35DD}"/>
              </a:ext>
            </a:extLst>
          </p:cNvPr>
          <p:cNvSpPr txBox="1"/>
          <p:nvPr/>
        </p:nvSpPr>
        <p:spPr>
          <a:xfrm>
            <a:off x="11049000" y="7553370"/>
            <a:ext cx="52964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Company needs to focus more on feedback data and make continuous improvements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Strategies can be improved before going for an IPO.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1983048" y="2005584"/>
            <a:ext cx="14306132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IN" sz="2800" dirty="0"/>
              <a:t>							</a:t>
            </a:r>
          </a:p>
          <a:p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							</a:t>
            </a:r>
          </a:p>
          <a:p>
            <a:r>
              <a:rPr lang="en-IN" sz="2800" dirty="0"/>
              <a:t>							Social Buzz is experiencing rapid growth and needs to </a:t>
            </a:r>
          </a:p>
          <a:p>
            <a:r>
              <a:rPr lang="en-IN" sz="2800" dirty="0"/>
              <a:t>							quickly adjust to its global scale. </a:t>
            </a:r>
          </a:p>
          <a:p>
            <a:r>
              <a:rPr lang="en-IN" sz="2800" dirty="0"/>
              <a:t>							Accenture has embarked on a journey with them to </a:t>
            </a:r>
          </a:p>
          <a:p>
            <a:r>
              <a:rPr lang="en-IN" sz="2800" dirty="0"/>
              <a:t>							help them with their Big Data Strategies, recommend 							steps for a successful IPO and identify their top five 							content categories. 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sz="3200" dirty="0"/>
          </a:p>
          <a:p>
            <a:endParaRPr lang="en-AU" sz="3200" dirty="0"/>
          </a:p>
          <a:p>
            <a:endParaRPr lang="en-AU" sz="3200" dirty="0"/>
          </a:p>
          <a:p>
            <a:endParaRPr lang="en-AU" sz="3200" dirty="0"/>
          </a:p>
          <a:p>
            <a:endParaRPr lang="en-AU" sz="3200" dirty="0"/>
          </a:p>
          <a:p>
            <a:endParaRPr lang="en-AU" sz="3200" dirty="0"/>
          </a:p>
          <a:p>
            <a:endParaRPr lang="en-AU" sz="3200" dirty="0"/>
          </a:p>
          <a:p>
            <a:endParaRPr lang="en-AU" sz="3200" dirty="0"/>
          </a:p>
          <a:p>
            <a:endParaRPr lang="en-AU" sz="3200" dirty="0"/>
          </a:p>
          <a:p>
            <a:endParaRPr lang="en-AU" sz="3200" dirty="0"/>
          </a:p>
          <a:p>
            <a:r>
              <a:rPr lang="en-AU" sz="3200" dirty="0"/>
              <a:t>		   </a:t>
            </a:r>
            <a:r>
              <a:rPr lang="en-AU" sz="3200" dirty="0">
                <a:solidFill>
                  <a:schemeClr val="bg1"/>
                </a:solidFill>
              </a:rPr>
              <a:t>Social Buzz has over 100,000 pieces of data 		   per day across varieties of content.</a:t>
            </a:r>
          </a:p>
          <a:p>
            <a:endParaRPr lang="en-AU" sz="3200" dirty="0">
              <a:solidFill>
                <a:schemeClr val="bg1"/>
              </a:solidFill>
            </a:endParaRPr>
          </a:p>
          <a:p>
            <a:r>
              <a:rPr lang="en-AU" sz="3200" dirty="0">
                <a:solidFill>
                  <a:schemeClr val="bg1"/>
                </a:solidFill>
              </a:rPr>
              <a:t>                       Clocking 500 million active users on a daily 		   basis. </a:t>
            </a:r>
          </a:p>
          <a:p>
            <a:endParaRPr lang="en-AU" sz="3200" dirty="0">
              <a:solidFill>
                <a:schemeClr val="bg1"/>
              </a:solidFill>
            </a:endParaRPr>
          </a:p>
          <a:p>
            <a:r>
              <a:rPr lang="en-AU" sz="3200" dirty="0">
                <a:solidFill>
                  <a:schemeClr val="bg1"/>
                </a:solidFill>
              </a:rPr>
              <a:t>		   They require a strategy to handle such large 		   volumes of data and capitalize upon that. </a:t>
            </a:r>
          </a:p>
          <a:p>
            <a:endParaRPr lang="en-AU" sz="3200" dirty="0">
              <a:solidFill>
                <a:schemeClr val="bg1"/>
              </a:solidFill>
            </a:endParaRPr>
          </a:p>
          <a:p>
            <a:r>
              <a:rPr lang="en-AU" sz="3200" dirty="0">
                <a:solidFill>
                  <a:schemeClr val="bg1"/>
                </a:solidFill>
              </a:rPr>
              <a:t> </a:t>
            </a:r>
          </a:p>
          <a:p>
            <a:r>
              <a:rPr lang="en-AU" sz="3200" dirty="0"/>
              <a:t>		     </a:t>
            </a:r>
          </a:p>
          <a:p>
            <a:r>
              <a:rPr lang="en-AU" sz="3200" dirty="0"/>
              <a:t>		 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E4D9F3-3A09-87CE-5198-180B7A5C2304}"/>
              </a:ext>
            </a:extLst>
          </p:cNvPr>
          <p:cNvSpPr txBox="1"/>
          <p:nvPr/>
        </p:nvSpPr>
        <p:spPr>
          <a:xfrm>
            <a:off x="14293092" y="7599331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Andrew Fleming</a:t>
            </a:r>
            <a:endParaRPr lang="en-IN" sz="2400" b="1" dirty="0"/>
          </a:p>
          <a:p>
            <a:r>
              <a:rPr lang="en-IN" sz="2000" dirty="0"/>
              <a:t>Chief Technical Architect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CEEB9E-DF90-02F9-38E6-BECD37362DF2}"/>
              </a:ext>
            </a:extLst>
          </p:cNvPr>
          <p:cNvSpPr txBox="1"/>
          <p:nvPr/>
        </p:nvSpPr>
        <p:spPr>
          <a:xfrm>
            <a:off x="14293092" y="4648115"/>
            <a:ext cx="3488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Marcus Rompton </a:t>
            </a:r>
          </a:p>
          <a:p>
            <a:r>
              <a:rPr lang="en-IN" sz="2000" b="1" dirty="0"/>
              <a:t>Senior Principle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D38C621-C9F0-7BE8-9B26-70EA371F08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328" y="1036421"/>
            <a:ext cx="3037708" cy="266024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E83A43-EE46-5353-86B4-B9EC8BD72A4D}"/>
              </a:ext>
            </a:extLst>
          </p:cNvPr>
          <p:cNvSpPr txBox="1"/>
          <p:nvPr/>
        </p:nvSpPr>
        <p:spPr>
          <a:xfrm>
            <a:off x="14293092" y="1867023"/>
            <a:ext cx="36912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Myself</a:t>
            </a:r>
          </a:p>
          <a:p>
            <a:r>
              <a:rPr lang="en-IN" sz="2400" b="1" dirty="0"/>
              <a:t>Data Analyst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9CAF26-200F-A4D1-DA3B-DB91D0F51B90}"/>
              </a:ext>
            </a:extLst>
          </p:cNvPr>
          <p:cNvSpPr txBox="1"/>
          <p:nvPr/>
        </p:nvSpPr>
        <p:spPr>
          <a:xfrm>
            <a:off x="3964947" y="1308888"/>
            <a:ext cx="7146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Understanding the Data and Business Problem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54FEA0-E2F4-1248-E9F4-AAD7CF10212B}"/>
              </a:ext>
            </a:extLst>
          </p:cNvPr>
          <p:cNvSpPr txBox="1"/>
          <p:nvPr/>
        </p:nvSpPr>
        <p:spPr>
          <a:xfrm>
            <a:off x="5605889" y="3121015"/>
            <a:ext cx="2629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Data Cleaning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D3EA0A-062E-C20E-4008-4D6593A59E48}"/>
              </a:ext>
            </a:extLst>
          </p:cNvPr>
          <p:cNvSpPr txBox="1"/>
          <p:nvPr/>
        </p:nvSpPr>
        <p:spPr>
          <a:xfrm>
            <a:off x="7469080" y="4691254"/>
            <a:ext cx="2890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Data Modelling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F2BB55-3479-0CAA-FD7C-F7505655ACF9}"/>
              </a:ext>
            </a:extLst>
          </p:cNvPr>
          <p:cNvSpPr txBox="1"/>
          <p:nvPr/>
        </p:nvSpPr>
        <p:spPr>
          <a:xfrm>
            <a:off x="9324443" y="6369310"/>
            <a:ext cx="2464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ADD028-A06E-0DF2-EB84-6624827D8A3E}"/>
              </a:ext>
            </a:extLst>
          </p:cNvPr>
          <p:cNvSpPr txBox="1"/>
          <p:nvPr/>
        </p:nvSpPr>
        <p:spPr>
          <a:xfrm>
            <a:off x="11179806" y="7969462"/>
            <a:ext cx="3286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Extracting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6696785-4BB1-030B-8342-2E4974136080}"/>
              </a:ext>
            </a:extLst>
          </p:cNvPr>
          <p:cNvSpPr txBox="1"/>
          <p:nvPr/>
        </p:nvSpPr>
        <p:spPr>
          <a:xfrm>
            <a:off x="930086" y="2550603"/>
            <a:ext cx="101085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500" dirty="0"/>
              <a:t>There has been a gradual increase in sentiment score indicating increase in usage of the platform over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500" dirty="0"/>
              <a:t>There has been a drop in engagement during the month July and the cause for the same needs to be identified.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500" dirty="0"/>
              <a:t>60% of reactions are positive, 30% are neutral and 10% are negative. There is scope for improvement.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20F897A4-DDCF-0503-FBA6-247558C0B3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0318" y="3619365"/>
            <a:ext cx="7482485" cy="470520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44FB465-6E82-E88E-2B23-044705A094D2}"/>
              </a:ext>
            </a:extLst>
          </p:cNvPr>
          <p:cNvSpPr txBox="1"/>
          <p:nvPr/>
        </p:nvSpPr>
        <p:spPr>
          <a:xfrm>
            <a:off x="4524919" y="2129786"/>
            <a:ext cx="11858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Visualizing Vital Data Points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2B042F9-3DC0-800A-E793-6FBE12202C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14462" y="3619364"/>
            <a:ext cx="7194526" cy="46813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E1542B57-5E24-2389-5D89-D5B5E822B8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0800" y="2909590"/>
            <a:ext cx="7398126" cy="462684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46026C9-CB7F-110F-689E-6E494899EC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66553" y="2833272"/>
            <a:ext cx="7706563" cy="460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386</Words>
  <Application>Microsoft Office PowerPoint</Application>
  <PresentationFormat>Custom</PresentationFormat>
  <Paragraphs>92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Graphik Regular</vt:lpstr>
      <vt:lpstr>Calibri</vt:lpstr>
      <vt:lpstr>Arial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nithin shandilya</cp:lastModifiedBy>
  <cp:revision>12</cp:revision>
  <dcterms:created xsi:type="dcterms:W3CDTF">2006-08-16T00:00:00Z</dcterms:created>
  <dcterms:modified xsi:type="dcterms:W3CDTF">2024-04-19T09:29:19Z</dcterms:modified>
  <dc:identifier>DAEhDyfaYKE</dc:identifier>
</cp:coreProperties>
</file>