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9"/>
  </p:notesMasterIdLst>
  <p:sldIdLst>
    <p:sldId id="256" r:id="rId3"/>
    <p:sldId id="257" r:id="rId4"/>
    <p:sldId id="258" r:id="rId5"/>
    <p:sldId id="295" r:id="rId6"/>
    <p:sldId id="296" r:id="rId7"/>
    <p:sldId id="297" r:id="rId8"/>
    <p:sldId id="259" r:id="rId9"/>
    <p:sldId id="298" r:id="rId10"/>
    <p:sldId id="299" r:id="rId11"/>
    <p:sldId id="280" r:id="rId12"/>
    <p:sldId id="300" r:id="rId13"/>
    <p:sldId id="301" r:id="rId14"/>
    <p:sldId id="302" r:id="rId15"/>
    <p:sldId id="303" r:id="rId16"/>
    <p:sldId id="304" r:id="rId17"/>
    <p:sldId id="305"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ebas Neue" panose="020B0606020202050201" pitchFamily="34" charset="0"/>
      <p:regular r:id="rId25"/>
    </p:embeddedFont>
    <p:embeddedFont>
      <p:font typeface="Poppins SemiBold" panose="000007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7695A7-D0CA-4319-A4AA-DEF1BE51CA69}">
  <a:tblStyle styleId="{C37695A7-D0CA-4319-A4AA-DEF1BE51CA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8457b7c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8457b7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9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06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0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90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438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63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23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13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24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4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69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205400" y="1317450"/>
            <a:ext cx="6733200" cy="2299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4500" b="0">
                <a:latin typeface="Poppins SemiBold"/>
                <a:ea typeface="Poppins SemiBold"/>
                <a:cs typeface="Poppins SemiBold"/>
                <a:sym typeface="Poppins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
        <p:cNvGrpSpPr/>
        <p:nvPr/>
      </p:nvGrpSpPr>
      <p:grpSpPr>
        <a:xfrm>
          <a:off x="0" y="0"/>
          <a:ext cx="0" cy="0"/>
          <a:chOff x="0" y="0"/>
          <a:chExt cx="0" cy="0"/>
        </a:xfrm>
      </p:grpSpPr>
      <p:sp>
        <p:nvSpPr>
          <p:cNvPr id="105" name="Google Shape;105;p26"/>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13225" y="2791300"/>
            <a:ext cx="6387900" cy="1457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894800"/>
            <a:ext cx="1812000" cy="1198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title"/>
          </p:nvPr>
        </p:nvSpPr>
        <p:spPr>
          <a:xfrm>
            <a:off x="720000" y="445025"/>
            <a:ext cx="7704000" cy="1134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5"/>
          <p:cNvSpPr txBox="1">
            <a:spLocks noGrp="1"/>
          </p:cNvSpPr>
          <p:nvPr>
            <p:ph type="subTitle" idx="1"/>
          </p:nvPr>
        </p:nvSpPr>
        <p:spPr>
          <a:xfrm>
            <a:off x="1792825" y="2004300"/>
            <a:ext cx="6627600" cy="11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a:endParaRPr/>
          </a:p>
        </p:txBody>
      </p:sp>
      <p:sp>
        <p:nvSpPr>
          <p:cNvPr id="23" name="Google Shape;23;p5"/>
          <p:cNvSpPr txBox="1">
            <a:spLocks noGrp="1"/>
          </p:cNvSpPr>
          <p:nvPr>
            <p:ph type="subTitle" idx="2"/>
          </p:nvPr>
        </p:nvSpPr>
        <p:spPr>
          <a:xfrm>
            <a:off x="1796395" y="3525550"/>
            <a:ext cx="6627600" cy="66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713276" y="836225"/>
            <a:ext cx="7383600" cy="2393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9"/>
          <p:cNvSpPr txBox="1">
            <a:spLocks noGrp="1"/>
          </p:cNvSpPr>
          <p:nvPr>
            <p:ph type="subTitle" idx="1"/>
          </p:nvPr>
        </p:nvSpPr>
        <p:spPr>
          <a:xfrm>
            <a:off x="713225" y="3286250"/>
            <a:ext cx="7383600" cy="974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 name="Google Shape;44;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
        <p:cNvGrpSpPr/>
        <p:nvPr/>
      </p:nvGrpSpPr>
      <p:grpSpPr>
        <a:xfrm>
          <a:off x="0" y="0"/>
          <a:ext cx="0" cy="0"/>
          <a:chOff x="0" y="0"/>
          <a:chExt cx="0" cy="0"/>
        </a:xfrm>
      </p:grpSpPr>
      <p:sp>
        <p:nvSpPr>
          <p:cNvPr id="47" name="Google Shape;47;p13"/>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13"/>
          <p:cNvSpPr txBox="1">
            <a:spLocks noGrp="1"/>
          </p:cNvSpPr>
          <p:nvPr>
            <p:ph type="title" idx="2" hasCustomPrompt="1"/>
          </p:nvPr>
        </p:nvSpPr>
        <p:spPr>
          <a:xfrm>
            <a:off x="848475" y="1391475"/>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3" hasCustomPrompt="1"/>
          </p:nvPr>
        </p:nvSpPr>
        <p:spPr>
          <a:xfrm>
            <a:off x="848475" y="3049383"/>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4" hasCustomPrompt="1"/>
          </p:nvPr>
        </p:nvSpPr>
        <p:spPr>
          <a:xfrm>
            <a:off x="848475" y="2220429"/>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5" hasCustomPrompt="1"/>
          </p:nvPr>
        </p:nvSpPr>
        <p:spPr>
          <a:xfrm>
            <a:off x="848475" y="3878338"/>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
          </p:nvPr>
        </p:nvSpPr>
        <p:spPr>
          <a:xfrm>
            <a:off x="1572925" y="1391475"/>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 name="Google Shape;54;p13"/>
          <p:cNvSpPr txBox="1">
            <a:spLocks noGrp="1"/>
          </p:cNvSpPr>
          <p:nvPr>
            <p:ph type="subTitle" idx="6"/>
          </p:nvPr>
        </p:nvSpPr>
        <p:spPr>
          <a:xfrm>
            <a:off x="1572925" y="2220429"/>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13"/>
          <p:cNvSpPr txBox="1">
            <a:spLocks noGrp="1"/>
          </p:cNvSpPr>
          <p:nvPr>
            <p:ph type="subTitle" idx="7"/>
          </p:nvPr>
        </p:nvSpPr>
        <p:spPr>
          <a:xfrm>
            <a:off x="1572925" y="3049383"/>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 name="Google Shape;56;p13"/>
          <p:cNvSpPr txBox="1">
            <a:spLocks noGrp="1"/>
          </p:cNvSpPr>
          <p:nvPr>
            <p:ph type="subTitle" idx="8"/>
          </p:nvPr>
        </p:nvSpPr>
        <p:spPr>
          <a:xfrm>
            <a:off x="1572925" y="3878338"/>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CUSTOM_11_1">
    <p:spTree>
      <p:nvGrpSpPr>
        <p:cNvPr id="1" name="Shape 82"/>
        <p:cNvGrpSpPr/>
        <p:nvPr/>
      </p:nvGrpSpPr>
      <p:grpSpPr>
        <a:xfrm>
          <a:off x="0" y="0"/>
          <a:ext cx="0" cy="0"/>
          <a:chOff x="0" y="0"/>
          <a:chExt cx="0" cy="0"/>
        </a:xfrm>
      </p:grpSpPr>
      <p:sp>
        <p:nvSpPr>
          <p:cNvPr id="83" name="Google Shape;83;p20"/>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716550" y="418429"/>
            <a:ext cx="7710900" cy="12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1600"/>
              </a:spcBef>
              <a:spcAft>
                <a:spcPts val="16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7" r:id="rId6"/>
    <p:sldLayoutId id="2147483658" r:id="rId7"/>
    <p:sldLayoutId id="2147483659" r:id="rId8"/>
    <p:sldLayoutId id="2147483666"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6"/>
        <p:cNvGrpSpPr/>
        <p:nvPr/>
      </p:nvGrpSpPr>
      <p:grpSpPr>
        <a:xfrm>
          <a:off x="0" y="0"/>
          <a:ext cx="0" cy="0"/>
          <a:chOff x="0" y="0"/>
          <a:chExt cx="0" cy="0"/>
        </a:xfrm>
      </p:grpSpPr>
      <p:sp>
        <p:nvSpPr>
          <p:cNvPr id="107" name="Google Shape;107;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8" name="Google Shape;108;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nithingeorge2000.pythonanywher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5"/>
        <p:cNvGrpSpPr/>
        <p:nvPr/>
      </p:nvGrpSpPr>
      <p:grpSpPr>
        <a:xfrm>
          <a:off x="0" y="0"/>
          <a:ext cx="0" cy="0"/>
          <a:chOff x="0" y="0"/>
          <a:chExt cx="0" cy="0"/>
        </a:xfrm>
      </p:grpSpPr>
      <p:sp>
        <p:nvSpPr>
          <p:cNvPr id="117" name="Google Shape;117;p30"/>
          <p:cNvSpPr txBox="1">
            <a:spLocks noGrp="1"/>
          </p:cNvSpPr>
          <p:nvPr>
            <p:ph type="ctrTitle"/>
          </p:nvPr>
        </p:nvSpPr>
        <p:spPr>
          <a:xfrm>
            <a:off x="1205400" y="1302730"/>
            <a:ext cx="6733200" cy="84608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dirty="0">
                <a:solidFill>
                  <a:schemeClr val="lt2"/>
                </a:solidFill>
              </a:rPr>
              <a:t>Expense Manager</a:t>
            </a:r>
            <a:endParaRPr dirty="0"/>
          </a:p>
        </p:txBody>
      </p:sp>
      <p:pic>
        <p:nvPicPr>
          <p:cNvPr id="2" name="Picture 2" descr="Free vector tiny people preparing invoice on computer isolated flat illustration.">
            <a:extLst>
              <a:ext uri="{FF2B5EF4-FFF2-40B4-BE49-F238E27FC236}">
                <a16:creationId xmlns:a16="http://schemas.microsoft.com/office/drawing/2014/main" id="{14D325AD-22BF-C395-31DA-B422612C4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90" y="2340893"/>
            <a:ext cx="4378053" cy="25575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EAA0FA-8478-0188-09F8-0E1EDE2CC95B}"/>
              </a:ext>
            </a:extLst>
          </p:cNvPr>
          <p:cNvSpPr txBox="1">
            <a:spLocks/>
          </p:cNvSpPr>
          <p:nvPr/>
        </p:nvSpPr>
        <p:spPr>
          <a:xfrm>
            <a:off x="625294" y="3192236"/>
            <a:ext cx="3020966" cy="16081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Project Presentation </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By</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Nithin George</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22PMC140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pic>
        <p:nvPicPr>
          <p:cNvPr id="2" name="Content Placeholder 4">
            <a:extLst>
              <a:ext uri="{FF2B5EF4-FFF2-40B4-BE49-F238E27FC236}">
                <a16:creationId xmlns:a16="http://schemas.microsoft.com/office/drawing/2014/main" id="{045DB0EF-6344-68B0-A830-03D402028A38}"/>
              </a:ext>
            </a:extLst>
          </p:cNvPr>
          <p:cNvPicPr>
            <a:picLocks noChangeAspect="1"/>
          </p:cNvPicPr>
          <p:nvPr/>
        </p:nvPicPr>
        <p:blipFill>
          <a:blip r:embed="rId3"/>
          <a:stretch>
            <a:fillRect/>
          </a:stretch>
        </p:blipFill>
        <p:spPr>
          <a:xfrm>
            <a:off x="287343" y="845603"/>
            <a:ext cx="4164971" cy="2254680"/>
          </a:xfrm>
          <a:prstGeom prst="rect">
            <a:avLst/>
          </a:prstGeom>
        </p:spPr>
      </p:pic>
      <p:pic>
        <p:nvPicPr>
          <p:cNvPr id="3" name="Picture 2">
            <a:extLst>
              <a:ext uri="{FF2B5EF4-FFF2-40B4-BE49-F238E27FC236}">
                <a16:creationId xmlns:a16="http://schemas.microsoft.com/office/drawing/2014/main" id="{8C386E1E-CB0D-76AF-0DD3-24D2B9B3CEB5}"/>
              </a:ext>
            </a:extLst>
          </p:cNvPr>
          <p:cNvPicPr>
            <a:picLocks noChangeAspect="1"/>
          </p:cNvPicPr>
          <p:nvPr/>
        </p:nvPicPr>
        <p:blipFill>
          <a:blip r:embed="rId4"/>
          <a:stretch>
            <a:fillRect/>
          </a:stretch>
        </p:blipFill>
        <p:spPr>
          <a:xfrm>
            <a:off x="4608300" y="835787"/>
            <a:ext cx="4248354" cy="2319470"/>
          </a:xfrm>
          <a:prstGeom prst="rect">
            <a:avLst/>
          </a:prstGeom>
        </p:spPr>
      </p:pic>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1169551"/>
          </a:xfrm>
          <a:prstGeom prst="rect">
            <a:avLst/>
          </a:prstGeom>
          <a:noFill/>
        </p:spPr>
        <p:txBody>
          <a:bodyPr wrap="square" rtlCol="0">
            <a:spAutoFit/>
          </a:bodyPr>
          <a:lstStyle/>
          <a:p>
            <a:pPr algn="just"/>
            <a:r>
              <a:rPr lang="en-IN"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This is the home page which displays a calendar and two buttons marked with the red rectangles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
        <p:nvSpPr>
          <p:cNvPr id="6" name="Rectangle 5">
            <a:extLst>
              <a:ext uri="{FF2B5EF4-FFF2-40B4-BE49-F238E27FC236}">
                <a16:creationId xmlns:a16="http://schemas.microsoft.com/office/drawing/2014/main" id="{E8E21163-5E24-08F9-1E54-3F1DBDD8806F}"/>
              </a:ext>
            </a:extLst>
          </p:cNvPr>
          <p:cNvSpPr/>
          <p:nvPr/>
        </p:nvSpPr>
        <p:spPr>
          <a:xfrm>
            <a:off x="3550593" y="1017155"/>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CE8D38C-E09C-1BF3-1A06-6093B6ACD774}"/>
              </a:ext>
            </a:extLst>
          </p:cNvPr>
          <p:cNvSpPr/>
          <p:nvPr/>
        </p:nvSpPr>
        <p:spPr>
          <a:xfrm>
            <a:off x="5973536" y="1830471"/>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738664"/>
          </a:xfrm>
          <a:prstGeom prst="rect">
            <a:avLst/>
          </a:prstGeom>
          <a:noFill/>
        </p:spPr>
        <p:txBody>
          <a:bodyPr wrap="square" rtlCol="0">
            <a:spAutoFit/>
          </a:bodyPr>
          <a:lstStyle/>
          <a:p>
            <a:pPr algn="just"/>
            <a:r>
              <a:rPr lang="en-IN" sz="1400"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sp>
        <p:nvSpPr>
          <p:cNvPr id="6" name="Rectangle 5">
            <a:extLst>
              <a:ext uri="{FF2B5EF4-FFF2-40B4-BE49-F238E27FC236}">
                <a16:creationId xmlns:a16="http://schemas.microsoft.com/office/drawing/2014/main" id="{E8E21163-5E24-08F9-1E54-3F1DBDD8806F}"/>
              </a:ext>
            </a:extLst>
          </p:cNvPr>
          <p:cNvSpPr/>
          <p:nvPr/>
        </p:nvSpPr>
        <p:spPr>
          <a:xfrm>
            <a:off x="3722914" y="996043"/>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99BF37B-8DC1-366E-5DF4-1AABB45BC740}"/>
              </a:ext>
            </a:extLst>
          </p:cNvPr>
          <p:cNvPicPr>
            <a:picLocks noChangeAspect="1"/>
          </p:cNvPicPr>
          <p:nvPr/>
        </p:nvPicPr>
        <p:blipFill>
          <a:blip r:embed="rId3"/>
          <a:stretch>
            <a:fillRect/>
          </a:stretch>
        </p:blipFill>
        <p:spPr>
          <a:xfrm>
            <a:off x="287343" y="830354"/>
            <a:ext cx="4195067" cy="2263910"/>
          </a:xfrm>
          <a:prstGeom prst="rect">
            <a:avLst/>
          </a:prstGeom>
        </p:spPr>
      </p:pic>
      <p:pic>
        <p:nvPicPr>
          <p:cNvPr id="9" name="Picture 8">
            <a:extLst>
              <a:ext uri="{FF2B5EF4-FFF2-40B4-BE49-F238E27FC236}">
                <a16:creationId xmlns:a16="http://schemas.microsoft.com/office/drawing/2014/main" id="{C8C4D617-FA3C-F499-66E9-1100B0D822B6}"/>
              </a:ext>
            </a:extLst>
          </p:cNvPr>
          <p:cNvPicPr>
            <a:picLocks noChangeAspect="1"/>
          </p:cNvPicPr>
          <p:nvPr/>
        </p:nvPicPr>
        <p:blipFill>
          <a:blip r:embed="rId4"/>
          <a:stretch>
            <a:fillRect/>
          </a:stretch>
        </p:blipFill>
        <p:spPr>
          <a:xfrm>
            <a:off x="4601275" y="830354"/>
            <a:ext cx="4239255" cy="2263910"/>
          </a:xfrm>
          <a:prstGeom prst="rect">
            <a:avLst/>
          </a:prstGeom>
        </p:spPr>
      </p:pic>
    </p:spTree>
    <p:extLst>
      <p:ext uri="{BB962C8B-B14F-4D97-AF65-F5344CB8AC3E}">
        <p14:creationId xmlns:p14="http://schemas.microsoft.com/office/powerpoint/2010/main" val="211316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738664"/>
          </a:xfrm>
          <a:prstGeom prst="rect">
            <a:avLst/>
          </a:prstGeom>
          <a:noFill/>
        </p:spPr>
        <p:txBody>
          <a:bodyPr wrap="square" rtlCol="0">
            <a:spAutoFit/>
          </a:bodyPr>
          <a:lstStyle/>
          <a:p>
            <a:pPr algn="just"/>
            <a:r>
              <a:rPr lang="en-IN" sz="1400"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2" name="Picture 1">
            <a:extLst>
              <a:ext uri="{FF2B5EF4-FFF2-40B4-BE49-F238E27FC236}">
                <a16:creationId xmlns:a16="http://schemas.microsoft.com/office/drawing/2014/main" id="{F9294D07-027B-06D8-A6F6-16A0BB8E10FF}"/>
              </a:ext>
            </a:extLst>
          </p:cNvPr>
          <p:cNvPicPr>
            <a:picLocks noChangeAspect="1"/>
          </p:cNvPicPr>
          <p:nvPr/>
        </p:nvPicPr>
        <p:blipFill>
          <a:blip r:embed="rId3"/>
          <a:stretch>
            <a:fillRect/>
          </a:stretch>
        </p:blipFill>
        <p:spPr>
          <a:xfrm>
            <a:off x="287344" y="830354"/>
            <a:ext cx="4167018" cy="2223970"/>
          </a:xfrm>
          <a:prstGeom prst="rect">
            <a:avLst/>
          </a:prstGeom>
        </p:spPr>
      </p:pic>
      <p:pic>
        <p:nvPicPr>
          <p:cNvPr id="3" name="Picture 2">
            <a:extLst>
              <a:ext uri="{FF2B5EF4-FFF2-40B4-BE49-F238E27FC236}">
                <a16:creationId xmlns:a16="http://schemas.microsoft.com/office/drawing/2014/main" id="{5F6C3536-0BF9-9796-6AED-672B2E759788}"/>
              </a:ext>
            </a:extLst>
          </p:cNvPr>
          <p:cNvPicPr>
            <a:picLocks noChangeAspect="1"/>
          </p:cNvPicPr>
          <p:nvPr/>
        </p:nvPicPr>
        <p:blipFill>
          <a:blip r:embed="rId4"/>
          <a:stretch>
            <a:fillRect/>
          </a:stretch>
        </p:blipFill>
        <p:spPr>
          <a:xfrm>
            <a:off x="4689770" y="845206"/>
            <a:ext cx="4111326" cy="2209117"/>
          </a:xfrm>
          <a:prstGeom prst="rect">
            <a:avLst/>
          </a:prstGeom>
        </p:spPr>
      </p:pic>
    </p:spTree>
    <p:extLst>
      <p:ext uri="{BB962C8B-B14F-4D97-AF65-F5344CB8AC3E}">
        <p14:creationId xmlns:p14="http://schemas.microsoft.com/office/powerpoint/2010/main" val="137849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descr="Free vector business mission concept illustration">
            <a:extLst>
              <a:ext uri="{FF2B5EF4-FFF2-40B4-BE49-F238E27FC236}">
                <a16:creationId xmlns:a16="http://schemas.microsoft.com/office/drawing/2014/main" id="{7320D89F-8EE2-2340-0313-0B8FBF8FE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628" y="2932615"/>
            <a:ext cx="1890842" cy="1890842"/>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Future Enhancements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2246769"/>
          </a:xfrm>
          <a:prstGeom prst="rect">
            <a:avLst/>
          </a:prstGeom>
          <a:noFill/>
        </p:spPr>
        <p:txBody>
          <a:bodyPr wrap="square">
            <a:spAutoFit/>
          </a:bodyPr>
          <a:lstStyle/>
          <a:p>
            <a:pPr algn="just"/>
            <a:r>
              <a:rPr lang="en-IN" sz="1400" dirty="0">
                <a:latin typeface="Poppins SemiBold" panose="00000700000000000000" pitchFamily="2" charset="0"/>
                <a:ea typeface="Calibri" panose="020F0502020204030204" pitchFamily="34" charset="0"/>
                <a:cs typeface="Poppins SemiBold" panose="00000700000000000000" pitchFamily="2" charset="0"/>
              </a:rPr>
              <a:t>As Future Enhancements, I would like to add feature like:</a:t>
            </a:r>
          </a:p>
          <a:p>
            <a:pPr marL="342900" indent="-342900" algn="just">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Live Budget alerts</a:t>
            </a:r>
          </a:p>
          <a:p>
            <a:pPr marL="342900" indent="-342900" algn="just">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Live income and expense insertion after transactions</a:t>
            </a:r>
          </a:p>
          <a:p>
            <a:pPr marL="342900" indent="-342900" algn="just">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Ability to customize the income and expense summaries shown as graph on the basis of dates.</a:t>
            </a:r>
          </a:p>
          <a:p>
            <a:pPr marL="342900" indent="-342900" algn="just">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Live Currency conversion rates and the ability to customize the incomes and expenses on the basis of these conversion rates.</a:t>
            </a:r>
          </a:p>
          <a:p>
            <a:pPr marL="342900" indent="-342900" algn="just">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Expense and Income import feature from excel</a:t>
            </a:r>
          </a:p>
          <a:p>
            <a:pPr marL="342900" indent="-342900" algn="just">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Smart budget recommendation from analysis on previous transactions</a:t>
            </a:r>
          </a:p>
          <a:p>
            <a:pPr algn="just"/>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p:txBody>
      </p:sp>
    </p:spTree>
    <p:extLst>
      <p:ext uri="{BB962C8B-B14F-4D97-AF65-F5344CB8AC3E}">
        <p14:creationId xmlns:p14="http://schemas.microsoft.com/office/powerpoint/2010/main" val="13054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Conclusion</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3323987"/>
          </a:xfrm>
          <a:prstGeom prst="rect">
            <a:avLst/>
          </a:prstGeom>
          <a:noFill/>
        </p:spPr>
        <p:txBody>
          <a:bodyPr wrap="square">
            <a:spAutoFit/>
          </a:bodyPr>
          <a:lstStyle/>
          <a:p>
            <a:pPr algn="just"/>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In conclusion, the Expense Management application is a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powerful</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tool that simplifies and enhances personal expense management. With its user-friendly interface and robust features, users can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effortlessly track, categorize, and control their expenses</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leading to better financial health and improved financial well-being.</a:t>
            </a:r>
          </a:p>
          <a:p>
            <a:pPr algn="just"/>
            <a:br>
              <a:rPr lang="en-US" sz="1400" dirty="0">
                <a:latin typeface="Poppins SemiBold" panose="00000700000000000000" pitchFamily="2" charset="0"/>
                <a:ea typeface="Calibri" panose="020F0502020204030204" pitchFamily="34" charset="0"/>
                <a:cs typeface="Poppins SemiBold" panose="00000700000000000000" pitchFamily="2" charset="0"/>
              </a:rPr>
            </a:b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Through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insightful visualizations and reports</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the application provides users with clear and concise summaries of their financial data. These analytics enable users to identify spending patterns, recognize areas for improvement, and make informed financial decisions.</a:t>
            </a:r>
          </a:p>
          <a:p>
            <a:pPr algn="just"/>
            <a:endParaRPr lang="en-US" sz="1400" b="0" i="0" dirty="0">
              <a:effectLst/>
              <a:latin typeface="Poppins SemiBold" panose="00000700000000000000" pitchFamily="2" charset="0"/>
              <a:ea typeface="Calibri" panose="020F0502020204030204" pitchFamily="34" charset="0"/>
              <a:cs typeface="Poppins SemiBold" panose="00000700000000000000" pitchFamily="2" charset="0"/>
            </a:endParaRPr>
          </a:p>
          <a:p>
            <a:pPr algn="just"/>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Overall, the Expense Management application is a valuable tool for individuals seeking to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gain control over their finances, achieve their financial goals, and improve their overall financial well-being</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By simplifying expense management and providing useful features, the application empowers users to make smarter financial choices and navigate their financial journey with confidence.</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p:txBody>
      </p:sp>
    </p:spTree>
    <p:extLst>
      <p:ext uri="{BB962C8B-B14F-4D97-AF65-F5344CB8AC3E}">
        <p14:creationId xmlns:p14="http://schemas.microsoft.com/office/powerpoint/2010/main" val="226690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 name="Picture 18" descr="Free vector editorial commission concept illustration">
            <a:extLst>
              <a:ext uri="{FF2B5EF4-FFF2-40B4-BE49-F238E27FC236}">
                <a16:creationId xmlns:a16="http://schemas.microsoft.com/office/drawing/2014/main" id="{AA2D1CFA-44BE-C51B-8266-D7024F0AC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303" y="2080779"/>
            <a:ext cx="4133340" cy="2753360"/>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References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6" y="1028701"/>
            <a:ext cx="7842946" cy="17216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1600" dirty="0">
                <a:solidFill>
                  <a:schemeClr val="tx2">
                    <a:lumMod val="75000"/>
                  </a:schemeClr>
                </a:solidFill>
                <a:latin typeface="Poppins SemiBold" panose="00000700000000000000" pitchFamily="2" charset="0"/>
                <a:ea typeface="Calibri" panose="020F0502020204030204" pitchFamily="34" charset="0"/>
                <a:cs typeface="Poppins SemiBold" panose="00000700000000000000" pitchFamily="2" charset="0"/>
              </a:rPr>
              <a:t>Live Project Demo</a:t>
            </a:r>
            <a:r>
              <a:rPr lang="en-IN" dirty="0">
                <a:latin typeface="Poppins SemiBold" panose="00000700000000000000" pitchFamily="2" charset="0"/>
                <a:ea typeface="Calibri" panose="020F0502020204030204" pitchFamily="34" charset="0"/>
                <a:cs typeface="Poppins SemiBold" panose="00000700000000000000" pitchFamily="2" charset="0"/>
              </a:rPr>
              <a:t>: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hlinkClick r:id="rId4">
                  <a:extLst>
                    <a:ext uri="{A12FA001-AC4F-418D-AE19-62706E023703}">
                      <ahyp:hlinkClr xmlns:ahyp="http://schemas.microsoft.com/office/drawing/2018/hyperlinkcolor" val="tx"/>
                    </a:ext>
                  </a:extLst>
                </a:hlinkClick>
              </a:rPr>
              <a:t>https://nithingeorge2000.pythonanywhere.com/</a:t>
            </a:r>
            <a:endPar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err="1">
                <a:latin typeface="Poppins SemiBold" panose="00000700000000000000" pitchFamily="2" charset="0"/>
                <a:ea typeface="Calibri" panose="020F0502020204030204" pitchFamily="34" charset="0"/>
                <a:cs typeface="Poppins SemiBold" panose="00000700000000000000" pitchFamily="2" charset="0"/>
              </a:rPr>
              <a:t>ChatGPT</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err="1">
                <a:latin typeface="Poppins SemiBold" panose="00000700000000000000" pitchFamily="2" charset="0"/>
                <a:ea typeface="Calibri" panose="020F0502020204030204" pitchFamily="34" charset="0"/>
                <a:cs typeface="Poppins SemiBold" panose="00000700000000000000" pitchFamily="2" charset="0"/>
              </a:rPr>
              <a:t>FullCalendar</a:t>
            </a:r>
            <a:r>
              <a:rPr lang="en-IN" sz="1400" dirty="0">
                <a:latin typeface="Poppins SemiBold" panose="00000700000000000000" pitchFamily="2" charset="0"/>
                <a:ea typeface="Calibri" panose="020F0502020204030204" pitchFamily="34" charset="0"/>
                <a:cs typeface="Poppins SemiBold" panose="00000700000000000000" pitchFamily="2" charset="0"/>
              </a:rPr>
              <a:t> </a:t>
            </a:r>
            <a:r>
              <a:rPr lang="en-IN" sz="1400" dirty="0" err="1">
                <a:latin typeface="Poppins SemiBold" panose="00000700000000000000" pitchFamily="2" charset="0"/>
                <a:ea typeface="Calibri" panose="020F0502020204030204" pitchFamily="34" charset="0"/>
                <a:cs typeface="Poppins SemiBold" panose="00000700000000000000" pitchFamily="2" charset="0"/>
              </a:rPr>
              <a:t>Js</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Chart </a:t>
            </a:r>
            <a:r>
              <a:rPr lang="en-IN" sz="1400" dirty="0" err="1">
                <a:latin typeface="Poppins SemiBold" panose="00000700000000000000" pitchFamily="2" charset="0"/>
                <a:ea typeface="Calibri" panose="020F0502020204030204" pitchFamily="34" charset="0"/>
                <a:cs typeface="Poppins SemiBold" panose="00000700000000000000" pitchFamily="2" charset="0"/>
              </a:rPr>
              <a:t>Js</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Django documentation</a:t>
            </a:r>
            <a:endParaRPr lang="en-US" dirty="0"/>
          </a:p>
        </p:txBody>
      </p:sp>
    </p:spTree>
    <p:extLst>
      <p:ext uri="{BB962C8B-B14F-4D97-AF65-F5344CB8AC3E}">
        <p14:creationId xmlns:p14="http://schemas.microsoft.com/office/powerpoint/2010/main" val="272018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8196" name="Picture 4" descr="Free vector money and income attraction">
            <a:extLst>
              <a:ext uri="{FF2B5EF4-FFF2-40B4-BE49-F238E27FC236}">
                <a16:creationId xmlns:a16="http://schemas.microsoft.com/office/drawing/2014/main" id="{41C6D3F6-300B-47FD-736E-D25830444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122" y="1289958"/>
            <a:ext cx="5110842" cy="3592286"/>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762210" y="1839937"/>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500" dirty="0"/>
              <a:t>Thanks!</a:t>
            </a:r>
            <a:endParaRPr sz="6500" dirty="0">
              <a:solidFill>
                <a:schemeClr val="lt2"/>
              </a:solidFill>
            </a:endParaRPr>
          </a:p>
        </p:txBody>
      </p:sp>
      <p:sp>
        <p:nvSpPr>
          <p:cNvPr id="4" name="Google Shape;487;p47">
            <a:extLst>
              <a:ext uri="{FF2B5EF4-FFF2-40B4-BE49-F238E27FC236}">
                <a16:creationId xmlns:a16="http://schemas.microsoft.com/office/drawing/2014/main" id="{266CB969-31B6-7F2A-CB96-F5383DC4D43F}"/>
              </a:ext>
            </a:extLst>
          </p:cNvPr>
          <p:cNvSpPr txBox="1">
            <a:spLocks/>
          </p:cNvSpPr>
          <p:nvPr/>
        </p:nvSpPr>
        <p:spPr>
          <a:xfrm>
            <a:off x="762210" y="2652219"/>
            <a:ext cx="44436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SemiBold"/>
                <a:cs typeface="Poppins SemiBold"/>
                <a:sym typeface="Poppins SemiBold"/>
              </a:rPr>
              <a:t>Nithin George</a:t>
            </a:r>
            <a:endParaRPr lang="en-US" dirty="0"/>
          </a:p>
          <a:p>
            <a:pPr>
              <a:lnSpc>
                <a:spcPct val="150000"/>
              </a:lnSpc>
            </a:pPr>
            <a:r>
              <a:rPr lang="en-US" dirty="0"/>
              <a:t>georgenithin180@gmail.com</a:t>
            </a:r>
          </a:p>
          <a:p>
            <a:pPr>
              <a:lnSpc>
                <a:spcPct val="150000"/>
              </a:lnSpc>
            </a:pPr>
            <a:r>
              <a:rPr lang="en-US" dirty="0"/>
              <a:t>+91  9497304051</a:t>
            </a:r>
          </a:p>
        </p:txBody>
      </p:sp>
    </p:spTree>
    <p:extLst>
      <p:ext uri="{BB962C8B-B14F-4D97-AF65-F5344CB8AC3E}">
        <p14:creationId xmlns:p14="http://schemas.microsoft.com/office/powerpoint/2010/main" val="302007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6" name="Picture 2" descr="Free vector accountant concept illustration">
            <a:extLst>
              <a:ext uri="{FF2B5EF4-FFF2-40B4-BE49-F238E27FC236}">
                <a16:creationId xmlns:a16="http://schemas.microsoft.com/office/drawing/2014/main" id="{2B7C5189-71F4-CE32-9F75-CD66C2189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521" y="288381"/>
            <a:ext cx="936261" cy="936261"/>
          </a:xfrm>
          <a:prstGeom prst="rect">
            <a:avLst/>
          </a:prstGeom>
          <a:noFill/>
          <a:extLst>
            <a:ext uri="{909E8E84-426E-40DD-AFC4-6F175D3DCCD1}">
              <a14:hiddenFill xmlns:a14="http://schemas.microsoft.com/office/drawing/2010/main">
                <a:solidFill>
                  <a:srgbClr val="FFFFFF"/>
                </a:solidFill>
              </a14:hiddenFill>
            </a:ext>
          </a:extLst>
        </p:spPr>
      </p:pic>
      <p:sp>
        <p:nvSpPr>
          <p:cNvPr id="149" name="Google Shape;149;p31"/>
          <p:cNvSpPr txBox="1">
            <a:spLocks noGrp="1"/>
          </p:cNvSpPr>
          <p:nvPr>
            <p:ph type="title"/>
          </p:nvPr>
        </p:nvSpPr>
        <p:spPr>
          <a:xfrm>
            <a:off x="720000" y="33889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200" dirty="0"/>
              <a:t>Abstract</a:t>
            </a:r>
            <a:endParaRPr sz="3200" b="0" dirty="0">
              <a:latin typeface="Poppins SemiBold"/>
              <a:ea typeface="Poppins SemiBold"/>
              <a:cs typeface="Poppins SemiBold"/>
              <a:sym typeface="Poppins SemiBold"/>
            </a:endParaRPr>
          </a:p>
        </p:txBody>
      </p:sp>
      <p:sp>
        <p:nvSpPr>
          <p:cNvPr id="154" name="Google Shape;154;p31"/>
          <p:cNvSpPr txBox="1">
            <a:spLocks noGrp="1"/>
          </p:cNvSpPr>
          <p:nvPr>
            <p:ph type="subTitle" idx="1"/>
          </p:nvPr>
        </p:nvSpPr>
        <p:spPr>
          <a:xfrm>
            <a:off x="720000" y="911590"/>
            <a:ext cx="7272836" cy="3897175"/>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Managing personal expenses can be challenging in today's complex world. To address this, I introduce an </a:t>
            </a:r>
            <a:r>
              <a:rPr kumimoji="0" lang="en-US" sz="16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easy-to-use</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Expense Manager application. This application helps users track and control their expenses </a:t>
            </a:r>
            <a:r>
              <a:rPr kumimoji="0" lang="en-US" sz="16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effectively</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This Expense Manager </a:t>
            </a:r>
            <a:r>
              <a:rPr kumimoji="0" lang="en-US" sz="16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simplifies</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expense management with intuitive features. Users can effortlessly </a:t>
            </a:r>
            <a:r>
              <a:rPr kumimoji="0" lang="en-US" sz="1600" b="1" i="0" u="none" strike="noStrike" kern="1200" cap="none" spc="0" normalizeH="0" baseline="0" noProof="0" dirty="0">
                <a:ln>
                  <a:noFill/>
                </a:ln>
                <a:solidFill>
                  <a:srgbClr val="00B0F0"/>
                </a:solidFill>
                <a:effectLst/>
                <a:uLnTx/>
                <a:uFillTx/>
                <a:latin typeface="Poppins SemiBold" panose="00000700000000000000" pitchFamily="2" charset="0"/>
                <a:ea typeface="Calibri" panose="020F0502020204030204" pitchFamily="34" charset="0"/>
                <a:cs typeface="Poppins SemiBold" panose="00000700000000000000" pitchFamily="2" charset="0"/>
              </a:rPr>
              <a:t>record expenses and monitor their financial health in real-time</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Expenses are </a:t>
            </a:r>
            <a:r>
              <a:rPr kumimoji="0" lang="en-US" sz="16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categorized</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based on personal requirements, giving users insights into spending patterns and areas for improvement.</a:t>
            </a:r>
          </a:p>
          <a:p>
            <a:pPr marL="0" marR="0" lvl="0" indent="0" algn="just"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algn="just"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The Expense Manager provides </a:t>
            </a:r>
            <a:r>
              <a:rPr kumimoji="0" lang="en-US" sz="16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visualizations and reports</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summarizing financial data for easy analysis. In summary, our Expense Manager application is a </a:t>
            </a:r>
            <a:r>
              <a:rPr kumimoji="0" lang="en-US" sz="16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user-friendly</a:t>
            </a:r>
            <a:r>
              <a:rPr kumimoji="0" lang="en-US"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tool that simplifies personal expense management. With budgeting features, and clear analytics, users can take control of their finances, achieve their goals, and improve their financial well-being.</a:t>
            </a:r>
            <a:endParaRPr kumimoji="0" lang="en-IN" sz="16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sz="1600" dirty="0">
              <a:latin typeface="Poppins SemiBold" panose="00000700000000000000" pitchFamily="2" charset="0"/>
              <a:cs typeface="Poppins SemiBold" panose="00000700000000000000" pitchFamily="2" charset="0"/>
            </a:endParaRPr>
          </a:p>
          <a:p>
            <a:pPr marL="0" lvl="0" indent="0" algn="l" rtl="0">
              <a:spcBef>
                <a:spcPts val="0"/>
              </a:spcBef>
              <a:spcAft>
                <a:spcPts val="0"/>
              </a:spcAft>
              <a:buNone/>
            </a:pPr>
            <a:endParaRPr sz="1600" dirty="0">
              <a:latin typeface="Poppins SemiBold" panose="00000700000000000000" pitchFamily="2" charset="0"/>
              <a:cs typeface="Poppins SemiBold" panose="000007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Project Requirements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303468"/>
          </a:xfrm>
          <a:prstGeom prst="rect">
            <a:avLst/>
          </a:prstGeom>
          <a:noFill/>
        </p:spPr>
        <p:txBody>
          <a:bodyPr wrap="square">
            <a:spAutoFit/>
          </a:bodyPr>
          <a:lstStyle/>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1.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Record and categorize expenses</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provides users to add, edit and delete expenses  and incomes based on category</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2.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Budget Tracking</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Option to view budgets spend for different categories.</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3.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Calendar view</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Calendar based daily expenses  and incomes view.</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4.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 options of the expense</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Expenses can be exported to various export options to CSV, Excel, Pdf etc.</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5.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 options of the income</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Incomes can be exported to various export options to CSV, Excel, Pdf etc.</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6</a:t>
            </a:r>
            <a:r>
              <a:rPr kumimoji="0" lang="en-US"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Profile management </a:t>
            </a:r>
            <a:r>
              <a:rPr kumimoji="0" lang="en-US"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manage your profile.</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7.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Mobile view</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Responsive design to fit into your mobile screen.</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8.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Admin dashboard</a:t>
            </a:r>
            <a:r>
              <a:rPr kumimoji="0" lang="en-US"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Customized Django Admin site from the traditional one</a:t>
            </a:r>
            <a:r>
              <a:rPr kumimoji="0" lang="en-US"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0" marR="0" lvl="0" indent="0"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9</a:t>
            </a:r>
            <a:r>
              <a:rPr kumimoji="0" lang="en-US"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US"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Set a custom Currency</a:t>
            </a:r>
            <a:r>
              <a:rPr kumimoji="0" lang="en-US"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You could set a custom currency according to your preference.</a:t>
            </a: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6" name="Picture 6" descr="Free vector sales growth abstract concept illustration.">
            <a:extLst>
              <a:ext uri="{FF2B5EF4-FFF2-40B4-BE49-F238E27FC236}">
                <a16:creationId xmlns:a16="http://schemas.microsoft.com/office/drawing/2014/main" id="{6636F003-EEE8-E2EE-CDA2-1451159C6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537" y="237938"/>
            <a:ext cx="1581526" cy="1581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Features and Highlights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2021066"/>
          </a:xfrm>
          <a:prstGeom prst="rect">
            <a:avLst/>
          </a:prstGeom>
          <a:noFill/>
        </p:spPr>
        <p:txBody>
          <a:bodyPr wrap="square">
            <a:spAutoFit/>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Ability to add, edit, and view expenses with </a:t>
            </a:r>
            <a:r>
              <a:rPr kumimoji="0" lang="en-US" sz="1400" b="0"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categorization</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options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Users can view income and expenses as </a:t>
            </a:r>
            <a:r>
              <a:rPr kumimoji="0" lang="en-US" sz="1400" b="0"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graphs</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for different categories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 Customized </a:t>
            </a:r>
            <a:r>
              <a:rPr kumimoji="0" lang="en-US" sz="1400" b="0"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Calendar</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view that gives the summary of income and expense of each day.</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Users can </a:t>
            </a:r>
            <a:r>
              <a:rPr kumimoji="0" lang="en-US" sz="1400" b="0"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the data of expenses and incomes whenever required. </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Project is designed in such a </a:t>
            </a:r>
            <a:r>
              <a:rPr kumimoji="0" lang="en-US" sz="1400" b="0"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responsive</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manner that users you use this web app in their mobile phones as well.</a:t>
            </a: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IN" dirty="0">
              <a:latin typeface="Poppins SemiBold" panose="00000700000000000000" pitchFamily="2" charset="0"/>
              <a:cs typeface="Poppins SemiBold" panose="00000700000000000000" pitchFamily="2" charset="0"/>
            </a:endParaRPr>
          </a:p>
        </p:txBody>
      </p:sp>
      <p:pic>
        <p:nvPicPr>
          <p:cNvPr id="2" name="Picture 4" descr="Free vector programmer concept illustration">
            <a:extLst>
              <a:ext uri="{FF2B5EF4-FFF2-40B4-BE49-F238E27FC236}">
                <a16:creationId xmlns:a16="http://schemas.microsoft.com/office/drawing/2014/main" id="{FD16A4AD-E241-E589-7831-1F91D5728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522" y="2865664"/>
            <a:ext cx="2008414" cy="200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60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Architecture of the project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467616"/>
          </a:xfrm>
          <a:prstGeom prst="rect">
            <a:avLst/>
          </a:prstGeom>
          <a:noFill/>
        </p:spPr>
        <p:txBody>
          <a:bodyPr wrap="square">
            <a:spAutoFit/>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The architecture of the Expense Manager project follows a layered and modular design, incorporating key components and their interactions to provide an efficient expense management system.</a:t>
            </a:r>
          </a:p>
          <a:p>
            <a:pPr marL="347472" marR="0" lvl="0" indent="-347472" algn="l" defTabSz="914400" rtl="0" eaLnBrk="1" fontAlgn="auto" latinLnBrk="0" hangingPunct="1">
              <a:lnSpc>
                <a:spcPct val="100000"/>
              </a:lnSpc>
              <a:spcBef>
                <a:spcPts val="360"/>
              </a:spcBef>
              <a:spcAft>
                <a:spcPts val="0"/>
              </a:spcAft>
              <a:buClrTx/>
              <a:buSzTx/>
              <a:buFont typeface="+mj-lt"/>
              <a:buAutoNum type="arabicPeriod"/>
              <a:tabLst/>
              <a:defRPr/>
            </a:pP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Presentation Layer</a:t>
            </a:r>
            <a:r>
              <a:rPr kumimoji="0" lang="en-US"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 Interface: It handles the user interaction and provides a user-friendly interface for accessing the application.</a:t>
            </a:r>
          </a:p>
          <a:p>
            <a:pPr marL="800100" marR="0" lvl="1"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Views and Forms: It comprises the screens and forms that allow users to input expenses, set budgets, and view reports.</a:t>
            </a:r>
          </a:p>
          <a:p>
            <a:pPr marL="347472" marR="0" lvl="0" indent="-347472" algn="l" defTabSz="914400" rtl="0" eaLnBrk="1" fontAlgn="auto" latinLnBrk="0" hangingPunct="1">
              <a:lnSpc>
                <a:spcPct val="100000"/>
              </a:lnSpc>
              <a:spcBef>
                <a:spcPts val="360"/>
              </a:spcBef>
              <a:spcAft>
                <a:spcPts val="0"/>
              </a:spcAft>
              <a:buClrTx/>
              <a:buSzTx/>
              <a:buFont typeface="+mj-lt"/>
              <a:buAutoNum type="arabicPeriod"/>
              <a:tabLst/>
              <a:defRPr/>
            </a:pP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mn-ea"/>
                <a:cs typeface="Poppins SemiBold" panose="00000700000000000000" pitchFamily="2" charset="0"/>
              </a:rPr>
              <a:t>Application Layer</a:t>
            </a:r>
            <a:r>
              <a:rPr kumimoji="0" lang="en-US" b="1"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a:t>
            </a:r>
          </a:p>
          <a:p>
            <a:pPr marL="742950" marR="0" lvl="1"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mn-ea"/>
                <a:cs typeface="Poppins SemiBold" panose="00000700000000000000" pitchFamily="2" charset="0"/>
              </a:rPr>
              <a:t>ExpenseMain</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Module: It acts as the core functionality of the system, handling expense recording, categorization, and budget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mn-ea"/>
                <a:cs typeface="Poppins SemiBold" panose="00000700000000000000" pitchFamily="2" charset="0"/>
              </a:rPr>
              <a:t>visualisations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a:t>
            </a:r>
          </a:p>
          <a:p>
            <a:pPr marL="742950" marR="0" lvl="1" indent="-28575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mn-ea"/>
                <a:cs typeface="Poppins SemiBold" panose="00000700000000000000" pitchFamily="2" charset="0"/>
              </a:rPr>
              <a:t>ExpenseManager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It handles the main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mn-ea"/>
                <a:cs typeface="Poppins SemiBold" panose="00000700000000000000" pitchFamily="2" charset="0"/>
              </a:rPr>
              <a:t>urls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that manages the application</a:t>
            </a:r>
          </a:p>
          <a:p>
            <a:pPr marL="457200" marR="0" lvl="1"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dirty="0">
              <a:latin typeface="Poppins SemiBold" panose="00000700000000000000" pitchFamily="2" charset="0"/>
              <a:cs typeface="Poppins SemiBold" panose="00000700000000000000" pitchFamily="2" charset="0"/>
            </a:endParaRPr>
          </a:p>
        </p:txBody>
      </p:sp>
      <p:pic>
        <p:nvPicPr>
          <p:cNvPr id="6" name="Picture 8" descr="Free vector operating system concept illustration">
            <a:extLst>
              <a:ext uri="{FF2B5EF4-FFF2-40B4-BE49-F238E27FC236}">
                <a16:creationId xmlns:a16="http://schemas.microsoft.com/office/drawing/2014/main" id="{EBBCA0BC-0956-379E-15CD-73028599E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863" y="239988"/>
            <a:ext cx="1226346" cy="122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6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Architecture of the project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683060"/>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3. </a:t>
            </a:r>
            <a:r>
              <a:rPr kumimoji="0" lang="en-IN"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Data Layer</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Database: It includes a relational database management system    called </a:t>
            </a:r>
            <a:r>
              <a:rPr kumimoji="0" lang="en-IN"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sqlite</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to store user data, expense records, budgets, and other relevant information.</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Object-Relational Mapping (ORM): An ORM tool is used to map database entities to application objects, facilitating data retrieval and manipulation.</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4. </a:t>
            </a: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Integration Layer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External APIs: This component integrates with external systems, such as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FullCalendar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APIs or Chart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Js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APIs, to visualize the transaction data automatically.</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5. </a:t>
            </a: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Reporting and Analytics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Reporting Engine: This component generates reports and visualizations based on user preferences and selected data parameters.</a:t>
            </a:r>
            <a:endPar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457200" marR="0" lvl="1"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2" name="Picture 8" descr="Free vector operating system concept illustration">
            <a:extLst>
              <a:ext uri="{FF2B5EF4-FFF2-40B4-BE49-F238E27FC236}">
                <a16:creationId xmlns:a16="http://schemas.microsoft.com/office/drawing/2014/main" id="{4DBD973C-7BC2-208D-FDAC-C822EF169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863" y="239988"/>
            <a:ext cx="1226346" cy="122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7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582647" y="249664"/>
            <a:ext cx="7383600" cy="703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Class Diagram of the project </a:t>
            </a:r>
            <a:endParaRPr sz="3200" dirty="0"/>
          </a:p>
        </p:txBody>
      </p:sp>
      <p:pic>
        <p:nvPicPr>
          <p:cNvPr id="4" name="Content Placeholder 7">
            <a:extLst>
              <a:ext uri="{FF2B5EF4-FFF2-40B4-BE49-F238E27FC236}">
                <a16:creationId xmlns:a16="http://schemas.microsoft.com/office/drawing/2014/main" id="{6AB21868-25A6-A1D2-6B87-80E095EC4E92}"/>
              </a:ext>
            </a:extLst>
          </p:cNvPr>
          <p:cNvPicPr>
            <a:picLocks noChangeAspect="1"/>
          </p:cNvPicPr>
          <p:nvPr/>
        </p:nvPicPr>
        <p:blipFill>
          <a:blip r:embed="rId3"/>
          <a:stretch>
            <a:fillRect/>
          </a:stretch>
        </p:blipFill>
        <p:spPr>
          <a:xfrm>
            <a:off x="1784968" y="953114"/>
            <a:ext cx="5574064" cy="3830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Third Party libraries &amp; API’s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303468"/>
          </a:xfrm>
          <a:prstGeom prst="rect">
            <a:avLst/>
          </a:prstGeom>
          <a:noFill/>
        </p:spPr>
        <p:txBody>
          <a:bodyPr wrap="square">
            <a:spAutoFit/>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Django-</a:t>
            </a:r>
            <a:r>
              <a:rPr kumimoji="0" lang="en-IN" sz="1400" b="1" i="0" u="none" strike="noStrike" kern="1200" cap="none" spc="0" normalizeH="0" baseline="0" noProof="0" dirty="0" err="1">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jazzmin</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at the admin page to provide a responsive design.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CSS-Bootstrap 5</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create a consistent and professional looking user interface.</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PDF Generation </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err="1">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ReportLab</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generate PDF documents programmatically.</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Visualisation- </a:t>
            </a:r>
            <a:r>
              <a:rPr kumimoji="0" lang="en-IN" sz="1400" b="1" i="0" u="none" strike="noStrike" kern="1200" cap="none" spc="0" normalizeH="0" baseline="0" noProof="0" dirty="0" err="1">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ChartJs</a:t>
            </a:r>
            <a:r>
              <a:rPr kumimoji="0" lang="en-IN" sz="1400"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for creating interactive and visually appealing charts and graphs.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CSV</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export data as CSV.</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XLWT</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export data as Excel.</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err="1">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FullCalendarJs</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display calendar to render events.</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dirty="0">
              <a:latin typeface="Poppins SemiBold" panose="00000700000000000000" pitchFamily="2" charset="0"/>
              <a:cs typeface="Poppins SemiBold" panose="00000700000000000000" pitchFamily="2" charset="0"/>
            </a:endParaRPr>
          </a:p>
        </p:txBody>
      </p:sp>
      <p:pic>
        <p:nvPicPr>
          <p:cNvPr id="3" name="Picture 2" descr="19 Django Icons - Free in SVG, PNG, ICO - IconScout">
            <a:extLst>
              <a:ext uri="{FF2B5EF4-FFF2-40B4-BE49-F238E27FC236}">
                <a16:creationId xmlns:a16="http://schemas.microsoft.com/office/drawing/2014/main" id="{79758F58-E77E-9CCF-6CFC-8140F016B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736" y="3795684"/>
            <a:ext cx="781232" cy="781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Pdf - Free files and folders icons">
            <a:extLst>
              <a:ext uri="{FF2B5EF4-FFF2-40B4-BE49-F238E27FC236}">
                <a16:creationId xmlns:a16="http://schemas.microsoft.com/office/drawing/2014/main" id="{3132425A-CE02-C995-772B-EF9D5AA43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996" y="3844489"/>
            <a:ext cx="683622" cy="6836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Csv Vector Art, Icons, and Graphics for Free Download">
            <a:extLst>
              <a:ext uri="{FF2B5EF4-FFF2-40B4-BE49-F238E27FC236}">
                <a16:creationId xmlns:a16="http://schemas.microsoft.com/office/drawing/2014/main" id="{B8E41A69-91F1-3829-1236-7FCB1856C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3737673"/>
            <a:ext cx="897254" cy="8972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descr="HD Vector Calendar Icon Transparent Background | Citypng">
            <a:extLst>
              <a:ext uri="{FF2B5EF4-FFF2-40B4-BE49-F238E27FC236}">
                <a16:creationId xmlns:a16="http://schemas.microsoft.com/office/drawing/2014/main" id="{04C624B2-5CA7-843F-7BC6-DBFDDA699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416" y="3902254"/>
            <a:ext cx="674662" cy="674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ting Started - ChartJS - DYclassroom | Have fun learning :-)">
            <a:extLst>
              <a:ext uri="{FF2B5EF4-FFF2-40B4-BE49-F238E27FC236}">
                <a16:creationId xmlns:a16="http://schemas.microsoft.com/office/drawing/2014/main" id="{8811CED5-85E4-9D77-0A52-E1AE36C1A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963" y="3827637"/>
            <a:ext cx="2710542" cy="7623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Microsoft Excel logo transparent PNG 22100658 PNG">
            <a:extLst>
              <a:ext uri="{FF2B5EF4-FFF2-40B4-BE49-F238E27FC236}">
                <a16:creationId xmlns:a16="http://schemas.microsoft.com/office/drawing/2014/main" id="{B0D8EA48-2F4D-AA75-5446-A1FDED10B8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0898" y="3698579"/>
            <a:ext cx="1020456" cy="10204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mium Vector | Bootstrap icon or b letter logo">
            <a:extLst>
              <a:ext uri="{FF2B5EF4-FFF2-40B4-BE49-F238E27FC236}">
                <a16:creationId xmlns:a16="http://schemas.microsoft.com/office/drawing/2014/main" id="{1D045433-80BF-660A-A7D7-0312FE7221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636" y="3655098"/>
            <a:ext cx="1055772" cy="105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8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Challenges faced during development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2462213"/>
          </a:xfrm>
          <a:prstGeom prst="rect">
            <a:avLst/>
          </a:prstGeom>
          <a:noFill/>
        </p:spPr>
        <p:txBody>
          <a:bodyPr wrap="square">
            <a:spAutoFit/>
          </a:bodyPr>
          <a:lstStyle/>
          <a:p>
            <a:pPr algn="just"/>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My major concern was implementing the calendar view to the project such that the total income and expense summary is returned for each day. I had to figure out a way to bring the data from database to the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FullCalendar</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API. Even though I had previous experience of implementing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FullCalendar</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on my project while I was working, I had to brush up all the concepts again. After quite some research, I finally managed to pass data from the database as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Json</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format and then render them as events on the Calendar. I had to make use of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ChatGPT</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and the official documentation of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FullCalendar</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Js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t>
            </a:r>
          </a:p>
          <a:p>
            <a:pPr algn="just"/>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Secondly, I was new to implementing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ChartJs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and after hours of research at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ChatGPT</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and the official documentation of </a:t>
            </a:r>
            <a:r>
              <a:rPr lang="en-IN" sz="1400" dirty="0" err="1">
                <a:solidFill>
                  <a:schemeClr val="tx1"/>
                </a:solidFill>
                <a:latin typeface="Poppins SemiBold" panose="00000700000000000000" pitchFamily="2" charset="0"/>
                <a:ea typeface="Calibri" panose="020F0502020204030204" pitchFamily="34" charset="0"/>
                <a:cs typeface="Poppins SemiBold" panose="00000700000000000000" pitchFamily="2" charset="0"/>
              </a:rPr>
              <a:t>ChartJs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I finally managed to show output of incomes and expenses based on category as charts.</a:t>
            </a:r>
          </a:p>
        </p:txBody>
      </p:sp>
      <p:pic>
        <p:nvPicPr>
          <p:cNvPr id="2" name="Picture 4" descr="Free vector decision fatigue concept illustration">
            <a:extLst>
              <a:ext uri="{FF2B5EF4-FFF2-40B4-BE49-F238E27FC236}">
                <a16:creationId xmlns:a16="http://schemas.microsoft.com/office/drawing/2014/main" id="{ECCEF420-A13F-08D8-FE78-A1C430694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760" y="3523028"/>
            <a:ext cx="1302064" cy="1302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ee vector time management concept man working">
            <a:extLst>
              <a:ext uri="{FF2B5EF4-FFF2-40B4-BE49-F238E27FC236}">
                <a16:creationId xmlns:a16="http://schemas.microsoft.com/office/drawing/2014/main" id="{8FA5D2BB-E6AD-B18D-70E4-F02F8C1D6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086" y="3588885"/>
            <a:ext cx="1302063" cy="130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49774"/>
      </p:ext>
    </p:extLst>
  </p:cSld>
  <p:clrMapOvr>
    <a:masterClrMapping/>
  </p:clrMapOvr>
</p:sld>
</file>

<file path=ppt/theme/theme1.xml><?xml version="1.0" encoding="utf-8"?>
<a:theme xmlns:a="http://schemas.openxmlformats.org/drawingml/2006/main" name="Self-instructions: why, when and how to use them by Slidesgo">
  <a:themeElements>
    <a:clrScheme name="Simple Light">
      <a:dk1>
        <a:srgbClr val="000000"/>
      </a:dk1>
      <a:lt1>
        <a:srgbClr val="FDC8C8"/>
      </a:lt1>
      <a:dk2>
        <a:srgbClr val="FF6B58"/>
      </a:dk2>
      <a:lt2>
        <a:srgbClr val="5898FF"/>
      </a:lt2>
      <a:accent1>
        <a:srgbClr val="47C78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1289</Words>
  <Application>Microsoft Office PowerPoint</Application>
  <PresentationFormat>On-screen Show (16:9)</PresentationFormat>
  <Paragraphs>83</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Anaheim</vt:lpstr>
      <vt:lpstr>Barlow</vt:lpstr>
      <vt:lpstr>Poppins SemiBold</vt:lpstr>
      <vt:lpstr>Bebas Neue</vt:lpstr>
      <vt:lpstr>Arial</vt:lpstr>
      <vt:lpstr>Proxima Nova</vt:lpstr>
      <vt:lpstr>Self-instructions: why, when and how to use them by Slidesgo</vt:lpstr>
      <vt:lpstr>Slidesgo Final Pages</vt:lpstr>
      <vt:lpstr>Expense Manager</vt:lpstr>
      <vt:lpstr>Abstract</vt:lpstr>
      <vt:lpstr>Project Requirements</vt:lpstr>
      <vt:lpstr>Features and Highlights</vt:lpstr>
      <vt:lpstr>Architecture of the project</vt:lpstr>
      <vt:lpstr>Architecture of the project</vt:lpstr>
      <vt:lpstr>Class Diagram of the project </vt:lpstr>
      <vt:lpstr>Third Party libraries &amp; API’s</vt:lpstr>
      <vt:lpstr>Challenges faced during development</vt:lpstr>
      <vt:lpstr>Screenshots</vt:lpstr>
      <vt:lpstr>Screenshots</vt:lpstr>
      <vt:lpstr>Screenshots</vt:lpstr>
      <vt:lpstr>Future Enhancements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Manager</dc:title>
  <dc:creator>NITHIN GEORGE</dc:creator>
  <cp:lastModifiedBy>NITHIN GEORGE</cp:lastModifiedBy>
  <cp:revision>3</cp:revision>
  <dcterms:modified xsi:type="dcterms:W3CDTF">2023-05-31T13:05:17Z</dcterms:modified>
</cp:coreProperties>
</file>