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19"/>
  </p:notesMasterIdLst>
  <p:sldIdLst>
    <p:sldId id="256" r:id="rId3"/>
    <p:sldId id="257" r:id="rId4"/>
    <p:sldId id="258" r:id="rId5"/>
    <p:sldId id="295" r:id="rId6"/>
    <p:sldId id="296" r:id="rId7"/>
    <p:sldId id="297" r:id="rId8"/>
    <p:sldId id="259" r:id="rId9"/>
    <p:sldId id="298" r:id="rId10"/>
    <p:sldId id="299" r:id="rId11"/>
    <p:sldId id="280" r:id="rId12"/>
    <p:sldId id="300" r:id="rId13"/>
    <p:sldId id="301" r:id="rId14"/>
    <p:sldId id="302" r:id="rId15"/>
    <p:sldId id="303" r:id="rId16"/>
    <p:sldId id="304" r:id="rId17"/>
    <p:sldId id="305" r:id="rId18"/>
  </p:sldIdLst>
  <p:sldSz cx="9144000" cy="5143500" type="screen16x9"/>
  <p:notesSz cx="6858000" cy="9144000"/>
  <p:embeddedFontLst>
    <p:embeddedFont>
      <p:font typeface="Anaheim" panose="020B0604020202020204" charset="0"/>
      <p:regular r:id="rId20"/>
    </p:embeddedFont>
    <p:embeddedFont>
      <p:font typeface="Barlow" panose="00000500000000000000" pitchFamily="2" charset="0"/>
      <p:regular r:id="rId21"/>
      <p:bold r:id="rId22"/>
      <p:italic r:id="rId23"/>
      <p:boldItalic r:id="rId24"/>
    </p:embeddedFont>
    <p:embeddedFont>
      <p:font typeface="Bebas Neue" panose="020B0606020202050201" pitchFamily="34" charset="0"/>
      <p:regular r:id="rId25"/>
    </p:embeddedFont>
    <p:embeddedFont>
      <p:font typeface="Poppins SemiBold" panose="00000700000000000000" pitchFamily="2" charset="0"/>
      <p:regular r:id="rId26"/>
      <p:bold r:id="rId27"/>
      <p:italic r:id="rId28"/>
      <p:boldItalic r:id="rId29"/>
    </p:embeddedFont>
    <p:embeddedFont>
      <p:font typeface="Proxima Nova"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7695A7-D0CA-4319-A4AA-DEF1BE51CA69}">
  <a:tblStyle styleId="{C37695A7-D0CA-4319-A4AA-DEF1BE51CA6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font" Target="fonts/font14.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08457b7c2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08457b7c2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208d9e7b508_0_11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208d9e7b508_0_11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208d9e7b508_0_11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208d9e7b508_0_11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1890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208d9e7b508_0_11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208d9e7b508_0_11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2068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801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0903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0438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4636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9238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7134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1242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441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7690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30950" y="237500"/>
            <a:ext cx="8682300" cy="4669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1205400" y="1317450"/>
            <a:ext cx="6733200" cy="22995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191919"/>
              </a:buClr>
              <a:buSzPts val="5200"/>
              <a:buNone/>
              <a:defRPr sz="4500" b="0">
                <a:latin typeface="Poppins SemiBold"/>
                <a:ea typeface="Poppins SemiBold"/>
                <a:cs typeface="Poppins SemiBold"/>
                <a:sym typeface="Poppins Semi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0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04"/>
        <p:cNvGrpSpPr/>
        <p:nvPr/>
      </p:nvGrpSpPr>
      <p:grpSpPr>
        <a:xfrm>
          <a:off x="0" y="0"/>
          <a:ext cx="0" cy="0"/>
          <a:chOff x="0" y="0"/>
          <a:chExt cx="0" cy="0"/>
        </a:xfrm>
      </p:grpSpPr>
      <p:sp>
        <p:nvSpPr>
          <p:cNvPr id="105" name="Google Shape;105;p26"/>
          <p:cNvSpPr/>
          <p:nvPr/>
        </p:nvSpPr>
        <p:spPr>
          <a:xfrm>
            <a:off x="230950" y="237500"/>
            <a:ext cx="8682300" cy="4669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110"/>
        <p:cNvGrpSpPr/>
        <p:nvPr/>
      </p:nvGrpSpPr>
      <p:grpSpPr>
        <a:xfrm>
          <a:off x="0" y="0"/>
          <a:ext cx="0" cy="0"/>
          <a:chOff x="0" y="0"/>
          <a:chExt cx="0" cy="0"/>
        </a:xfrm>
      </p:grpSpPr>
      <p:sp>
        <p:nvSpPr>
          <p:cNvPr id="111" name="Google Shape;111;p29"/>
          <p:cNvSpPr txBox="1">
            <a:spLocks noGrp="1"/>
          </p:cNvSpPr>
          <p:nvPr>
            <p:ph type="title"/>
          </p:nvPr>
        </p:nvSpPr>
        <p:spPr>
          <a:xfrm>
            <a:off x="716700" y="511025"/>
            <a:ext cx="77106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a:off x="230950" y="237500"/>
            <a:ext cx="8682300" cy="4669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txBox="1">
            <a:spLocks noGrp="1"/>
          </p:cNvSpPr>
          <p:nvPr>
            <p:ph type="title"/>
          </p:nvPr>
        </p:nvSpPr>
        <p:spPr>
          <a:xfrm>
            <a:off x="713225" y="2791300"/>
            <a:ext cx="6387900" cy="1457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713225" y="894800"/>
            <a:ext cx="1812000" cy="11985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10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p:nvPr/>
        </p:nvSpPr>
        <p:spPr>
          <a:xfrm>
            <a:off x="230950" y="237500"/>
            <a:ext cx="8682300" cy="4669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5"/>
          <p:cNvSpPr txBox="1">
            <a:spLocks noGrp="1"/>
          </p:cNvSpPr>
          <p:nvPr>
            <p:ph type="title"/>
          </p:nvPr>
        </p:nvSpPr>
        <p:spPr>
          <a:xfrm>
            <a:off x="720000" y="445025"/>
            <a:ext cx="7704000" cy="1134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 name="Google Shape;22;p5"/>
          <p:cNvSpPr txBox="1">
            <a:spLocks noGrp="1"/>
          </p:cNvSpPr>
          <p:nvPr>
            <p:ph type="subTitle" idx="1"/>
          </p:nvPr>
        </p:nvSpPr>
        <p:spPr>
          <a:xfrm>
            <a:off x="1792825" y="2004300"/>
            <a:ext cx="6627600" cy="113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Poppins SemiBold"/>
              <a:buNone/>
              <a:defRPr sz="20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2pPr>
            <a:lvl3pPr lvl="2"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3pPr>
            <a:lvl4pPr lvl="3"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4pPr>
            <a:lvl5pPr lvl="4"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5pPr>
            <a:lvl6pPr lvl="5"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6pPr>
            <a:lvl7pPr lvl="6"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7pPr>
            <a:lvl8pPr lvl="7"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8pPr>
            <a:lvl9pPr lvl="8"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9pPr>
          </a:lstStyle>
          <a:p>
            <a:endParaRPr/>
          </a:p>
        </p:txBody>
      </p:sp>
      <p:sp>
        <p:nvSpPr>
          <p:cNvPr id="23" name="Google Shape;23;p5"/>
          <p:cNvSpPr txBox="1">
            <a:spLocks noGrp="1"/>
          </p:cNvSpPr>
          <p:nvPr>
            <p:ph type="subTitle" idx="2"/>
          </p:nvPr>
        </p:nvSpPr>
        <p:spPr>
          <a:xfrm>
            <a:off x="1796395" y="3525550"/>
            <a:ext cx="6627600" cy="66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Poppins SemiBold"/>
              <a:buNone/>
              <a:defRPr sz="20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2pPr>
            <a:lvl3pPr lvl="2"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3pPr>
            <a:lvl4pPr lvl="3"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4pPr>
            <a:lvl5pPr lvl="4"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5pPr>
            <a:lvl6pPr lvl="5"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6pPr>
            <a:lvl7pPr lvl="6"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7pPr>
            <a:lvl8pPr lvl="7"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8pPr>
            <a:lvl9pPr lvl="8" algn="ctr" rtl="0">
              <a:lnSpc>
                <a:spcPct val="100000"/>
              </a:lnSpc>
              <a:spcBef>
                <a:spcPts val="0"/>
              </a:spcBef>
              <a:spcAft>
                <a:spcPts val="0"/>
              </a:spcAft>
              <a:buSzPts val="2400"/>
              <a:buFont typeface="Poppins SemiBold"/>
              <a:buNone/>
              <a:defRPr sz="2400">
                <a:latin typeface="Poppins SemiBold"/>
                <a:ea typeface="Poppins SemiBold"/>
                <a:cs typeface="Poppins SemiBold"/>
                <a:sym typeface="Poppins SemiBol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p:nvPr/>
        </p:nvSpPr>
        <p:spPr>
          <a:xfrm>
            <a:off x="230950" y="237500"/>
            <a:ext cx="8682300" cy="4669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230950" y="237500"/>
            <a:ext cx="8682300" cy="4669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713276" y="836225"/>
            <a:ext cx="7383600" cy="23934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8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7" name="Google Shape;37;p9"/>
          <p:cNvSpPr txBox="1">
            <a:spLocks noGrp="1"/>
          </p:cNvSpPr>
          <p:nvPr>
            <p:ph type="subTitle" idx="1"/>
          </p:nvPr>
        </p:nvSpPr>
        <p:spPr>
          <a:xfrm>
            <a:off x="713225" y="3286250"/>
            <a:ext cx="7383600" cy="974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p:nvPr/>
        </p:nvSpPr>
        <p:spPr>
          <a:xfrm>
            <a:off x="230950" y="237500"/>
            <a:ext cx="8682300" cy="4669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4" name="Google Shape;44;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4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6"/>
        <p:cNvGrpSpPr/>
        <p:nvPr/>
      </p:nvGrpSpPr>
      <p:grpSpPr>
        <a:xfrm>
          <a:off x="0" y="0"/>
          <a:ext cx="0" cy="0"/>
          <a:chOff x="0" y="0"/>
          <a:chExt cx="0" cy="0"/>
        </a:xfrm>
      </p:grpSpPr>
      <p:sp>
        <p:nvSpPr>
          <p:cNvPr id="47" name="Google Shape;47;p13"/>
          <p:cNvSpPr/>
          <p:nvPr/>
        </p:nvSpPr>
        <p:spPr>
          <a:xfrm>
            <a:off x="230950" y="237500"/>
            <a:ext cx="8682300" cy="4669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 name="Google Shape;49;p13"/>
          <p:cNvSpPr txBox="1">
            <a:spLocks noGrp="1"/>
          </p:cNvSpPr>
          <p:nvPr>
            <p:ph type="title" idx="2" hasCustomPrompt="1"/>
          </p:nvPr>
        </p:nvSpPr>
        <p:spPr>
          <a:xfrm>
            <a:off x="848475" y="1391475"/>
            <a:ext cx="6141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 name="Google Shape;50;p13"/>
          <p:cNvSpPr txBox="1">
            <a:spLocks noGrp="1"/>
          </p:cNvSpPr>
          <p:nvPr>
            <p:ph type="title" idx="3" hasCustomPrompt="1"/>
          </p:nvPr>
        </p:nvSpPr>
        <p:spPr>
          <a:xfrm>
            <a:off x="848475" y="3049383"/>
            <a:ext cx="6141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 name="Google Shape;51;p13"/>
          <p:cNvSpPr txBox="1">
            <a:spLocks noGrp="1"/>
          </p:cNvSpPr>
          <p:nvPr>
            <p:ph type="title" idx="4" hasCustomPrompt="1"/>
          </p:nvPr>
        </p:nvSpPr>
        <p:spPr>
          <a:xfrm>
            <a:off x="848475" y="2220429"/>
            <a:ext cx="6141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 name="Google Shape;52;p13"/>
          <p:cNvSpPr txBox="1">
            <a:spLocks noGrp="1"/>
          </p:cNvSpPr>
          <p:nvPr>
            <p:ph type="title" idx="5" hasCustomPrompt="1"/>
          </p:nvPr>
        </p:nvSpPr>
        <p:spPr>
          <a:xfrm>
            <a:off x="848475" y="3878338"/>
            <a:ext cx="6141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 name="Google Shape;53;p13"/>
          <p:cNvSpPr txBox="1">
            <a:spLocks noGrp="1"/>
          </p:cNvSpPr>
          <p:nvPr>
            <p:ph type="subTitle" idx="1"/>
          </p:nvPr>
        </p:nvSpPr>
        <p:spPr>
          <a:xfrm>
            <a:off x="1572925" y="1391475"/>
            <a:ext cx="68511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Poppins SemiBold"/>
                <a:ea typeface="Poppins SemiBold"/>
                <a:cs typeface="Poppins SemiBold"/>
                <a:sym typeface="Poppins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4" name="Google Shape;54;p13"/>
          <p:cNvSpPr txBox="1">
            <a:spLocks noGrp="1"/>
          </p:cNvSpPr>
          <p:nvPr>
            <p:ph type="subTitle" idx="6"/>
          </p:nvPr>
        </p:nvSpPr>
        <p:spPr>
          <a:xfrm>
            <a:off x="1572925" y="2220429"/>
            <a:ext cx="68511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Poppins SemiBold"/>
                <a:ea typeface="Poppins SemiBold"/>
                <a:cs typeface="Poppins SemiBold"/>
                <a:sym typeface="Poppins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5" name="Google Shape;55;p13"/>
          <p:cNvSpPr txBox="1">
            <a:spLocks noGrp="1"/>
          </p:cNvSpPr>
          <p:nvPr>
            <p:ph type="subTitle" idx="7"/>
          </p:nvPr>
        </p:nvSpPr>
        <p:spPr>
          <a:xfrm>
            <a:off x="1572925" y="3049383"/>
            <a:ext cx="68511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Poppins SemiBold"/>
                <a:ea typeface="Poppins SemiBold"/>
                <a:cs typeface="Poppins SemiBold"/>
                <a:sym typeface="Poppins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6" name="Google Shape;56;p13"/>
          <p:cNvSpPr txBox="1">
            <a:spLocks noGrp="1"/>
          </p:cNvSpPr>
          <p:nvPr>
            <p:ph type="subTitle" idx="8"/>
          </p:nvPr>
        </p:nvSpPr>
        <p:spPr>
          <a:xfrm>
            <a:off x="1572925" y="3878338"/>
            <a:ext cx="68511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Poppins SemiBold"/>
                <a:ea typeface="Poppins SemiBold"/>
                <a:cs typeface="Poppins SemiBold"/>
                <a:sym typeface="Poppins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4">
  <p:cSld name="CUSTOM_11_1">
    <p:spTree>
      <p:nvGrpSpPr>
        <p:cNvPr id="1" name="Shape 82"/>
        <p:cNvGrpSpPr/>
        <p:nvPr/>
      </p:nvGrpSpPr>
      <p:grpSpPr>
        <a:xfrm>
          <a:off x="0" y="0"/>
          <a:ext cx="0" cy="0"/>
          <a:chOff x="0" y="0"/>
          <a:chExt cx="0" cy="0"/>
        </a:xfrm>
      </p:grpSpPr>
      <p:sp>
        <p:nvSpPr>
          <p:cNvPr id="83" name="Google Shape;83;p20"/>
          <p:cNvSpPr/>
          <p:nvPr/>
        </p:nvSpPr>
        <p:spPr>
          <a:xfrm>
            <a:off x="230950" y="237500"/>
            <a:ext cx="8682300" cy="4669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0"/>
          <p:cNvSpPr txBox="1">
            <a:spLocks noGrp="1"/>
          </p:cNvSpPr>
          <p:nvPr>
            <p:ph type="title"/>
          </p:nvPr>
        </p:nvSpPr>
        <p:spPr>
          <a:xfrm>
            <a:off x="716550" y="418429"/>
            <a:ext cx="7710900" cy="128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1pPr>
            <a:lvl2pPr marL="914400" lvl="1" indent="-330200">
              <a:lnSpc>
                <a:spcPct val="115000"/>
              </a:lnSpc>
              <a:spcBef>
                <a:spcPts val="1600"/>
              </a:spcBef>
              <a:spcAft>
                <a:spcPts val="0"/>
              </a:spcAft>
              <a:buClr>
                <a:schemeClr val="dk1"/>
              </a:buClr>
              <a:buSzPts val="1600"/>
              <a:buFont typeface="Barlow"/>
              <a:buChar char="○"/>
              <a:defRPr sz="1600">
                <a:solidFill>
                  <a:schemeClr val="dk1"/>
                </a:solidFill>
                <a:latin typeface="Barlow"/>
                <a:ea typeface="Barlow"/>
                <a:cs typeface="Barlow"/>
                <a:sym typeface="Barlow"/>
              </a:defRPr>
            </a:lvl2pPr>
            <a:lvl3pPr marL="1371600" lvl="2" indent="-330200">
              <a:lnSpc>
                <a:spcPct val="115000"/>
              </a:lnSpc>
              <a:spcBef>
                <a:spcPts val="1600"/>
              </a:spcBef>
              <a:spcAft>
                <a:spcPts val="0"/>
              </a:spcAft>
              <a:buClr>
                <a:schemeClr val="dk1"/>
              </a:buClr>
              <a:buSzPts val="1600"/>
              <a:buFont typeface="Barlow"/>
              <a:buChar char="■"/>
              <a:defRPr sz="1600">
                <a:solidFill>
                  <a:schemeClr val="dk1"/>
                </a:solidFill>
                <a:latin typeface="Barlow"/>
                <a:ea typeface="Barlow"/>
                <a:cs typeface="Barlow"/>
                <a:sym typeface="Barlow"/>
              </a:defRPr>
            </a:lvl3pPr>
            <a:lvl4pPr marL="1828800" lvl="3" indent="-330200">
              <a:lnSpc>
                <a:spcPct val="115000"/>
              </a:lnSpc>
              <a:spcBef>
                <a:spcPts val="1600"/>
              </a:spcBef>
              <a:spcAft>
                <a:spcPts val="0"/>
              </a:spcAft>
              <a:buClr>
                <a:schemeClr val="dk1"/>
              </a:buClr>
              <a:buSzPts val="1600"/>
              <a:buFont typeface="Barlow"/>
              <a:buChar char="●"/>
              <a:defRPr sz="1600">
                <a:solidFill>
                  <a:schemeClr val="dk1"/>
                </a:solidFill>
                <a:latin typeface="Barlow"/>
                <a:ea typeface="Barlow"/>
                <a:cs typeface="Barlow"/>
                <a:sym typeface="Barlow"/>
              </a:defRPr>
            </a:lvl4pPr>
            <a:lvl5pPr marL="2286000" lvl="4" indent="-330200">
              <a:lnSpc>
                <a:spcPct val="115000"/>
              </a:lnSpc>
              <a:spcBef>
                <a:spcPts val="1600"/>
              </a:spcBef>
              <a:spcAft>
                <a:spcPts val="0"/>
              </a:spcAft>
              <a:buClr>
                <a:schemeClr val="dk1"/>
              </a:buClr>
              <a:buSzPts val="1600"/>
              <a:buFont typeface="Barlow"/>
              <a:buChar char="○"/>
              <a:defRPr sz="1600">
                <a:solidFill>
                  <a:schemeClr val="dk1"/>
                </a:solidFill>
                <a:latin typeface="Barlow"/>
                <a:ea typeface="Barlow"/>
                <a:cs typeface="Barlow"/>
                <a:sym typeface="Barlow"/>
              </a:defRPr>
            </a:lvl5pPr>
            <a:lvl6pPr marL="2743200" lvl="5" indent="-330200">
              <a:lnSpc>
                <a:spcPct val="115000"/>
              </a:lnSpc>
              <a:spcBef>
                <a:spcPts val="1600"/>
              </a:spcBef>
              <a:spcAft>
                <a:spcPts val="0"/>
              </a:spcAft>
              <a:buClr>
                <a:schemeClr val="dk1"/>
              </a:buClr>
              <a:buSzPts val="1600"/>
              <a:buFont typeface="Barlow"/>
              <a:buChar char="■"/>
              <a:defRPr sz="1600">
                <a:solidFill>
                  <a:schemeClr val="dk1"/>
                </a:solidFill>
                <a:latin typeface="Barlow"/>
                <a:ea typeface="Barlow"/>
                <a:cs typeface="Barlow"/>
                <a:sym typeface="Barlow"/>
              </a:defRPr>
            </a:lvl6pPr>
            <a:lvl7pPr marL="3200400" lvl="6" indent="-330200">
              <a:lnSpc>
                <a:spcPct val="115000"/>
              </a:lnSpc>
              <a:spcBef>
                <a:spcPts val="1600"/>
              </a:spcBef>
              <a:spcAft>
                <a:spcPts val="0"/>
              </a:spcAft>
              <a:buClr>
                <a:schemeClr val="dk1"/>
              </a:buClr>
              <a:buSzPts val="1600"/>
              <a:buFont typeface="Barlow"/>
              <a:buChar char="●"/>
              <a:defRPr sz="1600">
                <a:solidFill>
                  <a:schemeClr val="dk1"/>
                </a:solidFill>
                <a:latin typeface="Barlow"/>
                <a:ea typeface="Barlow"/>
                <a:cs typeface="Barlow"/>
                <a:sym typeface="Barlow"/>
              </a:defRPr>
            </a:lvl7pPr>
            <a:lvl8pPr marL="3657600" lvl="7" indent="-330200">
              <a:lnSpc>
                <a:spcPct val="115000"/>
              </a:lnSpc>
              <a:spcBef>
                <a:spcPts val="1600"/>
              </a:spcBef>
              <a:spcAft>
                <a:spcPts val="0"/>
              </a:spcAft>
              <a:buClr>
                <a:schemeClr val="dk1"/>
              </a:buClr>
              <a:buSzPts val="1600"/>
              <a:buFont typeface="Barlow"/>
              <a:buChar char="○"/>
              <a:defRPr sz="1600">
                <a:solidFill>
                  <a:schemeClr val="dk1"/>
                </a:solidFill>
                <a:latin typeface="Barlow"/>
                <a:ea typeface="Barlow"/>
                <a:cs typeface="Barlow"/>
                <a:sym typeface="Barlow"/>
              </a:defRPr>
            </a:lvl8pPr>
            <a:lvl9pPr marL="4114800" lvl="8" indent="-330200">
              <a:lnSpc>
                <a:spcPct val="115000"/>
              </a:lnSpc>
              <a:spcBef>
                <a:spcPts val="1600"/>
              </a:spcBef>
              <a:spcAft>
                <a:spcPts val="1600"/>
              </a:spcAft>
              <a:buClr>
                <a:schemeClr val="dk1"/>
              </a:buClr>
              <a:buSzPts val="1600"/>
              <a:buFont typeface="Barlow"/>
              <a:buChar char="■"/>
              <a:defRPr sz="1600">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7" r:id="rId6"/>
    <p:sldLayoutId id="2147483658" r:id="rId7"/>
    <p:sldLayoutId id="2147483659" r:id="rId8"/>
    <p:sldLayoutId id="2147483666" r:id="rId9"/>
    <p:sldLayoutId id="2147483671" r:id="rId10"/>
    <p:sldLayoutId id="214748367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06"/>
        <p:cNvGrpSpPr/>
        <p:nvPr/>
      </p:nvGrpSpPr>
      <p:grpSpPr>
        <a:xfrm>
          <a:off x="0" y="0"/>
          <a:ext cx="0" cy="0"/>
          <a:chOff x="0" y="0"/>
          <a:chExt cx="0" cy="0"/>
        </a:xfrm>
      </p:grpSpPr>
      <p:sp>
        <p:nvSpPr>
          <p:cNvPr id="107" name="Google Shape;107;p27"/>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08" name="Google Shape;108;p27"/>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nithingeorge2000.pythonanywhere.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15"/>
        <p:cNvGrpSpPr/>
        <p:nvPr/>
      </p:nvGrpSpPr>
      <p:grpSpPr>
        <a:xfrm>
          <a:off x="0" y="0"/>
          <a:ext cx="0" cy="0"/>
          <a:chOff x="0" y="0"/>
          <a:chExt cx="0" cy="0"/>
        </a:xfrm>
      </p:grpSpPr>
      <p:sp>
        <p:nvSpPr>
          <p:cNvPr id="117" name="Google Shape;117;p30"/>
          <p:cNvSpPr txBox="1">
            <a:spLocks noGrp="1"/>
          </p:cNvSpPr>
          <p:nvPr>
            <p:ph type="ctrTitle"/>
          </p:nvPr>
        </p:nvSpPr>
        <p:spPr>
          <a:xfrm>
            <a:off x="1205400" y="1302730"/>
            <a:ext cx="6733200" cy="846086"/>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dirty="0">
                <a:solidFill>
                  <a:schemeClr val="lt2"/>
                </a:solidFill>
              </a:rPr>
              <a:t>Expense Manager</a:t>
            </a:r>
            <a:endParaRPr dirty="0"/>
          </a:p>
        </p:txBody>
      </p:sp>
      <p:pic>
        <p:nvPicPr>
          <p:cNvPr id="2" name="Picture 2" descr="Free vector tiny people preparing invoice on computer isolated flat illustration.">
            <a:extLst>
              <a:ext uri="{FF2B5EF4-FFF2-40B4-BE49-F238E27FC236}">
                <a16:creationId xmlns:a16="http://schemas.microsoft.com/office/drawing/2014/main" id="{14D325AD-22BF-C395-31DA-B422612C40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2690" y="2340893"/>
            <a:ext cx="4378053" cy="2557501"/>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2CEAA0FA-8478-0188-09F8-0E1EDE2CC95B}"/>
              </a:ext>
            </a:extLst>
          </p:cNvPr>
          <p:cNvSpPr txBox="1">
            <a:spLocks/>
          </p:cNvSpPr>
          <p:nvPr/>
        </p:nvSpPr>
        <p:spPr>
          <a:xfrm>
            <a:off x="1025344" y="3290208"/>
            <a:ext cx="3020966" cy="160818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chemeClr val="tx1"/>
                </a:solidFill>
                <a:latin typeface="Poppins SemiBold" panose="00000700000000000000" pitchFamily="2" charset="0"/>
                <a:ea typeface="Calibri" panose="020F0502020204030204" pitchFamily="34" charset="0"/>
                <a:cs typeface="Poppins SemiBold" panose="00000700000000000000" pitchFamily="2" charset="0"/>
              </a:rPr>
              <a:t>By</a:t>
            </a:r>
          </a:p>
          <a:p>
            <a:r>
              <a:rPr lang="en-US" sz="2000" b="1" dirty="0">
                <a:solidFill>
                  <a:schemeClr val="tx1"/>
                </a:solidFill>
                <a:latin typeface="Poppins SemiBold" panose="00000700000000000000" pitchFamily="2" charset="0"/>
                <a:ea typeface="Calibri" panose="020F0502020204030204" pitchFamily="34" charset="0"/>
                <a:cs typeface="Poppins SemiBold" panose="00000700000000000000" pitchFamily="2" charset="0"/>
              </a:rPr>
              <a:t>Nithin George</a:t>
            </a:r>
          </a:p>
          <a:p>
            <a:r>
              <a:rPr lang="en-US" sz="2000" b="1" dirty="0">
                <a:solidFill>
                  <a:schemeClr val="tx1"/>
                </a:solidFill>
                <a:latin typeface="Poppins SemiBold" panose="00000700000000000000" pitchFamily="2" charset="0"/>
                <a:ea typeface="Calibri" panose="020F0502020204030204" pitchFamily="34" charset="0"/>
                <a:cs typeface="Poppins SemiBold" panose="00000700000000000000" pitchFamily="2" charset="0"/>
              </a:rPr>
              <a:t>22PMC140</a:t>
            </a:r>
          </a:p>
        </p:txBody>
      </p:sp>
    </p:spTree>
  </p:cSld>
  <p:clrMapOvr>
    <a:masterClrMapping/>
  </p:clrMapOvr>
  <mc:AlternateContent xmlns:mc="http://schemas.openxmlformats.org/markup-compatibility/2006">
    <mc:Choice xmlns:p14="http://schemas.microsoft.com/office/powerpoint/2010/main" Requires="p14">
      <p:transition spd="slow" p14:dur="800">
        <p14:flythrough dir="ou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883"/>
        <p:cNvGrpSpPr/>
        <p:nvPr/>
      </p:nvGrpSpPr>
      <p:grpSpPr>
        <a:xfrm>
          <a:off x="0" y="0"/>
          <a:ext cx="0" cy="0"/>
          <a:chOff x="0" y="0"/>
          <a:chExt cx="0" cy="0"/>
        </a:xfrm>
      </p:grpSpPr>
      <p:sp>
        <p:nvSpPr>
          <p:cNvPr id="885" name="Google Shape;885;p54"/>
          <p:cNvSpPr txBox="1">
            <a:spLocks noGrp="1"/>
          </p:cNvSpPr>
          <p:nvPr>
            <p:ph type="title"/>
          </p:nvPr>
        </p:nvSpPr>
        <p:spPr>
          <a:xfrm>
            <a:off x="723400" y="181138"/>
            <a:ext cx="77106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3200" dirty="0">
                <a:solidFill>
                  <a:schemeClr val="lt1"/>
                </a:solidFill>
                <a:latin typeface="Poppins SemiBold" panose="00000700000000000000" pitchFamily="2" charset="0"/>
                <a:cs typeface="Poppins SemiBold" panose="00000700000000000000" pitchFamily="2" charset="0"/>
              </a:rPr>
              <a:t>Screenshots</a:t>
            </a:r>
            <a:endParaRPr sz="3200" dirty="0">
              <a:latin typeface="Poppins SemiBold" panose="00000700000000000000" pitchFamily="2" charset="0"/>
              <a:cs typeface="Poppins SemiBold" panose="00000700000000000000" pitchFamily="2" charset="0"/>
            </a:endParaRPr>
          </a:p>
        </p:txBody>
      </p:sp>
      <p:pic>
        <p:nvPicPr>
          <p:cNvPr id="2" name="Content Placeholder 4">
            <a:extLst>
              <a:ext uri="{FF2B5EF4-FFF2-40B4-BE49-F238E27FC236}">
                <a16:creationId xmlns:a16="http://schemas.microsoft.com/office/drawing/2014/main" id="{045DB0EF-6344-68B0-A830-03D402028A38}"/>
              </a:ext>
            </a:extLst>
          </p:cNvPr>
          <p:cNvPicPr>
            <a:picLocks noChangeAspect="1"/>
          </p:cNvPicPr>
          <p:nvPr/>
        </p:nvPicPr>
        <p:blipFill>
          <a:blip r:embed="rId3"/>
          <a:stretch>
            <a:fillRect/>
          </a:stretch>
        </p:blipFill>
        <p:spPr>
          <a:xfrm>
            <a:off x="287343" y="845603"/>
            <a:ext cx="4164971" cy="2254680"/>
          </a:xfrm>
          <a:prstGeom prst="rect">
            <a:avLst/>
          </a:prstGeom>
        </p:spPr>
      </p:pic>
      <p:pic>
        <p:nvPicPr>
          <p:cNvPr id="3" name="Picture 2">
            <a:extLst>
              <a:ext uri="{FF2B5EF4-FFF2-40B4-BE49-F238E27FC236}">
                <a16:creationId xmlns:a16="http://schemas.microsoft.com/office/drawing/2014/main" id="{8C386E1E-CB0D-76AF-0DD3-24D2B9B3CEB5}"/>
              </a:ext>
            </a:extLst>
          </p:cNvPr>
          <p:cNvPicPr>
            <a:picLocks noChangeAspect="1"/>
          </p:cNvPicPr>
          <p:nvPr/>
        </p:nvPicPr>
        <p:blipFill>
          <a:blip r:embed="rId4"/>
          <a:stretch>
            <a:fillRect/>
          </a:stretch>
        </p:blipFill>
        <p:spPr>
          <a:xfrm>
            <a:off x="4608300" y="835787"/>
            <a:ext cx="4248354" cy="2319470"/>
          </a:xfrm>
          <a:prstGeom prst="rect">
            <a:avLst/>
          </a:prstGeom>
        </p:spPr>
      </p:pic>
      <p:sp>
        <p:nvSpPr>
          <p:cNvPr id="4" name="Rectangle 3">
            <a:extLst>
              <a:ext uri="{FF2B5EF4-FFF2-40B4-BE49-F238E27FC236}">
                <a16:creationId xmlns:a16="http://schemas.microsoft.com/office/drawing/2014/main" id="{615D0AF4-0FA5-3836-5079-807F1B296F8D}"/>
              </a:ext>
            </a:extLst>
          </p:cNvPr>
          <p:cNvSpPr/>
          <p:nvPr/>
        </p:nvSpPr>
        <p:spPr>
          <a:xfrm>
            <a:off x="287344" y="3420320"/>
            <a:ext cx="8569311" cy="1542042"/>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A74A31CD-4529-39BF-5B03-1E9DA9F462B7}"/>
              </a:ext>
            </a:extLst>
          </p:cNvPr>
          <p:cNvSpPr txBox="1"/>
          <p:nvPr/>
        </p:nvSpPr>
        <p:spPr>
          <a:xfrm>
            <a:off x="287343" y="3559629"/>
            <a:ext cx="8569311" cy="1169551"/>
          </a:xfrm>
          <a:prstGeom prst="rect">
            <a:avLst/>
          </a:prstGeom>
          <a:noFill/>
        </p:spPr>
        <p:txBody>
          <a:bodyPr wrap="square" rtlCol="0">
            <a:spAutoFit/>
          </a:bodyPr>
          <a:lstStyle/>
          <a:p>
            <a:pPr algn="just"/>
            <a:r>
              <a:rPr lang="en-IN" dirty="0">
                <a:solidFill>
                  <a:schemeClr val="bg1"/>
                </a:solidFill>
                <a:latin typeface="Poppins SemiBold" panose="00000700000000000000" pitchFamily="2" charset="0"/>
                <a:ea typeface="Calibri" panose="020F0502020204030204" pitchFamily="34" charset="0"/>
                <a:cs typeface="Poppins SemiBold" panose="00000700000000000000" pitchFamily="2" charset="0"/>
              </a:rPr>
              <a:t>This is the home page which displays a calendar and two buttons marked with the red rectangles which  shows the income and expenses of each month as a summary in two separate calendars. The second screenshot is an example of how the expenses are displayed as summary. Likewise, we can see the summary of income as well. Moreover, we can change the view of calendar to month, day and week format.</a:t>
            </a:r>
          </a:p>
        </p:txBody>
      </p:sp>
      <p:sp>
        <p:nvSpPr>
          <p:cNvPr id="6" name="Rectangle 5">
            <a:extLst>
              <a:ext uri="{FF2B5EF4-FFF2-40B4-BE49-F238E27FC236}">
                <a16:creationId xmlns:a16="http://schemas.microsoft.com/office/drawing/2014/main" id="{E8E21163-5E24-08F9-1E54-3F1DBDD8806F}"/>
              </a:ext>
            </a:extLst>
          </p:cNvPr>
          <p:cNvSpPr/>
          <p:nvPr/>
        </p:nvSpPr>
        <p:spPr>
          <a:xfrm>
            <a:off x="3550593" y="1017155"/>
            <a:ext cx="653143" cy="2114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1CE8D38C-E09C-1BF3-1A06-6093B6ACD774}"/>
              </a:ext>
            </a:extLst>
          </p:cNvPr>
          <p:cNvSpPr/>
          <p:nvPr/>
        </p:nvSpPr>
        <p:spPr>
          <a:xfrm>
            <a:off x="5973536" y="1830471"/>
            <a:ext cx="653143" cy="2114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800">
        <p14:flythrough dir="ou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883"/>
        <p:cNvGrpSpPr/>
        <p:nvPr/>
      </p:nvGrpSpPr>
      <p:grpSpPr>
        <a:xfrm>
          <a:off x="0" y="0"/>
          <a:ext cx="0" cy="0"/>
          <a:chOff x="0" y="0"/>
          <a:chExt cx="0" cy="0"/>
        </a:xfrm>
      </p:grpSpPr>
      <p:sp>
        <p:nvSpPr>
          <p:cNvPr id="885" name="Google Shape;885;p54"/>
          <p:cNvSpPr txBox="1">
            <a:spLocks noGrp="1"/>
          </p:cNvSpPr>
          <p:nvPr>
            <p:ph type="title"/>
          </p:nvPr>
        </p:nvSpPr>
        <p:spPr>
          <a:xfrm>
            <a:off x="723400" y="181138"/>
            <a:ext cx="77106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3200" dirty="0">
                <a:solidFill>
                  <a:schemeClr val="lt1"/>
                </a:solidFill>
                <a:latin typeface="Poppins SemiBold" panose="00000700000000000000" pitchFamily="2" charset="0"/>
                <a:cs typeface="Poppins SemiBold" panose="00000700000000000000" pitchFamily="2" charset="0"/>
              </a:rPr>
              <a:t>Screenshots</a:t>
            </a:r>
            <a:endParaRPr sz="3200" dirty="0">
              <a:latin typeface="Poppins SemiBold" panose="00000700000000000000" pitchFamily="2" charset="0"/>
              <a:cs typeface="Poppins SemiBold" panose="00000700000000000000" pitchFamily="2" charset="0"/>
            </a:endParaRPr>
          </a:p>
        </p:txBody>
      </p:sp>
      <p:sp>
        <p:nvSpPr>
          <p:cNvPr id="4" name="Rectangle 3">
            <a:extLst>
              <a:ext uri="{FF2B5EF4-FFF2-40B4-BE49-F238E27FC236}">
                <a16:creationId xmlns:a16="http://schemas.microsoft.com/office/drawing/2014/main" id="{615D0AF4-0FA5-3836-5079-807F1B296F8D}"/>
              </a:ext>
            </a:extLst>
          </p:cNvPr>
          <p:cNvSpPr/>
          <p:nvPr/>
        </p:nvSpPr>
        <p:spPr>
          <a:xfrm>
            <a:off x="287344" y="3420320"/>
            <a:ext cx="8569311" cy="1542042"/>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A74A31CD-4529-39BF-5B03-1E9DA9F462B7}"/>
              </a:ext>
            </a:extLst>
          </p:cNvPr>
          <p:cNvSpPr txBox="1"/>
          <p:nvPr/>
        </p:nvSpPr>
        <p:spPr>
          <a:xfrm>
            <a:off x="287343" y="3559629"/>
            <a:ext cx="8569311" cy="738664"/>
          </a:xfrm>
          <a:prstGeom prst="rect">
            <a:avLst/>
          </a:prstGeom>
          <a:noFill/>
        </p:spPr>
        <p:txBody>
          <a:bodyPr wrap="square" rtlCol="0">
            <a:spAutoFit/>
          </a:bodyPr>
          <a:lstStyle/>
          <a:p>
            <a:pPr algn="just"/>
            <a:r>
              <a:rPr lang="en-IN" sz="1400" dirty="0">
                <a:solidFill>
                  <a:schemeClr val="bg1"/>
                </a:solidFill>
                <a:latin typeface="Poppins SemiBold" panose="00000700000000000000" pitchFamily="2" charset="0"/>
                <a:ea typeface="Calibri" panose="020F0502020204030204" pitchFamily="34" charset="0"/>
                <a:cs typeface="Poppins SemiBold" panose="00000700000000000000" pitchFamily="2" charset="0"/>
              </a:rPr>
              <a:t>The two screenshots shows the Expense and Income Summary as bar charts respectively which are distinguished on the basis of categories that the user has entered. The charts are displayed on the basis of last 6 months expenses and incomes respectively.</a:t>
            </a:r>
          </a:p>
        </p:txBody>
      </p:sp>
      <p:sp>
        <p:nvSpPr>
          <p:cNvPr id="6" name="Rectangle 5">
            <a:extLst>
              <a:ext uri="{FF2B5EF4-FFF2-40B4-BE49-F238E27FC236}">
                <a16:creationId xmlns:a16="http://schemas.microsoft.com/office/drawing/2014/main" id="{E8E21163-5E24-08F9-1E54-3F1DBDD8806F}"/>
              </a:ext>
            </a:extLst>
          </p:cNvPr>
          <p:cNvSpPr/>
          <p:nvPr/>
        </p:nvSpPr>
        <p:spPr>
          <a:xfrm>
            <a:off x="3722914" y="996043"/>
            <a:ext cx="653143" cy="2114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B99BF37B-8DC1-366E-5DF4-1AABB45BC740}"/>
              </a:ext>
            </a:extLst>
          </p:cNvPr>
          <p:cNvPicPr>
            <a:picLocks noChangeAspect="1"/>
          </p:cNvPicPr>
          <p:nvPr/>
        </p:nvPicPr>
        <p:blipFill>
          <a:blip r:embed="rId3"/>
          <a:stretch>
            <a:fillRect/>
          </a:stretch>
        </p:blipFill>
        <p:spPr>
          <a:xfrm>
            <a:off x="287343" y="830354"/>
            <a:ext cx="4195067" cy="2263910"/>
          </a:xfrm>
          <a:prstGeom prst="rect">
            <a:avLst/>
          </a:prstGeom>
        </p:spPr>
      </p:pic>
      <p:pic>
        <p:nvPicPr>
          <p:cNvPr id="9" name="Picture 8">
            <a:extLst>
              <a:ext uri="{FF2B5EF4-FFF2-40B4-BE49-F238E27FC236}">
                <a16:creationId xmlns:a16="http://schemas.microsoft.com/office/drawing/2014/main" id="{C8C4D617-FA3C-F499-66E9-1100B0D822B6}"/>
              </a:ext>
            </a:extLst>
          </p:cNvPr>
          <p:cNvPicPr>
            <a:picLocks noChangeAspect="1"/>
          </p:cNvPicPr>
          <p:nvPr/>
        </p:nvPicPr>
        <p:blipFill>
          <a:blip r:embed="rId4"/>
          <a:stretch>
            <a:fillRect/>
          </a:stretch>
        </p:blipFill>
        <p:spPr>
          <a:xfrm>
            <a:off x="4601275" y="830354"/>
            <a:ext cx="4239255" cy="2263910"/>
          </a:xfrm>
          <a:prstGeom prst="rect">
            <a:avLst/>
          </a:prstGeom>
        </p:spPr>
      </p:pic>
    </p:spTree>
    <p:extLst>
      <p:ext uri="{BB962C8B-B14F-4D97-AF65-F5344CB8AC3E}">
        <p14:creationId xmlns:p14="http://schemas.microsoft.com/office/powerpoint/2010/main" val="2113164909"/>
      </p:ext>
    </p:extLst>
  </p:cSld>
  <p:clrMapOvr>
    <a:masterClrMapping/>
  </p:clrMapOvr>
  <mc:AlternateContent xmlns:mc="http://schemas.openxmlformats.org/markup-compatibility/2006">
    <mc:Choice xmlns:p14="http://schemas.microsoft.com/office/powerpoint/2010/main" Requires="p14">
      <p:transition spd="slow" p14:dur="800">
        <p14:flythrough dir="ou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883"/>
        <p:cNvGrpSpPr/>
        <p:nvPr/>
      </p:nvGrpSpPr>
      <p:grpSpPr>
        <a:xfrm>
          <a:off x="0" y="0"/>
          <a:ext cx="0" cy="0"/>
          <a:chOff x="0" y="0"/>
          <a:chExt cx="0" cy="0"/>
        </a:xfrm>
      </p:grpSpPr>
      <p:sp>
        <p:nvSpPr>
          <p:cNvPr id="885" name="Google Shape;885;p54"/>
          <p:cNvSpPr txBox="1">
            <a:spLocks noGrp="1"/>
          </p:cNvSpPr>
          <p:nvPr>
            <p:ph type="title"/>
          </p:nvPr>
        </p:nvSpPr>
        <p:spPr>
          <a:xfrm>
            <a:off x="723400" y="181138"/>
            <a:ext cx="77106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3200" dirty="0">
                <a:solidFill>
                  <a:schemeClr val="lt1"/>
                </a:solidFill>
                <a:latin typeface="Poppins SemiBold" panose="00000700000000000000" pitchFamily="2" charset="0"/>
                <a:cs typeface="Poppins SemiBold" panose="00000700000000000000" pitchFamily="2" charset="0"/>
              </a:rPr>
              <a:t>Screenshots</a:t>
            </a:r>
            <a:endParaRPr sz="3200" dirty="0">
              <a:latin typeface="Poppins SemiBold" panose="00000700000000000000" pitchFamily="2" charset="0"/>
              <a:cs typeface="Poppins SemiBold" panose="00000700000000000000" pitchFamily="2" charset="0"/>
            </a:endParaRPr>
          </a:p>
        </p:txBody>
      </p:sp>
      <p:sp>
        <p:nvSpPr>
          <p:cNvPr id="4" name="Rectangle 3">
            <a:extLst>
              <a:ext uri="{FF2B5EF4-FFF2-40B4-BE49-F238E27FC236}">
                <a16:creationId xmlns:a16="http://schemas.microsoft.com/office/drawing/2014/main" id="{615D0AF4-0FA5-3836-5079-807F1B296F8D}"/>
              </a:ext>
            </a:extLst>
          </p:cNvPr>
          <p:cNvSpPr/>
          <p:nvPr/>
        </p:nvSpPr>
        <p:spPr>
          <a:xfrm>
            <a:off x="287344" y="3420320"/>
            <a:ext cx="8569311" cy="1542042"/>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A74A31CD-4529-39BF-5B03-1E9DA9F462B7}"/>
              </a:ext>
            </a:extLst>
          </p:cNvPr>
          <p:cNvSpPr txBox="1"/>
          <p:nvPr/>
        </p:nvSpPr>
        <p:spPr>
          <a:xfrm>
            <a:off x="287343" y="3559629"/>
            <a:ext cx="8569311" cy="738664"/>
          </a:xfrm>
          <a:prstGeom prst="rect">
            <a:avLst/>
          </a:prstGeom>
          <a:noFill/>
        </p:spPr>
        <p:txBody>
          <a:bodyPr wrap="square" rtlCol="0">
            <a:spAutoFit/>
          </a:bodyPr>
          <a:lstStyle/>
          <a:p>
            <a:pPr algn="just"/>
            <a:r>
              <a:rPr lang="en-IN" sz="1400" dirty="0">
                <a:solidFill>
                  <a:schemeClr val="bg1"/>
                </a:solidFill>
                <a:latin typeface="Poppins SemiBold" panose="00000700000000000000" pitchFamily="2" charset="0"/>
                <a:ea typeface="Calibri" panose="020F0502020204030204" pitchFamily="34" charset="0"/>
                <a:cs typeface="Poppins SemiBold" panose="00000700000000000000" pitchFamily="2" charset="0"/>
              </a:rPr>
              <a:t>The two screenshots shows the Income and Expenses entered by the user such that the following page lets users add, edit and delete incomes and expenses. Moreover, User could export the data as CSV, Excel or to Pdf formats as per their requirements.</a:t>
            </a:r>
          </a:p>
        </p:txBody>
      </p:sp>
      <p:pic>
        <p:nvPicPr>
          <p:cNvPr id="2" name="Picture 1">
            <a:extLst>
              <a:ext uri="{FF2B5EF4-FFF2-40B4-BE49-F238E27FC236}">
                <a16:creationId xmlns:a16="http://schemas.microsoft.com/office/drawing/2014/main" id="{F9294D07-027B-06D8-A6F6-16A0BB8E10FF}"/>
              </a:ext>
            </a:extLst>
          </p:cNvPr>
          <p:cNvPicPr>
            <a:picLocks noChangeAspect="1"/>
          </p:cNvPicPr>
          <p:nvPr/>
        </p:nvPicPr>
        <p:blipFill>
          <a:blip r:embed="rId3"/>
          <a:stretch>
            <a:fillRect/>
          </a:stretch>
        </p:blipFill>
        <p:spPr>
          <a:xfrm>
            <a:off x="287344" y="830354"/>
            <a:ext cx="4167018" cy="2223970"/>
          </a:xfrm>
          <a:prstGeom prst="rect">
            <a:avLst/>
          </a:prstGeom>
        </p:spPr>
      </p:pic>
      <p:pic>
        <p:nvPicPr>
          <p:cNvPr id="3" name="Picture 2">
            <a:extLst>
              <a:ext uri="{FF2B5EF4-FFF2-40B4-BE49-F238E27FC236}">
                <a16:creationId xmlns:a16="http://schemas.microsoft.com/office/drawing/2014/main" id="{5F6C3536-0BF9-9796-6AED-672B2E759788}"/>
              </a:ext>
            </a:extLst>
          </p:cNvPr>
          <p:cNvPicPr>
            <a:picLocks noChangeAspect="1"/>
          </p:cNvPicPr>
          <p:nvPr/>
        </p:nvPicPr>
        <p:blipFill>
          <a:blip r:embed="rId4"/>
          <a:stretch>
            <a:fillRect/>
          </a:stretch>
        </p:blipFill>
        <p:spPr>
          <a:xfrm>
            <a:off x="4689770" y="845206"/>
            <a:ext cx="4111326" cy="2209117"/>
          </a:xfrm>
          <a:prstGeom prst="rect">
            <a:avLst/>
          </a:prstGeom>
        </p:spPr>
      </p:pic>
    </p:spTree>
    <p:extLst>
      <p:ext uri="{BB962C8B-B14F-4D97-AF65-F5344CB8AC3E}">
        <p14:creationId xmlns:p14="http://schemas.microsoft.com/office/powerpoint/2010/main" val="1378498606"/>
      </p:ext>
    </p:extLst>
  </p:cSld>
  <p:clrMapOvr>
    <a:masterClrMapping/>
  </p:clrMapOvr>
  <mc:AlternateContent xmlns:mc="http://schemas.openxmlformats.org/markup-compatibility/2006">
    <mc:Choice xmlns:p14="http://schemas.microsoft.com/office/powerpoint/2010/main" Requires="p14">
      <p:transition spd="slow" p14:dur="800">
        <p14:flythrough dir="ou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3" name="Picture 2" descr="Free vector business mission concept illustration">
            <a:extLst>
              <a:ext uri="{FF2B5EF4-FFF2-40B4-BE49-F238E27FC236}">
                <a16:creationId xmlns:a16="http://schemas.microsoft.com/office/drawing/2014/main" id="{7320D89F-8EE2-2340-0313-0B8FBF8FEC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8336" y="354644"/>
            <a:ext cx="2380698" cy="2380698"/>
          </a:xfrm>
          <a:prstGeom prst="rect">
            <a:avLst/>
          </a:prstGeom>
          <a:noFill/>
          <a:extLst>
            <a:ext uri="{909E8E84-426E-40DD-AFC4-6F175D3DCCD1}">
              <a14:hiddenFill xmlns:a14="http://schemas.microsoft.com/office/drawing/2010/main">
                <a:solidFill>
                  <a:srgbClr val="FFFFFF"/>
                </a:solidFill>
              </a14:hiddenFill>
            </a:ext>
          </a:extLst>
        </p:spPr>
      </p:pic>
      <p:sp>
        <p:nvSpPr>
          <p:cNvPr id="172" name="Google Shape;172;p32"/>
          <p:cNvSpPr txBox="1">
            <a:spLocks noGrp="1"/>
          </p:cNvSpPr>
          <p:nvPr>
            <p:ph type="title"/>
          </p:nvPr>
        </p:nvSpPr>
        <p:spPr>
          <a:xfrm>
            <a:off x="582596" y="377943"/>
            <a:ext cx="8381790" cy="6507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200" dirty="0"/>
              <a:t>Future Enhancements</a:t>
            </a:r>
            <a:endParaRPr sz="3200" dirty="0">
              <a:solidFill>
                <a:schemeClr val="lt2"/>
              </a:solidFill>
            </a:endParaRPr>
          </a:p>
        </p:txBody>
      </p:sp>
      <p:sp>
        <p:nvSpPr>
          <p:cNvPr id="5" name="TextBox 4">
            <a:extLst>
              <a:ext uri="{FF2B5EF4-FFF2-40B4-BE49-F238E27FC236}">
                <a16:creationId xmlns:a16="http://schemas.microsoft.com/office/drawing/2014/main" id="{8797002A-9EF0-6CF2-3E34-4F020EF377C3}"/>
              </a:ext>
            </a:extLst>
          </p:cNvPr>
          <p:cNvSpPr txBox="1"/>
          <p:nvPr/>
        </p:nvSpPr>
        <p:spPr>
          <a:xfrm>
            <a:off x="582597" y="1126672"/>
            <a:ext cx="7842946" cy="3539430"/>
          </a:xfrm>
          <a:prstGeom prst="rect">
            <a:avLst/>
          </a:prstGeom>
          <a:noFill/>
        </p:spPr>
        <p:txBody>
          <a:bodyPr wrap="square">
            <a:spAutoFit/>
          </a:bodyPr>
          <a:lstStyle/>
          <a:p>
            <a:pPr algn="just">
              <a:lnSpc>
                <a:spcPct val="150000"/>
              </a:lnSpc>
            </a:pPr>
            <a:r>
              <a:rPr lang="en-IN" sz="1400" dirty="0">
                <a:latin typeface="Poppins SemiBold" panose="00000700000000000000" pitchFamily="2" charset="0"/>
                <a:ea typeface="Calibri" panose="020F0502020204030204" pitchFamily="34" charset="0"/>
                <a:cs typeface="Poppins SemiBold" panose="00000700000000000000" pitchFamily="2" charset="0"/>
              </a:rPr>
              <a:t>As Future Enhancements, I would like to add features like:</a:t>
            </a:r>
          </a:p>
          <a:p>
            <a:pPr marL="342900" indent="-342900" algn="just">
              <a:lnSpc>
                <a:spcPct val="150000"/>
              </a:lnSpc>
              <a:buFont typeface="Arial" panose="020B0604020202020204" pitchFamily="34" charset="0"/>
              <a:buChar char="•"/>
            </a:pPr>
            <a:r>
              <a:rPr lang="en-IN" sz="1400" dirty="0">
                <a:latin typeface="Poppins SemiBold" panose="00000700000000000000" pitchFamily="2" charset="0"/>
                <a:ea typeface="Calibri" panose="020F0502020204030204" pitchFamily="34" charset="0"/>
                <a:cs typeface="Poppins SemiBold" panose="00000700000000000000" pitchFamily="2" charset="0"/>
              </a:rPr>
              <a:t>Live Budget </a:t>
            </a:r>
            <a:r>
              <a:rPr lang="en-IN" sz="1400" dirty="0">
                <a:solidFill>
                  <a:srgbClr val="FF0000"/>
                </a:solidFill>
                <a:latin typeface="Poppins SemiBold" panose="00000700000000000000" pitchFamily="2" charset="0"/>
                <a:ea typeface="Calibri" panose="020F0502020204030204" pitchFamily="34" charset="0"/>
                <a:cs typeface="Poppins SemiBold" panose="00000700000000000000" pitchFamily="2" charset="0"/>
              </a:rPr>
              <a:t>alerts</a:t>
            </a:r>
            <a:r>
              <a:rPr lang="en-IN" sz="1400" dirty="0">
                <a:solidFill>
                  <a:schemeClr val="tx1"/>
                </a:solidFill>
                <a:latin typeface="Poppins SemiBold" panose="00000700000000000000" pitchFamily="2" charset="0"/>
                <a:ea typeface="Calibri" panose="020F0502020204030204" pitchFamily="34" charset="0"/>
                <a:cs typeface="Poppins SemiBold" panose="00000700000000000000" pitchFamily="2" charset="0"/>
              </a:rPr>
              <a:t>.</a:t>
            </a:r>
          </a:p>
          <a:p>
            <a:pPr marL="342900" indent="-342900" algn="just">
              <a:lnSpc>
                <a:spcPct val="150000"/>
              </a:lnSpc>
              <a:buFont typeface="Arial" panose="020B0604020202020204" pitchFamily="34" charset="0"/>
              <a:buChar char="•"/>
            </a:pPr>
            <a:r>
              <a:rPr lang="en-IN" sz="1400" dirty="0">
                <a:solidFill>
                  <a:srgbClr val="FF0000"/>
                </a:solidFill>
                <a:latin typeface="Poppins SemiBold" panose="00000700000000000000" pitchFamily="2" charset="0"/>
                <a:ea typeface="Calibri" panose="020F0502020204030204" pitchFamily="34" charset="0"/>
                <a:cs typeface="Poppins SemiBold" panose="00000700000000000000" pitchFamily="2" charset="0"/>
              </a:rPr>
              <a:t>Automated</a:t>
            </a:r>
            <a:r>
              <a:rPr lang="en-IN" sz="1400" dirty="0">
                <a:latin typeface="Poppins SemiBold" panose="00000700000000000000" pitchFamily="2" charset="0"/>
                <a:ea typeface="Calibri" panose="020F0502020204030204" pitchFamily="34" charset="0"/>
                <a:cs typeface="Poppins SemiBold" panose="00000700000000000000" pitchFamily="2" charset="0"/>
              </a:rPr>
              <a:t> income and expense insertion.</a:t>
            </a:r>
          </a:p>
          <a:p>
            <a:pPr marL="342900" indent="-342900" algn="just">
              <a:lnSpc>
                <a:spcPct val="150000"/>
              </a:lnSpc>
              <a:buFont typeface="Arial" panose="020B0604020202020204" pitchFamily="34" charset="0"/>
              <a:buChar char="•"/>
            </a:pPr>
            <a:r>
              <a:rPr lang="en-IN" sz="1400" dirty="0">
                <a:solidFill>
                  <a:srgbClr val="FF0000"/>
                </a:solidFill>
                <a:latin typeface="Poppins SemiBold" panose="00000700000000000000" pitchFamily="2" charset="0"/>
                <a:ea typeface="Calibri" panose="020F0502020204030204" pitchFamily="34" charset="0"/>
                <a:cs typeface="Poppins SemiBold" panose="00000700000000000000" pitchFamily="2" charset="0"/>
              </a:rPr>
              <a:t>Customization</a:t>
            </a:r>
            <a:r>
              <a:rPr lang="en-IN" sz="1400" dirty="0">
                <a:latin typeface="Poppins SemiBold" panose="00000700000000000000" pitchFamily="2" charset="0"/>
                <a:ea typeface="Calibri" panose="020F0502020204030204" pitchFamily="34" charset="0"/>
                <a:cs typeface="Poppins SemiBold" panose="00000700000000000000" pitchFamily="2" charset="0"/>
              </a:rPr>
              <a:t> on income and expense summary.</a:t>
            </a:r>
          </a:p>
          <a:p>
            <a:pPr marL="342900" indent="-342900" algn="just">
              <a:lnSpc>
                <a:spcPct val="150000"/>
              </a:lnSpc>
              <a:buFont typeface="Arial" panose="020B0604020202020204" pitchFamily="34" charset="0"/>
              <a:buChar char="•"/>
            </a:pPr>
            <a:r>
              <a:rPr lang="en-IN" sz="1400" dirty="0">
                <a:latin typeface="Poppins SemiBold" panose="00000700000000000000" pitchFamily="2" charset="0"/>
                <a:ea typeface="Calibri" panose="020F0502020204030204" pitchFamily="34" charset="0"/>
                <a:cs typeface="Poppins SemiBold" panose="00000700000000000000" pitchFamily="2" charset="0"/>
              </a:rPr>
              <a:t>Live </a:t>
            </a:r>
            <a:r>
              <a:rPr lang="en-IN" sz="1400" dirty="0">
                <a:solidFill>
                  <a:srgbClr val="FF0000"/>
                </a:solidFill>
                <a:latin typeface="Poppins SemiBold" panose="00000700000000000000" pitchFamily="2" charset="0"/>
                <a:ea typeface="Calibri" panose="020F0502020204030204" pitchFamily="34" charset="0"/>
                <a:cs typeface="Poppins SemiBold" panose="00000700000000000000" pitchFamily="2" charset="0"/>
              </a:rPr>
              <a:t>Currency conversion rates</a:t>
            </a:r>
            <a:r>
              <a:rPr lang="en-IN" sz="1400" dirty="0">
                <a:solidFill>
                  <a:schemeClr val="tx1"/>
                </a:solidFill>
                <a:latin typeface="Poppins SemiBold" panose="00000700000000000000" pitchFamily="2" charset="0"/>
                <a:ea typeface="Calibri" panose="020F0502020204030204" pitchFamily="34" charset="0"/>
                <a:cs typeface="Poppins SemiBold" panose="00000700000000000000" pitchFamily="2" charset="0"/>
              </a:rPr>
              <a:t>.</a:t>
            </a:r>
          </a:p>
          <a:p>
            <a:pPr marL="342900" indent="-342900" algn="just">
              <a:lnSpc>
                <a:spcPct val="150000"/>
              </a:lnSpc>
              <a:buFont typeface="Arial" panose="020B0604020202020204" pitchFamily="34" charset="0"/>
              <a:buChar char="•"/>
            </a:pPr>
            <a:r>
              <a:rPr lang="en-IN" dirty="0">
                <a:solidFill>
                  <a:schemeClr val="tx1"/>
                </a:solidFill>
                <a:latin typeface="Poppins SemiBold" panose="00000700000000000000" pitchFamily="2" charset="0"/>
                <a:ea typeface="Calibri" panose="020F0502020204030204" pitchFamily="34" charset="0"/>
                <a:cs typeface="Poppins SemiBold" panose="00000700000000000000" pitchFamily="2" charset="0"/>
              </a:rPr>
              <a:t>Ability to </a:t>
            </a:r>
            <a:r>
              <a:rPr lang="en-IN" dirty="0">
                <a:solidFill>
                  <a:srgbClr val="FF0000"/>
                </a:solidFill>
                <a:latin typeface="Poppins SemiBold" panose="00000700000000000000" pitchFamily="2" charset="0"/>
                <a:ea typeface="Calibri" panose="020F0502020204030204" pitchFamily="34" charset="0"/>
                <a:cs typeface="Poppins SemiBold" panose="00000700000000000000" pitchFamily="2" charset="0"/>
              </a:rPr>
              <a:t>convert expenses and incomes </a:t>
            </a:r>
            <a:r>
              <a:rPr lang="en-IN" dirty="0">
                <a:solidFill>
                  <a:schemeClr val="tx1"/>
                </a:solidFill>
                <a:latin typeface="Poppins SemiBold" panose="00000700000000000000" pitchFamily="2" charset="0"/>
                <a:ea typeface="Calibri" panose="020F0502020204030204" pitchFamily="34" charset="0"/>
                <a:cs typeface="Poppins SemiBold" panose="00000700000000000000" pitchFamily="2" charset="0"/>
              </a:rPr>
              <a:t>based on conversion rates.</a:t>
            </a:r>
            <a:endParaRPr lang="en-IN" sz="1400" dirty="0">
              <a:solidFill>
                <a:schemeClr val="tx1"/>
              </a:solidFill>
              <a:latin typeface="Poppins SemiBold" panose="00000700000000000000" pitchFamily="2" charset="0"/>
              <a:ea typeface="Calibri" panose="020F0502020204030204" pitchFamily="34" charset="0"/>
              <a:cs typeface="Poppins SemiBold" panose="00000700000000000000" pitchFamily="2" charset="0"/>
            </a:endParaRPr>
          </a:p>
          <a:p>
            <a:pPr marL="342900" indent="-342900" algn="just">
              <a:lnSpc>
                <a:spcPct val="150000"/>
              </a:lnSpc>
              <a:buFont typeface="Arial" panose="020B0604020202020204" pitchFamily="34" charset="0"/>
              <a:buChar char="•"/>
            </a:pPr>
            <a:r>
              <a:rPr lang="en-IN" sz="1400" dirty="0">
                <a:solidFill>
                  <a:srgbClr val="FF0000"/>
                </a:solidFill>
                <a:latin typeface="Poppins SemiBold" panose="00000700000000000000" pitchFamily="2" charset="0"/>
                <a:ea typeface="Calibri" panose="020F0502020204030204" pitchFamily="34" charset="0"/>
                <a:cs typeface="Poppins SemiBold" panose="00000700000000000000" pitchFamily="2" charset="0"/>
              </a:rPr>
              <a:t>Import</a:t>
            </a:r>
            <a:r>
              <a:rPr lang="en-IN" sz="1400" dirty="0">
                <a:latin typeface="Poppins SemiBold" panose="00000700000000000000" pitchFamily="2" charset="0"/>
                <a:ea typeface="Calibri" panose="020F0502020204030204" pitchFamily="34" charset="0"/>
                <a:cs typeface="Poppins SemiBold" panose="00000700000000000000" pitchFamily="2" charset="0"/>
              </a:rPr>
              <a:t> feature for expense and Income from excel.</a:t>
            </a:r>
          </a:p>
          <a:p>
            <a:pPr marL="342900" indent="-342900" algn="just">
              <a:lnSpc>
                <a:spcPct val="150000"/>
              </a:lnSpc>
              <a:buFont typeface="Arial" panose="020B0604020202020204" pitchFamily="34" charset="0"/>
              <a:buChar char="•"/>
            </a:pPr>
            <a:r>
              <a:rPr lang="en-IN" sz="1400" dirty="0">
                <a:solidFill>
                  <a:srgbClr val="FF0000"/>
                </a:solidFill>
                <a:latin typeface="Poppins SemiBold" panose="00000700000000000000" pitchFamily="2" charset="0"/>
                <a:ea typeface="Calibri" panose="020F0502020204030204" pitchFamily="34" charset="0"/>
                <a:cs typeface="Poppins SemiBold" panose="00000700000000000000" pitchFamily="2" charset="0"/>
              </a:rPr>
              <a:t>Smart budget recommendation </a:t>
            </a:r>
            <a:r>
              <a:rPr lang="en-IN" sz="1400" dirty="0">
                <a:latin typeface="Poppins SemiBold" panose="00000700000000000000" pitchFamily="2" charset="0"/>
                <a:ea typeface="Calibri" panose="020F0502020204030204" pitchFamily="34" charset="0"/>
                <a:cs typeface="Poppins SemiBold" panose="00000700000000000000" pitchFamily="2" charset="0"/>
              </a:rPr>
              <a:t>from analysis on previous transactions.</a:t>
            </a:r>
          </a:p>
          <a:p>
            <a:pPr marL="342900" indent="-342900" algn="just">
              <a:lnSpc>
                <a:spcPct val="150000"/>
              </a:lnSpc>
              <a:buFont typeface="Arial" panose="020B0604020202020204" pitchFamily="34" charset="0"/>
              <a:buChar char="•"/>
            </a:pPr>
            <a:r>
              <a:rPr lang="en-IN" b="0" i="0" dirty="0">
                <a:solidFill>
                  <a:srgbClr val="FF0000"/>
                </a:solidFill>
                <a:effectLst/>
                <a:latin typeface="Poppins SemiBold" panose="00000700000000000000" pitchFamily="2" charset="0"/>
                <a:cs typeface="Poppins SemiBold" panose="00000700000000000000" pitchFamily="2" charset="0"/>
              </a:rPr>
              <a:t>Smart Receipt Scanning</a:t>
            </a:r>
          </a:p>
          <a:p>
            <a:pPr marL="342900" indent="-342900" algn="just">
              <a:lnSpc>
                <a:spcPct val="150000"/>
              </a:lnSpc>
              <a:buFont typeface="Arial" panose="020B0604020202020204" pitchFamily="34" charset="0"/>
              <a:buChar char="•"/>
            </a:pPr>
            <a:r>
              <a:rPr lang="en-IN" sz="1400" dirty="0">
                <a:solidFill>
                  <a:srgbClr val="FF0000"/>
                </a:solidFill>
                <a:latin typeface="Poppins SemiBold" panose="00000700000000000000" pitchFamily="2" charset="0"/>
                <a:ea typeface="Calibri" panose="020F0502020204030204" pitchFamily="34" charset="0"/>
                <a:cs typeface="Poppins SemiBold" panose="00000700000000000000" pitchFamily="2" charset="0"/>
              </a:rPr>
              <a:t>Bill reminders </a:t>
            </a:r>
            <a:r>
              <a:rPr lang="en-IN" sz="1400" dirty="0">
                <a:solidFill>
                  <a:schemeClr val="tx1"/>
                </a:solidFill>
                <a:latin typeface="Poppins SemiBold" panose="00000700000000000000" pitchFamily="2" charset="0"/>
                <a:ea typeface="Calibri" panose="020F0502020204030204" pitchFamily="34" charset="0"/>
                <a:cs typeface="Poppins SemiBold" panose="00000700000000000000" pitchFamily="2" charset="0"/>
              </a:rPr>
              <a:t>from various receipts.</a:t>
            </a:r>
          </a:p>
          <a:p>
            <a:pPr algn="just"/>
            <a:endParaRPr lang="en-IN" sz="1400" dirty="0">
              <a:latin typeface="Poppins SemiBold" panose="00000700000000000000" pitchFamily="2" charset="0"/>
              <a:ea typeface="Calibri" panose="020F0502020204030204" pitchFamily="34" charset="0"/>
              <a:cs typeface="Poppins SemiBold" panose="00000700000000000000" pitchFamily="2" charset="0"/>
            </a:endParaRPr>
          </a:p>
        </p:txBody>
      </p:sp>
    </p:spTree>
    <p:extLst>
      <p:ext uri="{BB962C8B-B14F-4D97-AF65-F5344CB8AC3E}">
        <p14:creationId xmlns:p14="http://schemas.microsoft.com/office/powerpoint/2010/main" val="130540545"/>
      </p:ext>
    </p:extLst>
  </p:cSld>
  <p:clrMapOvr>
    <a:masterClrMapping/>
  </p:clrMapOvr>
  <mc:AlternateContent xmlns:mc="http://schemas.openxmlformats.org/markup-compatibility/2006">
    <mc:Choice xmlns:p14="http://schemas.microsoft.com/office/powerpoint/2010/main" Requires="p14">
      <p:transition spd="slow" p14:dur="800">
        <p14:flythrough dir="ou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582596" y="377943"/>
            <a:ext cx="8381790" cy="6507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Conclusion</a:t>
            </a:r>
            <a:endParaRPr sz="3200" dirty="0">
              <a:solidFill>
                <a:schemeClr val="lt2"/>
              </a:solidFill>
            </a:endParaRPr>
          </a:p>
        </p:txBody>
      </p:sp>
      <p:sp>
        <p:nvSpPr>
          <p:cNvPr id="5" name="TextBox 4">
            <a:extLst>
              <a:ext uri="{FF2B5EF4-FFF2-40B4-BE49-F238E27FC236}">
                <a16:creationId xmlns:a16="http://schemas.microsoft.com/office/drawing/2014/main" id="{8797002A-9EF0-6CF2-3E34-4F020EF377C3}"/>
              </a:ext>
            </a:extLst>
          </p:cNvPr>
          <p:cNvSpPr txBox="1"/>
          <p:nvPr/>
        </p:nvSpPr>
        <p:spPr>
          <a:xfrm>
            <a:off x="582597" y="1126672"/>
            <a:ext cx="7842946" cy="361663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400" b="0" i="0" dirty="0">
                <a:effectLst/>
                <a:latin typeface="Poppins SemiBold" panose="00000700000000000000" pitchFamily="2" charset="0"/>
                <a:ea typeface="Calibri" panose="020F0502020204030204" pitchFamily="34" charset="0"/>
                <a:cs typeface="Poppins SemiBold" panose="00000700000000000000" pitchFamily="2" charset="0"/>
              </a:rPr>
              <a:t>The Expense manager is a </a:t>
            </a:r>
            <a:r>
              <a:rPr lang="en-US" sz="1400" b="1" i="0" dirty="0">
                <a:solidFill>
                  <a:srgbClr val="FF0000"/>
                </a:solidFill>
                <a:effectLst/>
                <a:latin typeface="Poppins SemiBold" panose="00000700000000000000" pitchFamily="2" charset="0"/>
                <a:ea typeface="Calibri" panose="020F0502020204030204" pitchFamily="34" charset="0"/>
                <a:cs typeface="Poppins SemiBold" panose="00000700000000000000" pitchFamily="2" charset="0"/>
              </a:rPr>
              <a:t>powerful</a:t>
            </a:r>
            <a:r>
              <a:rPr lang="en-US" sz="1400" b="0" i="0" dirty="0">
                <a:effectLst/>
                <a:latin typeface="Poppins SemiBold" panose="00000700000000000000" pitchFamily="2" charset="0"/>
                <a:ea typeface="Calibri" panose="020F0502020204030204" pitchFamily="34" charset="0"/>
                <a:cs typeface="Poppins SemiBold" panose="00000700000000000000" pitchFamily="2" charset="0"/>
              </a:rPr>
              <a:t> tool that simplifies and enhances personal expense management.</a:t>
            </a:r>
          </a:p>
          <a:p>
            <a:pPr marL="285750" indent="-285750" algn="just">
              <a:lnSpc>
                <a:spcPct val="150000"/>
              </a:lnSpc>
              <a:buFont typeface="Arial" panose="020B0604020202020204" pitchFamily="34" charset="0"/>
              <a:buChar char="•"/>
            </a:pPr>
            <a:r>
              <a:rPr lang="en-US" sz="1400" b="0" i="0" dirty="0">
                <a:effectLst/>
                <a:latin typeface="Poppins SemiBold" panose="00000700000000000000" pitchFamily="2" charset="0"/>
                <a:ea typeface="Calibri" panose="020F0502020204030204" pitchFamily="34" charset="0"/>
                <a:cs typeface="Poppins SemiBold" panose="00000700000000000000" pitchFamily="2" charset="0"/>
              </a:rPr>
              <a:t>With its user-friendly interface and robust features, users can </a:t>
            </a:r>
            <a:r>
              <a:rPr lang="en-US" sz="1400" b="1" i="0" dirty="0">
                <a:solidFill>
                  <a:srgbClr val="FF0000"/>
                </a:solidFill>
                <a:effectLst/>
                <a:latin typeface="Poppins SemiBold" panose="00000700000000000000" pitchFamily="2" charset="0"/>
                <a:ea typeface="Calibri" panose="020F0502020204030204" pitchFamily="34" charset="0"/>
                <a:cs typeface="Poppins SemiBold" panose="00000700000000000000" pitchFamily="2" charset="0"/>
              </a:rPr>
              <a:t>effortlessly track, categorize, and control their expenses</a:t>
            </a:r>
            <a:r>
              <a:rPr lang="en-US" sz="1400" b="0" i="0" dirty="0">
                <a:effectLst/>
                <a:latin typeface="Poppins SemiBold" panose="00000700000000000000" pitchFamily="2" charset="0"/>
                <a:ea typeface="Calibri" panose="020F0502020204030204" pitchFamily="34" charset="0"/>
                <a:cs typeface="Poppins SemiBold" panose="00000700000000000000" pitchFamily="2" charset="0"/>
              </a:rPr>
              <a:t>, leading to better financial health and improved financial well-being.</a:t>
            </a:r>
          </a:p>
          <a:p>
            <a:pPr marL="285750" indent="-285750" algn="just">
              <a:lnSpc>
                <a:spcPct val="150000"/>
              </a:lnSpc>
              <a:buFont typeface="Arial" panose="020B0604020202020204" pitchFamily="34" charset="0"/>
              <a:buChar char="•"/>
            </a:pPr>
            <a:r>
              <a:rPr lang="en-US" sz="1400" b="0" i="0" dirty="0">
                <a:effectLst/>
                <a:latin typeface="Poppins SemiBold" panose="00000700000000000000" pitchFamily="2" charset="0"/>
                <a:ea typeface="Calibri" panose="020F0502020204030204" pitchFamily="34" charset="0"/>
                <a:cs typeface="Poppins SemiBold" panose="00000700000000000000" pitchFamily="2" charset="0"/>
              </a:rPr>
              <a:t>With </a:t>
            </a:r>
            <a:r>
              <a:rPr lang="en-US" sz="1400" b="1" i="0" dirty="0">
                <a:solidFill>
                  <a:srgbClr val="FF0000"/>
                </a:solidFill>
                <a:effectLst/>
                <a:latin typeface="Poppins SemiBold" panose="00000700000000000000" pitchFamily="2" charset="0"/>
                <a:ea typeface="Calibri" panose="020F0502020204030204" pitchFamily="34" charset="0"/>
                <a:cs typeface="Poppins SemiBold" panose="00000700000000000000" pitchFamily="2" charset="0"/>
              </a:rPr>
              <a:t>insightful visualizations and reports</a:t>
            </a:r>
            <a:r>
              <a:rPr lang="en-US" sz="1400" b="0" i="0" dirty="0">
                <a:effectLst/>
                <a:latin typeface="Poppins SemiBold" panose="00000700000000000000" pitchFamily="2" charset="0"/>
                <a:ea typeface="Calibri" panose="020F0502020204030204" pitchFamily="34" charset="0"/>
                <a:cs typeface="Poppins SemiBold" panose="00000700000000000000" pitchFamily="2" charset="0"/>
              </a:rPr>
              <a:t>, the application provides users with clear and concise summaries of their financial data.</a:t>
            </a:r>
          </a:p>
          <a:p>
            <a:pPr marL="285750" indent="-285750" algn="just">
              <a:lnSpc>
                <a:spcPct val="150000"/>
              </a:lnSpc>
              <a:buFont typeface="Arial" panose="020B0604020202020204" pitchFamily="34" charset="0"/>
              <a:buChar char="•"/>
            </a:pPr>
            <a:r>
              <a:rPr lang="en-US" dirty="0">
                <a:latin typeface="Poppins SemiBold" panose="00000700000000000000" pitchFamily="2" charset="0"/>
                <a:ea typeface="Calibri" panose="020F0502020204030204" pitchFamily="34" charset="0"/>
                <a:cs typeface="Poppins SemiBold" panose="00000700000000000000" pitchFamily="2" charset="0"/>
              </a:rPr>
              <a:t>It is a valuable tool for </a:t>
            </a:r>
            <a:r>
              <a:rPr lang="en-US" sz="1400" b="0" i="0" dirty="0">
                <a:effectLst/>
                <a:latin typeface="Poppins SemiBold" panose="00000700000000000000" pitchFamily="2" charset="0"/>
                <a:ea typeface="Calibri" panose="020F0502020204030204" pitchFamily="34" charset="0"/>
                <a:cs typeface="Poppins SemiBold" panose="00000700000000000000" pitchFamily="2" charset="0"/>
              </a:rPr>
              <a:t>individuals seeking to </a:t>
            </a:r>
            <a:r>
              <a:rPr lang="en-US" sz="1400" b="1" i="0" dirty="0">
                <a:solidFill>
                  <a:srgbClr val="FF0000"/>
                </a:solidFill>
                <a:effectLst/>
                <a:latin typeface="Poppins SemiBold" panose="00000700000000000000" pitchFamily="2" charset="0"/>
                <a:ea typeface="Calibri" panose="020F0502020204030204" pitchFamily="34" charset="0"/>
                <a:cs typeface="Poppins SemiBold" panose="00000700000000000000" pitchFamily="2" charset="0"/>
              </a:rPr>
              <a:t>gain control over their finances, achieve their financial goals, and improve their overall financial well-being</a:t>
            </a:r>
            <a:endParaRPr lang="en-US" sz="1400" b="0" i="0" dirty="0">
              <a:effectLst/>
              <a:latin typeface="Poppins SemiBold" panose="00000700000000000000" pitchFamily="2" charset="0"/>
              <a:ea typeface="Calibri" panose="020F0502020204030204" pitchFamily="34" charset="0"/>
              <a:cs typeface="Poppins SemiBold" panose="00000700000000000000" pitchFamily="2" charset="0"/>
            </a:endParaRPr>
          </a:p>
          <a:p>
            <a:pPr algn="just">
              <a:lnSpc>
                <a:spcPct val="150000"/>
              </a:lnSpc>
            </a:pPr>
            <a:br>
              <a:rPr lang="en-US" sz="1400" dirty="0">
                <a:latin typeface="Poppins SemiBold" panose="00000700000000000000" pitchFamily="2" charset="0"/>
                <a:ea typeface="Calibri" panose="020F0502020204030204" pitchFamily="34" charset="0"/>
                <a:cs typeface="Poppins SemiBold" panose="00000700000000000000" pitchFamily="2" charset="0"/>
              </a:rPr>
            </a:br>
            <a:endParaRPr lang="en-IN" sz="1400" dirty="0">
              <a:latin typeface="Poppins SemiBold" panose="00000700000000000000" pitchFamily="2" charset="0"/>
              <a:ea typeface="Calibri" panose="020F0502020204030204" pitchFamily="34" charset="0"/>
              <a:cs typeface="Poppins SemiBold" panose="00000700000000000000" pitchFamily="2" charset="0"/>
            </a:endParaRPr>
          </a:p>
        </p:txBody>
      </p:sp>
    </p:spTree>
    <p:extLst>
      <p:ext uri="{BB962C8B-B14F-4D97-AF65-F5344CB8AC3E}">
        <p14:creationId xmlns:p14="http://schemas.microsoft.com/office/powerpoint/2010/main" val="2266907565"/>
      </p:ext>
    </p:extLst>
  </p:cSld>
  <p:clrMapOvr>
    <a:masterClrMapping/>
  </p:clrMapOvr>
  <mc:AlternateContent xmlns:mc="http://schemas.openxmlformats.org/markup-compatibility/2006">
    <mc:Choice xmlns:p14="http://schemas.microsoft.com/office/powerpoint/2010/main" Requires="p14">
      <p:transition spd="slow" p14:dur="800">
        <p14:flythrough dir="ou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2" name="Picture 18" descr="Free vector editorial commission concept illustration">
            <a:extLst>
              <a:ext uri="{FF2B5EF4-FFF2-40B4-BE49-F238E27FC236}">
                <a16:creationId xmlns:a16="http://schemas.microsoft.com/office/drawing/2014/main" id="{AA2D1CFA-44BE-C51B-8266-D7024F0ACB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1303" y="2080779"/>
            <a:ext cx="4133340" cy="2753360"/>
          </a:xfrm>
          <a:prstGeom prst="rect">
            <a:avLst/>
          </a:prstGeom>
          <a:noFill/>
          <a:extLst>
            <a:ext uri="{909E8E84-426E-40DD-AFC4-6F175D3DCCD1}">
              <a14:hiddenFill xmlns:a14="http://schemas.microsoft.com/office/drawing/2010/main">
                <a:solidFill>
                  <a:srgbClr val="FFFFFF"/>
                </a:solidFill>
              </a14:hiddenFill>
            </a:ext>
          </a:extLst>
        </p:spPr>
      </p:pic>
      <p:sp>
        <p:nvSpPr>
          <p:cNvPr id="172" name="Google Shape;172;p32"/>
          <p:cNvSpPr txBox="1">
            <a:spLocks noGrp="1"/>
          </p:cNvSpPr>
          <p:nvPr>
            <p:ph type="title"/>
          </p:nvPr>
        </p:nvSpPr>
        <p:spPr>
          <a:xfrm>
            <a:off x="582596" y="377943"/>
            <a:ext cx="8381790" cy="6507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References</a:t>
            </a:r>
            <a:endParaRPr sz="3200" dirty="0">
              <a:solidFill>
                <a:schemeClr val="lt2"/>
              </a:solidFill>
            </a:endParaRPr>
          </a:p>
        </p:txBody>
      </p:sp>
      <p:sp>
        <p:nvSpPr>
          <p:cNvPr id="5" name="TextBox 4">
            <a:extLst>
              <a:ext uri="{FF2B5EF4-FFF2-40B4-BE49-F238E27FC236}">
                <a16:creationId xmlns:a16="http://schemas.microsoft.com/office/drawing/2014/main" id="{8797002A-9EF0-6CF2-3E34-4F020EF377C3}"/>
              </a:ext>
            </a:extLst>
          </p:cNvPr>
          <p:cNvSpPr txBox="1"/>
          <p:nvPr/>
        </p:nvSpPr>
        <p:spPr>
          <a:xfrm>
            <a:off x="582596" y="1028701"/>
            <a:ext cx="7842946" cy="1721690"/>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IN" sz="1600" dirty="0">
                <a:solidFill>
                  <a:srgbClr val="FF0000"/>
                </a:solidFill>
                <a:latin typeface="Poppins SemiBold" panose="00000700000000000000" pitchFamily="2" charset="0"/>
                <a:ea typeface="Calibri" panose="020F0502020204030204" pitchFamily="34" charset="0"/>
                <a:cs typeface="Poppins SemiBold" panose="00000700000000000000" pitchFamily="2" charset="0"/>
              </a:rPr>
              <a:t>Live Project Demo</a:t>
            </a:r>
            <a:r>
              <a:rPr lang="en-IN" dirty="0">
                <a:latin typeface="Poppins SemiBold" panose="00000700000000000000" pitchFamily="2" charset="0"/>
                <a:ea typeface="Calibri" panose="020F0502020204030204" pitchFamily="34" charset="0"/>
                <a:cs typeface="Poppins SemiBold" panose="00000700000000000000" pitchFamily="2" charset="0"/>
              </a:rPr>
              <a:t>: </a:t>
            </a:r>
            <a:r>
              <a:rPr lang="en-IN" dirty="0">
                <a:solidFill>
                  <a:schemeClr val="tx1"/>
                </a:solidFill>
                <a:latin typeface="Poppins SemiBold" panose="00000700000000000000" pitchFamily="2" charset="0"/>
                <a:ea typeface="Calibri" panose="020F0502020204030204" pitchFamily="34" charset="0"/>
                <a:cs typeface="Poppins SemiBold" panose="00000700000000000000" pitchFamily="2" charset="0"/>
                <a:hlinkClick r:id="rId4">
                  <a:extLst>
                    <a:ext uri="{A12FA001-AC4F-418D-AE19-62706E023703}">
                      <ahyp:hlinkClr xmlns:ahyp="http://schemas.microsoft.com/office/drawing/2018/hyperlinkcolor" val="tx"/>
                    </a:ext>
                  </a:extLst>
                </a:hlinkClick>
              </a:rPr>
              <a:t>https://nithingeorge2000.pythonanywhere.com/</a:t>
            </a:r>
            <a:endParaRPr lang="en-IN" dirty="0">
              <a:solidFill>
                <a:schemeClr val="tx1"/>
              </a:solidFill>
              <a:latin typeface="Poppins SemiBold" panose="00000700000000000000" pitchFamily="2" charset="0"/>
              <a:ea typeface="Calibri" panose="020F0502020204030204" pitchFamily="34" charset="0"/>
              <a:cs typeface="Poppins SemiBold" panose="00000700000000000000" pitchFamily="2" charset="0"/>
            </a:endParaRPr>
          </a:p>
          <a:p>
            <a:pPr marL="342900" indent="-342900" algn="just">
              <a:lnSpc>
                <a:spcPct val="150000"/>
              </a:lnSpc>
              <a:buFont typeface="Arial" panose="020B0604020202020204" pitchFamily="34" charset="0"/>
              <a:buChar char="•"/>
            </a:pPr>
            <a:r>
              <a:rPr lang="en-IN" sz="1400" dirty="0" err="1">
                <a:latin typeface="Poppins SemiBold" panose="00000700000000000000" pitchFamily="2" charset="0"/>
                <a:ea typeface="Calibri" panose="020F0502020204030204" pitchFamily="34" charset="0"/>
                <a:cs typeface="Poppins SemiBold" panose="00000700000000000000" pitchFamily="2" charset="0"/>
              </a:rPr>
              <a:t>ChatGPT</a:t>
            </a:r>
            <a:endParaRPr lang="en-IN" sz="1400" dirty="0">
              <a:latin typeface="Poppins SemiBold" panose="00000700000000000000" pitchFamily="2" charset="0"/>
              <a:ea typeface="Calibri" panose="020F0502020204030204" pitchFamily="34" charset="0"/>
              <a:cs typeface="Poppins SemiBold" panose="00000700000000000000" pitchFamily="2" charset="0"/>
            </a:endParaRPr>
          </a:p>
          <a:p>
            <a:pPr marL="342900" indent="-342900" algn="just">
              <a:lnSpc>
                <a:spcPct val="150000"/>
              </a:lnSpc>
              <a:buFont typeface="Arial" panose="020B0604020202020204" pitchFamily="34" charset="0"/>
              <a:buChar char="•"/>
            </a:pPr>
            <a:r>
              <a:rPr lang="en-IN" sz="1400" dirty="0" err="1">
                <a:latin typeface="Poppins SemiBold" panose="00000700000000000000" pitchFamily="2" charset="0"/>
                <a:ea typeface="Calibri" panose="020F0502020204030204" pitchFamily="34" charset="0"/>
                <a:cs typeface="Poppins SemiBold" panose="00000700000000000000" pitchFamily="2" charset="0"/>
              </a:rPr>
              <a:t>FullCalendar</a:t>
            </a:r>
            <a:r>
              <a:rPr lang="en-IN" sz="1400" dirty="0">
                <a:latin typeface="Poppins SemiBold" panose="00000700000000000000" pitchFamily="2" charset="0"/>
                <a:ea typeface="Calibri" panose="020F0502020204030204" pitchFamily="34" charset="0"/>
                <a:cs typeface="Poppins SemiBold" panose="00000700000000000000" pitchFamily="2" charset="0"/>
              </a:rPr>
              <a:t> </a:t>
            </a:r>
            <a:r>
              <a:rPr lang="en-IN" sz="1400" dirty="0" err="1">
                <a:latin typeface="Poppins SemiBold" panose="00000700000000000000" pitchFamily="2" charset="0"/>
                <a:ea typeface="Calibri" panose="020F0502020204030204" pitchFamily="34" charset="0"/>
                <a:cs typeface="Poppins SemiBold" panose="00000700000000000000" pitchFamily="2" charset="0"/>
              </a:rPr>
              <a:t>Js</a:t>
            </a:r>
            <a:endParaRPr lang="en-IN" sz="1400" dirty="0">
              <a:latin typeface="Poppins SemiBold" panose="00000700000000000000" pitchFamily="2" charset="0"/>
              <a:ea typeface="Calibri" panose="020F0502020204030204" pitchFamily="34" charset="0"/>
              <a:cs typeface="Poppins SemiBold" panose="00000700000000000000" pitchFamily="2" charset="0"/>
            </a:endParaRPr>
          </a:p>
          <a:p>
            <a:pPr marL="342900" indent="-342900" algn="just">
              <a:lnSpc>
                <a:spcPct val="150000"/>
              </a:lnSpc>
              <a:buFont typeface="Arial" panose="020B0604020202020204" pitchFamily="34" charset="0"/>
              <a:buChar char="•"/>
            </a:pPr>
            <a:r>
              <a:rPr lang="en-IN" sz="1400" dirty="0">
                <a:latin typeface="Poppins SemiBold" panose="00000700000000000000" pitchFamily="2" charset="0"/>
                <a:ea typeface="Calibri" panose="020F0502020204030204" pitchFamily="34" charset="0"/>
                <a:cs typeface="Poppins SemiBold" panose="00000700000000000000" pitchFamily="2" charset="0"/>
              </a:rPr>
              <a:t>Chart </a:t>
            </a:r>
            <a:r>
              <a:rPr lang="en-IN" sz="1400" dirty="0" err="1">
                <a:latin typeface="Poppins SemiBold" panose="00000700000000000000" pitchFamily="2" charset="0"/>
                <a:ea typeface="Calibri" panose="020F0502020204030204" pitchFamily="34" charset="0"/>
                <a:cs typeface="Poppins SemiBold" panose="00000700000000000000" pitchFamily="2" charset="0"/>
              </a:rPr>
              <a:t>Js</a:t>
            </a:r>
            <a:endParaRPr lang="en-IN" sz="1400" dirty="0">
              <a:latin typeface="Poppins SemiBold" panose="00000700000000000000" pitchFamily="2" charset="0"/>
              <a:ea typeface="Calibri" panose="020F0502020204030204" pitchFamily="34" charset="0"/>
              <a:cs typeface="Poppins SemiBold" panose="00000700000000000000" pitchFamily="2" charset="0"/>
            </a:endParaRPr>
          </a:p>
          <a:p>
            <a:pPr marL="342900" indent="-342900" algn="just">
              <a:lnSpc>
                <a:spcPct val="150000"/>
              </a:lnSpc>
              <a:buFont typeface="Arial" panose="020B0604020202020204" pitchFamily="34" charset="0"/>
              <a:buChar char="•"/>
            </a:pPr>
            <a:r>
              <a:rPr lang="en-IN" sz="1400" dirty="0">
                <a:latin typeface="Poppins SemiBold" panose="00000700000000000000" pitchFamily="2" charset="0"/>
                <a:ea typeface="Calibri" panose="020F0502020204030204" pitchFamily="34" charset="0"/>
                <a:cs typeface="Poppins SemiBold" panose="00000700000000000000" pitchFamily="2" charset="0"/>
              </a:rPr>
              <a:t>Django documentation</a:t>
            </a:r>
            <a:endParaRPr lang="en-US" dirty="0"/>
          </a:p>
        </p:txBody>
      </p:sp>
    </p:spTree>
    <p:extLst>
      <p:ext uri="{BB962C8B-B14F-4D97-AF65-F5344CB8AC3E}">
        <p14:creationId xmlns:p14="http://schemas.microsoft.com/office/powerpoint/2010/main" val="2720185880"/>
      </p:ext>
    </p:extLst>
  </p:cSld>
  <p:clrMapOvr>
    <a:masterClrMapping/>
  </p:clrMapOvr>
  <mc:AlternateContent xmlns:mc="http://schemas.openxmlformats.org/markup-compatibility/2006">
    <mc:Choice xmlns:p14="http://schemas.microsoft.com/office/powerpoint/2010/main" Requires="p14">
      <p:transition spd="slow" p14:dur="800">
        <p14:flythrough dir="ou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8196" name="Picture 4" descr="Free vector money and income attraction">
            <a:extLst>
              <a:ext uri="{FF2B5EF4-FFF2-40B4-BE49-F238E27FC236}">
                <a16:creationId xmlns:a16="http://schemas.microsoft.com/office/drawing/2014/main" id="{41C6D3F6-300B-47FD-736E-D25830444C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4122" y="1289958"/>
            <a:ext cx="5110842" cy="3592286"/>
          </a:xfrm>
          <a:prstGeom prst="rect">
            <a:avLst/>
          </a:prstGeom>
          <a:noFill/>
          <a:extLst>
            <a:ext uri="{909E8E84-426E-40DD-AFC4-6F175D3DCCD1}">
              <a14:hiddenFill xmlns:a14="http://schemas.microsoft.com/office/drawing/2010/main">
                <a:solidFill>
                  <a:srgbClr val="FFFFFF"/>
                </a:solidFill>
              </a14:hiddenFill>
            </a:ext>
          </a:extLst>
        </p:spPr>
      </p:pic>
      <p:sp>
        <p:nvSpPr>
          <p:cNvPr id="172" name="Google Shape;172;p32"/>
          <p:cNvSpPr txBox="1">
            <a:spLocks noGrp="1"/>
          </p:cNvSpPr>
          <p:nvPr>
            <p:ph type="title"/>
          </p:nvPr>
        </p:nvSpPr>
        <p:spPr>
          <a:xfrm>
            <a:off x="762210" y="1839937"/>
            <a:ext cx="8381790" cy="6507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6500" dirty="0"/>
              <a:t>Thanks!</a:t>
            </a:r>
            <a:endParaRPr sz="6500" dirty="0">
              <a:solidFill>
                <a:schemeClr val="lt2"/>
              </a:solidFill>
            </a:endParaRPr>
          </a:p>
        </p:txBody>
      </p:sp>
      <p:sp>
        <p:nvSpPr>
          <p:cNvPr id="4" name="Google Shape;487;p47">
            <a:extLst>
              <a:ext uri="{FF2B5EF4-FFF2-40B4-BE49-F238E27FC236}">
                <a16:creationId xmlns:a16="http://schemas.microsoft.com/office/drawing/2014/main" id="{266CB969-31B6-7F2A-CB96-F5383DC4D43F}"/>
              </a:ext>
            </a:extLst>
          </p:cNvPr>
          <p:cNvSpPr txBox="1">
            <a:spLocks/>
          </p:cNvSpPr>
          <p:nvPr/>
        </p:nvSpPr>
        <p:spPr>
          <a:xfrm>
            <a:off x="762210" y="2652219"/>
            <a:ext cx="4443600" cy="1058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latin typeface="Poppins SemiBold"/>
                <a:cs typeface="Poppins SemiBold"/>
                <a:sym typeface="Poppins SemiBold"/>
              </a:rPr>
              <a:t>Nithin George</a:t>
            </a:r>
            <a:endParaRPr lang="en-US" dirty="0"/>
          </a:p>
          <a:p>
            <a:pPr>
              <a:lnSpc>
                <a:spcPct val="150000"/>
              </a:lnSpc>
            </a:pPr>
            <a:r>
              <a:rPr lang="en-US" dirty="0"/>
              <a:t>georgenithin180@gmail.com</a:t>
            </a:r>
          </a:p>
          <a:p>
            <a:pPr>
              <a:lnSpc>
                <a:spcPct val="150000"/>
              </a:lnSpc>
            </a:pPr>
            <a:r>
              <a:rPr lang="en-US" dirty="0"/>
              <a:t>+91  9497304051</a:t>
            </a:r>
          </a:p>
        </p:txBody>
      </p:sp>
    </p:spTree>
    <p:extLst>
      <p:ext uri="{BB962C8B-B14F-4D97-AF65-F5344CB8AC3E}">
        <p14:creationId xmlns:p14="http://schemas.microsoft.com/office/powerpoint/2010/main" val="3020073978"/>
      </p:ext>
    </p:extLst>
  </p:cSld>
  <p:clrMapOvr>
    <a:masterClrMapping/>
  </p:clrMapOvr>
  <mc:AlternateContent xmlns:mc="http://schemas.openxmlformats.org/markup-compatibility/2006">
    <mc:Choice xmlns:p14="http://schemas.microsoft.com/office/powerpoint/2010/main" Requires="p14">
      <p:transition spd="slow" p14:dur="800">
        <p14:flythrough dir="ou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6" name="Picture 2" descr="Free vector accountant concept illustration">
            <a:extLst>
              <a:ext uri="{FF2B5EF4-FFF2-40B4-BE49-F238E27FC236}">
                <a16:creationId xmlns:a16="http://schemas.microsoft.com/office/drawing/2014/main" id="{2B7C5189-71F4-CE32-9F75-CD66C2189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2105" y="263888"/>
            <a:ext cx="1834330" cy="1834334"/>
          </a:xfrm>
          <a:prstGeom prst="rect">
            <a:avLst/>
          </a:prstGeom>
          <a:noFill/>
          <a:extLst>
            <a:ext uri="{909E8E84-426E-40DD-AFC4-6F175D3DCCD1}">
              <a14:hiddenFill xmlns:a14="http://schemas.microsoft.com/office/drawing/2010/main">
                <a:solidFill>
                  <a:srgbClr val="FFFFFF"/>
                </a:solidFill>
              </a14:hiddenFill>
            </a:ext>
          </a:extLst>
        </p:spPr>
      </p:pic>
      <p:sp>
        <p:nvSpPr>
          <p:cNvPr id="149" name="Google Shape;149;p31"/>
          <p:cNvSpPr txBox="1">
            <a:spLocks noGrp="1"/>
          </p:cNvSpPr>
          <p:nvPr>
            <p:ph type="title"/>
          </p:nvPr>
        </p:nvSpPr>
        <p:spPr>
          <a:xfrm>
            <a:off x="720000" y="33889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3200" dirty="0"/>
              <a:t>Abstract</a:t>
            </a:r>
            <a:endParaRPr sz="3200" b="0" dirty="0">
              <a:latin typeface="Poppins SemiBold"/>
              <a:ea typeface="Poppins SemiBold"/>
              <a:cs typeface="Poppins SemiBold"/>
              <a:sym typeface="Poppins SemiBold"/>
            </a:endParaRPr>
          </a:p>
        </p:txBody>
      </p:sp>
      <p:sp>
        <p:nvSpPr>
          <p:cNvPr id="154" name="Google Shape;154;p31"/>
          <p:cNvSpPr txBox="1">
            <a:spLocks noGrp="1"/>
          </p:cNvSpPr>
          <p:nvPr>
            <p:ph type="subTitle" idx="1"/>
          </p:nvPr>
        </p:nvSpPr>
        <p:spPr>
          <a:xfrm>
            <a:off x="720000" y="919754"/>
            <a:ext cx="7272836" cy="3897175"/>
          </a:xfrm>
          <a:prstGeom prst="rect">
            <a:avLst/>
          </a:prstGeom>
        </p:spPr>
        <p:txBody>
          <a:bodyPr spcFirstLastPara="1" wrap="square" lIns="91425" tIns="91425" rIns="91425" bIns="91425" anchor="t" anchorCtr="0">
            <a:noAutofit/>
          </a:bodyPr>
          <a:lstStyle/>
          <a:p>
            <a:pPr algn="l">
              <a:lnSpc>
                <a:spcPct val="150000"/>
              </a:lnSpc>
              <a:buFont typeface="Arial" panose="020B0604020202020204" pitchFamily="34" charset="0"/>
              <a:buChar char="•"/>
            </a:pPr>
            <a:r>
              <a:rPr lang="en-US" sz="1400" dirty="0">
                <a:solidFill>
                  <a:schemeClr val="tx1"/>
                </a:solidFill>
                <a:latin typeface="Poppins SemiBold" panose="00000700000000000000" pitchFamily="2" charset="0"/>
                <a:cs typeface="Poppins SemiBold" panose="00000700000000000000" pitchFamily="2" charset="0"/>
              </a:rPr>
              <a:t>Expense Manager </a:t>
            </a:r>
            <a:r>
              <a:rPr lang="en-US" sz="1400" dirty="0">
                <a:solidFill>
                  <a:srgbClr val="FF0000"/>
                </a:solidFill>
                <a:latin typeface="Poppins SemiBold" panose="00000700000000000000" pitchFamily="2" charset="0"/>
                <a:cs typeface="Poppins SemiBold" panose="00000700000000000000" pitchFamily="2" charset="0"/>
              </a:rPr>
              <a:t>helps users track and control their expenses </a:t>
            </a:r>
            <a:r>
              <a:rPr lang="en-US" sz="1400" dirty="0">
                <a:solidFill>
                  <a:schemeClr val="tx1"/>
                </a:solidFill>
                <a:latin typeface="Poppins SemiBold" panose="00000700000000000000" pitchFamily="2" charset="0"/>
                <a:cs typeface="Poppins SemiBold" panose="00000700000000000000" pitchFamily="2" charset="0"/>
              </a:rPr>
              <a:t>effectively.</a:t>
            </a:r>
          </a:p>
          <a:p>
            <a:pPr algn="l">
              <a:lnSpc>
                <a:spcPct val="150000"/>
              </a:lnSpc>
              <a:buFont typeface="Arial" panose="020B0604020202020204" pitchFamily="34" charset="0"/>
              <a:buChar char="•"/>
            </a:pPr>
            <a:r>
              <a:rPr lang="en-US" sz="1400" b="0" i="0" dirty="0">
                <a:solidFill>
                  <a:schemeClr val="tx1"/>
                </a:solidFill>
                <a:effectLst/>
                <a:latin typeface="Poppins SemiBold" panose="00000700000000000000" pitchFamily="2" charset="0"/>
                <a:cs typeface="Poppins SemiBold" panose="00000700000000000000" pitchFamily="2" charset="0"/>
              </a:rPr>
              <a:t>Expense Manager </a:t>
            </a:r>
            <a:r>
              <a:rPr lang="en-US" sz="1400" b="0" i="0" dirty="0">
                <a:solidFill>
                  <a:srgbClr val="FF0000"/>
                </a:solidFill>
                <a:effectLst/>
                <a:latin typeface="Poppins SemiBold" panose="00000700000000000000" pitchFamily="2" charset="0"/>
                <a:cs typeface="Poppins SemiBold" panose="00000700000000000000" pitchFamily="2" charset="0"/>
              </a:rPr>
              <a:t>simplifies expense management</a:t>
            </a:r>
            <a:r>
              <a:rPr lang="en-US" sz="1400" b="0" i="0" dirty="0">
                <a:solidFill>
                  <a:schemeClr val="tx1"/>
                </a:solidFill>
                <a:effectLst/>
                <a:latin typeface="Poppins SemiBold" panose="00000700000000000000" pitchFamily="2" charset="0"/>
                <a:cs typeface="Poppins SemiBold" panose="00000700000000000000" pitchFamily="2" charset="0"/>
              </a:rPr>
              <a:t> with intuitive features</a:t>
            </a:r>
            <a:r>
              <a:rPr lang="en-US" sz="1400" dirty="0">
                <a:solidFill>
                  <a:schemeClr val="tx1"/>
                </a:solidFill>
                <a:latin typeface="Poppins SemiBold" panose="00000700000000000000" pitchFamily="2" charset="0"/>
                <a:cs typeface="Poppins SemiBold" panose="00000700000000000000" pitchFamily="2" charset="0"/>
              </a:rPr>
              <a:t>.</a:t>
            </a:r>
          </a:p>
          <a:p>
            <a:pPr algn="l">
              <a:lnSpc>
                <a:spcPct val="150000"/>
              </a:lnSpc>
              <a:buFont typeface="Arial" panose="020B0604020202020204" pitchFamily="34" charset="0"/>
              <a:buChar char="•"/>
            </a:pPr>
            <a:r>
              <a:rPr lang="en-US" sz="1400" b="0" i="0" dirty="0">
                <a:solidFill>
                  <a:schemeClr val="tx1"/>
                </a:solidFill>
                <a:effectLst/>
                <a:latin typeface="Poppins SemiBold" panose="00000700000000000000" pitchFamily="2" charset="0"/>
                <a:cs typeface="Poppins SemiBold" panose="00000700000000000000" pitchFamily="2" charset="0"/>
              </a:rPr>
              <a:t>Users can </a:t>
            </a:r>
            <a:r>
              <a:rPr lang="en-US" sz="1400" b="0" i="0" dirty="0">
                <a:solidFill>
                  <a:srgbClr val="FF0000"/>
                </a:solidFill>
                <a:effectLst/>
                <a:latin typeface="Poppins SemiBold" panose="00000700000000000000" pitchFamily="2" charset="0"/>
                <a:cs typeface="Poppins SemiBold" panose="00000700000000000000" pitchFamily="2" charset="0"/>
              </a:rPr>
              <a:t>effortlessly record expenses </a:t>
            </a:r>
            <a:r>
              <a:rPr lang="en-US" sz="1400" b="0" i="0" dirty="0">
                <a:solidFill>
                  <a:schemeClr val="tx1"/>
                </a:solidFill>
                <a:effectLst/>
                <a:latin typeface="Poppins SemiBold" panose="00000700000000000000" pitchFamily="2" charset="0"/>
                <a:cs typeface="Poppins SemiBold" panose="00000700000000000000" pitchFamily="2" charset="0"/>
              </a:rPr>
              <a:t>and </a:t>
            </a:r>
            <a:r>
              <a:rPr lang="en-US" sz="1400" b="0" i="0" dirty="0">
                <a:solidFill>
                  <a:srgbClr val="FF0000"/>
                </a:solidFill>
                <a:effectLst/>
                <a:latin typeface="Poppins SemiBold" panose="00000700000000000000" pitchFamily="2" charset="0"/>
                <a:cs typeface="Poppins SemiBold" panose="00000700000000000000" pitchFamily="2" charset="0"/>
              </a:rPr>
              <a:t>monitor their financial health </a:t>
            </a:r>
            <a:r>
              <a:rPr lang="en-US" sz="1400" b="0" i="0" dirty="0">
                <a:solidFill>
                  <a:schemeClr val="tx1"/>
                </a:solidFill>
                <a:effectLst/>
                <a:latin typeface="Poppins SemiBold" panose="00000700000000000000" pitchFamily="2" charset="0"/>
                <a:cs typeface="Poppins SemiBold" panose="00000700000000000000" pitchFamily="2" charset="0"/>
              </a:rPr>
              <a:t>in real-time.</a:t>
            </a:r>
          </a:p>
          <a:p>
            <a:pPr algn="l">
              <a:lnSpc>
                <a:spcPct val="150000"/>
              </a:lnSpc>
              <a:buFont typeface="Arial" panose="020B0604020202020204" pitchFamily="34" charset="0"/>
              <a:buChar char="•"/>
            </a:pPr>
            <a:r>
              <a:rPr lang="en-US" sz="1400" b="0" i="0" dirty="0">
                <a:solidFill>
                  <a:schemeClr val="tx1"/>
                </a:solidFill>
                <a:effectLst/>
                <a:latin typeface="Poppins SemiBold" panose="00000700000000000000" pitchFamily="2" charset="0"/>
                <a:cs typeface="Poppins SemiBold" panose="00000700000000000000" pitchFamily="2" charset="0"/>
              </a:rPr>
              <a:t>Expenses are </a:t>
            </a:r>
            <a:r>
              <a:rPr lang="en-US" sz="1400" b="0" i="0" dirty="0">
                <a:solidFill>
                  <a:srgbClr val="FF0000"/>
                </a:solidFill>
                <a:effectLst/>
                <a:latin typeface="Poppins SemiBold" panose="00000700000000000000" pitchFamily="2" charset="0"/>
                <a:cs typeface="Poppins SemiBold" panose="00000700000000000000" pitchFamily="2" charset="0"/>
              </a:rPr>
              <a:t>categorized</a:t>
            </a:r>
            <a:r>
              <a:rPr lang="en-US" sz="1400" b="0" i="0" dirty="0">
                <a:solidFill>
                  <a:schemeClr val="tx1"/>
                </a:solidFill>
                <a:effectLst/>
                <a:latin typeface="Poppins SemiBold" panose="00000700000000000000" pitchFamily="2" charset="0"/>
                <a:cs typeface="Poppins SemiBold" panose="00000700000000000000" pitchFamily="2" charset="0"/>
              </a:rPr>
              <a:t> based on personal requirements, giving users insights into spending patterns and areas for improvement.</a:t>
            </a:r>
            <a:endParaRPr lang="en-US" sz="1400" dirty="0">
              <a:solidFill>
                <a:schemeClr val="tx1"/>
              </a:solidFill>
              <a:latin typeface="Poppins SemiBold" panose="00000700000000000000" pitchFamily="2" charset="0"/>
              <a:cs typeface="Poppins SemiBold" panose="00000700000000000000" pitchFamily="2" charset="0"/>
            </a:endParaRPr>
          </a:p>
          <a:p>
            <a:pPr algn="l">
              <a:lnSpc>
                <a:spcPct val="150000"/>
              </a:lnSpc>
              <a:buFont typeface="Arial" panose="020B0604020202020204" pitchFamily="34" charset="0"/>
              <a:buChar char="•"/>
            </a:pPr>
            <a:r>
              <a:rPr lang="en-US" sz="1400" b="0" i="0" dirty="0">
                <a:solidFill>
                  <a:schemeClr val="tx1"/>
                </a:solidFill>
                <a:effectLst/>
                <a:latin typeface="Poppins SemiBold" panose="00000700000000000000" pitchFamily="2" charset="0"/>
                <a:cs typeface="Poppins SemiBold" panose="00000700000000000000" pitchFamily="2" charset="0"/>
              </a:rPr>
              <a:t>Expense Manager </a:t>
            </a:r>
            <a:r>
              <a:rPr lang="en-US" sz="1400" b="0" i="0" dirty="0">
                <a:solidFill>
                  <a:srgbClr val="FF0000"/>
                </a:solidFill>
                <a:effectLst/>
                <a:latin typeface="Poppins SemiBold" panose="00000700000000000000" pitchFamily="2" charset="0"/>
                <a:cs typeface="Poppins SemiBold" panose="00000700000000000000" pitchFamily="2" charset="0"/>
              </a:rPr>
              <a:t>provides visualizations and reports</a:t>
            </a:r>
            <a:r>
              <a:rPr lang="en-US" sz="1400" b="0" i="0" dirty="0">
                <a:solidFill>
                  <a:schemeClr val="tx1"/>
                </a:solidFill>
                <a:effectLst/>
                <a:latin typeface="Poppins SemiBold" panose="00000700000000000000" pitchFamily="2" charset="0"/>
                <a:cs typeface="Poppins SemiBold" panose="00000700000000000000" pitchFamily="2" charset="0"/>
              </a:rPr>
              <a:t>, summarizing financial data for easy analysis.</a:t>
            </a:r>
          </a:p>
          <a:p>
            <a:pPr algn="l">
              <a:lnSpc>
                <a:spcPct val="150000"/>
              </a:lnSpc>
              <a:buFont typeface="Arial" panose="020B0604020202020204" pitchFamily="34" charset="0"/>
              <a:buChar char="•"/>
            </a:pPr>
            <a:r>
              <a:rPr lang="en-US" sz="1400" b="0" i="0" dirty="0">
                <a:solidFill>
                  <a:schemeClr val="tx1"/>
                </a:solidFill>
                <a:effectLst/>
                <a:latin typeface="Poppins SemiBold" panose="00000700000000000000" pitchFamily="2" charset="0"/>
                <a:cs typeface="Poppins SemiBold" panose="00000700000000000000" pitchFamily="2" charset="0"/>
              </a:rPr>
              <a:t>Expense Manager</a:t>
            </a:r>
            <a:r>
              <a:rPr lang="en-US" sz="1400" dirty="0">
                <a:solidFill>
                  <a:schemeClr val="tx1"/>
                </a:solidFill>
                <a:latin typeface="Poppins SemiBold" panose="00000700000000000000" pitchFamily="2" charset="0"/>
                <a:cs typeface="Poppins SemiBold" panose="00000700000000000000" pitchFamily="2" charset="0"/>
              </a:rPr>
              <a:t> is </a:t>
            </a:r>
            <a:r>
              <a:rPr lang="en-US" sz="1400" dirty="0">
                <a:solidFill>
                  <a:srgbClr val="FF0000"/>
                </a:solidFill>
                <a:latin typeface="Poppins SemiBold" panose="00000700000000000000" pitchFamily="2" charset="0"/>
                <a:cs typeface="Poppins SemiBold" panose="00000700000000000000" pitchFamily="2" charset="0"/>
              </a:rPr>
              <a:t>user friendly</a:t>
            </a:r>
            <a:r>
              <a:rPr lang="en-US" sz="1400" dirty="0">
                <a:solidFill>
                  <a:schemeClr val="tx1"/>
                </a:solidFill>
                <a:latin typeface="Poppins SemiBold" panose="00000700000000000000" pitchFamily="2" charset="0"/>
                <a:cs typeface="Poppins SemiBold" panose="00000700000000000000" pitchFamily="2" charset="0"/>
              </a:rPr>
              <a:t>.</a:t>
            </a:r>
          </a:p>
          <a:p>
            <a:pPr marL="127000" indent="0" algn="l"/>
            <a:endParaRPr lang="en-US" sz="1400" b="0" i="0" dirty="0">
              <a:solidFill>
                <a:schemeClr val="tx1"/>
              </a:solidFill>
              <a:effectLst/>
              <a:latin typeface="Poppins SemiBold" panose="00000700000000000000" pitchFamily="2" charset="0"/>
              <a:cs typeface="Poppins SemiBold" panose="00000700000000000000" pitchFamily="2" charset="0"/>
            </a:endParaRPr>
          </a:p>
          <a:p>
            <a:pPr algn="l">
              <a:buFont typeface="Arial" panose="020B0604020202020204" pitchFamily="34" charset="0"/>
              <a:buChar char="•"/>
            </a:pPr>
            <a:endParaRPr lang="en-US" sz="1400" b="0" i="0" dirty="0">
              <a:solidFill>
                <a:schemeClr val="tx1"/>
              </a:solidFill>
              <a:effectLst/>
              <a:latin typeface="Poppins SemiBold" panose="00000700000000000000" pitchFamily="2" charset="0"/>
              <a:cs typeface="Poppins SemiBold" panose="000007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dir="ou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582597" y="377943"/>
            <a:ext cx="7206132" cy="6507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200" dirty="0"/>
              <a:t>Project Requirements</a:t>
            </a:r>
            <a:endParaRPr sz="3200" dirty="0">
              <a:solidFill>
                <a:schemeClr val="lt2"/>
              </a:solidFill>
            </a:endParaRPr>
          </a:p>
        </p:txBody>
      </p:sp>
      <p:sp>
        <p:nvSpPr>
          <p:cNvPr id="5" name="TextBox 4">
            <a:extLst>
              <a:ext uri="{FF2B5EF4-FFF2-40B4-BE49-F238E27FC236}">
                <a16:creationId xmlns:a16="http://schemas.microsoft.com/office/drawing/2014/main" id="{8797002A-9EF0-6CF2-3E34-4F020EF377C3}"/>
              </a:ext>
            </a:extLst>
          </p:cNvPr>
          <p:cNvSpPr txBox="1"/>
          <p:nvPr/>
        </p:nvSpPr>
        <p:spPr>
          <a:xfrm>
            <a:off x="582597" y="1126672"/>
            <a:ext cx="7532703" cy="3380669"/>
          </a:xfrm>
          <a:prstGeom prst="rect">
            <a:avLst/>
          </a:prstGeom>
          <a:noFill/>
        </p:spPr>
        <p:txBody>
          <a:bodyPr wrap="square">
            <a:spAutoFit/>
          </a:bodyPr>
          <a:lstStyle/>
          <a:p>
            <a:pPr marL="0" marR="0" lvl="0" indent="0" defTabSz="914400" rtl="0" eaLnBrk="1" fontAlgn="auto" latinLnBrk="0" hangingPunct="1">
              <a:lnSpc>
                <a:spcPct val="150000"/>
              </a:lnSpc>
              <a:spcBef>
                <a:spcPts val="36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rPr>
              <a:t>1. </a:t>
            </a:r>
            <a:r>
              <a:rPr kumimoji="0" lang="en-US" sz="1400" b="1"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rPr>
              <a:t>Record and categorize expenses</a:t>
            </a:r>
            <a:endParaRPr kumimoji="0" lang="en-US" sz="1400" b="0"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endParaRPr>
          </a:p>
          <a:p>
            <a:pPr marL="0" marR="0" lvl="0" indent="0" defTabSz="914400" rtl="0" eaLnBrk="1" fontAlgn="auto" latinLnBrk="0" hangingPunct="1">
              <a:lnSpc>
                <a:spcPct val="150000"/>
              </a:lnSpc>
              <a:spcBef>
                <a:spcPts val="36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rPr>
              <a:t>2. </a:t>
            </a:r>
            <a:r>
              <a:rPr kumimoji="0" lang="en-US" sz="1400" b="1"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rPr>
              <a:t>Budget Tracking</a:t>
            </a:r>
            <a:endParaRPr kumimoji="0" lang="en-US" sz="1400" b="0"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endParaRPr>
          </a:p>
          <a:p>
            <a:pPr marL="0" marR="0" lvl="0" indent="0" defTabSz="914400" rtl="0" eaLnBrk="1" fontAlgn="auto" latinLnBrk="0" hangingPunct="1">
              <a:lnSpc>
                <a:spcPct val="150000"/>
              </a:lnSpc>
              <a:spcBef>
                <a:spcPts val="36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rPr>
              <a:t>3. </a:t>
            </a:r>
            <a:r>
              <a:rPr kumimoji="0" lang="en-US" sz="1400" b="1"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rPr>
              <a:t>Calendar view</a:t>
            </a:r>
          </a:p>
          <a:p>
            <a:pPr marL="0" marR="0" lvl="0" indent="0" defTabSz="914400" rtl="0" eaLnBrk="1" fontAlgn="auto" latinLnBrk="0" hangingPunct="1">
              <a:lnSpc>
                <a:spcPct val="150000"/>
              </a:lnSpc>
              <a:spcBef>
                <a:spcPts val="36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rPr>
              <a:t>4. </a:t>
            </a:r>
            <a:r>
              <a:rPr kumimoji="0" lang="en-US" sz="1400" b="1"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rPr>
              <a:t>Export options of the expense</a:t>
            </a:r>
            <a:endParaRPr kumimoji="0" lang="en-US" sz="1400" b="0"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endParaRPr>
          </a:p>
          <a:p>
            <a:pPr marL="0" marR="0" lvl="0" indent="0" defTabSz="914400" rtl="0" eaLnBrk="1" fontAlgn="auto" latinLnBrk="0" hangingPunct="1">
              <a:lnSpc>
                <a:spcPct val="150000"/>
              </a:lnSpc>
              <a:spcBef>
                <a:spcPts val="36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rPr>
              <a:t>5. </a:t>
            </a:r>
            <a:r>
              <a:rPr kumimoji="0" lang="en-US" sz="1400" b="1"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rPr>
              <a:t>Export options of the income</a:t>
            </a:r>
            <a:endParaRPr kumimoji="0" lang="en-US" sz="1400" b="0"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endParaRPr>
          </a:p>
          <a:p>
            <a:pPr marL="0" marR="0" lvl="0" indent="0" defTabSz="914400" rtl="0" eaLnBrk="1" fontAlgn="auto" latinLnBrk="0" hangingPunct="1">
              <a:lnSpc>
                <a:spcPct val="150000"/>
              </a:lnSpc>
              <a:spcBef>
                <a:spcPts val="36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rPr>
              <a:t>6</a:t>
            </a:r>
            <a:r>
              <a:rPr kumimoji="0" lang="en-US" sz="1400" b="1"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rPr>
              <a:t>. Profile management </a:t>
            </a:r>
          </a:p>
          <a:p>
            <a:pPr marL="0" marR="0" lvl="0" indent="0" defTabSz="914400" rtl="0" eaLnBrk="1" fontAlgn="auto" latinLnBrk="0" hangingPunct="1">
              <a:lnSpc>
                <a:spcPct val="150000"/>
              </a:lnSpc>
              <a:spcBef>
                <a:spcPts val="36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rPr>
              <a:t>7. </a:t>
            </a:r>
            <a:r>
              <a:rPr kumimoji="0" lang="en-US" sz="1400" b="1"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rPr>
              <a:t>Mobile view</a:t>
            </a:r>
            <a:endParaRPr kumimoji="0" lang="en-US" sz="1400" b="0"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endParaRPr>
          </a:p>
          <a:p>
            <a:pPr marL="0" marR="0" lvl="0" indent="0" defTabSz="914400" rtl="0" eaLnBrk="1" fontAlgn="auto" latinLnBrk="0" hangingPunct="1">
              <a:lnSpc>
                <a:spcPct val="150000"/>
              </a:lnSpc>
              <a:spcBef>
                <a:spcPts val="36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rPr>
              <a:t>8. </a:t>
            </a:r>
            <a:r>
              <a:rPr kumimoji="0" lang="en-US" sz="1400" b="1"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rPr>
              <a:t>Admin dashboard</a:t>
            </a:r>
          </a:p>
          <a:p>
            <a:pPr marL="0" marR="0" lvl="0" indent="0" defTabSz="914400" rtl="0" eaLnBrk="1" fontAlgn="auto" latinLnBrk="0" hangingPunct="1">
              <a:lnSpc>
                <a:spcPct val="150000"/>
              </a:lnSpc>
              <a:spcBef>
                <a:spcPts val="36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rPr>
              <a:t>9</a:t>
            </a:r>
            <a:r>
              <a:rPr kumimoji="0" lang="en-US" sz="1400" b="1"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rPr>
              <a:t>. Set a custom Currency</a:t>
            </a:r>
            <a:endParaRPr kumimoji="0" lang="en-IN" sz="1400" b="0" i="0" u="none" strike="noStrike" kern="1200" cap="none" spc="0" normalizeH="0" baseline="0" noProof="0" dirty="0">
              <a:ln>
                <a:noFill/>
              </a:ln>
              <a:solidFill>
                <a:schemeClr val="tx1"/>
              </a:solidFill>
              <a:effectLst/>
              <a:uLnTx/>
              <a:uFillTx/>
              <a:latin typeface="Poppins SemiBold" panose="00000700000000000000" pitchFamily="2" charset="0"/>
              <a:ea typeface="Calibri" panose="020F0502020204030204" pitchFamily="34" charset="0"/>
              <a:cs typeface="Poppins SemiBold" panose="00000700000000000000" pitchFamily="2" charset="0"/>
            </a:endParaRPr>
          </a:p>
        </p:txBody>
      </p:sp>
      <p:pic>
        <p:nvPicPr>
          <p:cNvPr id="6" name="Picture 6" descr="Free vector sales growth abstract concept illustration.">
            <a:extLst>
              <a:ext uri="{FF2B5EF4-FFF2-40B4-BE49-F238E27FC236}">
                <a16:creationId xmlns:a16="http://schemas.microsoft.com/office/drawing/2014/main" id="{6636F003-EEE8-E2EE-CDA2-1451159C65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4807" y="1804312"/>
            <a:ext cx="3069768" cy="30697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800">
        <p14:flythrough dir="ou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2" name="Picture 4" descr="Free vector programmer concept illustration">
            <a:extLst>
              <a:ext uri="{FF2B5EF4-FFF2-40B4-BE49-F238E27FC236}">
                <a16:creationId xmlns:a16="http://schemas.microsoft.com/office/drawing/2014/main" id="{FD16A4AD-E241-E589-7831-1F91D57280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6213" y="3249388"/>
            <a:ext cx="1624689" cy="1624689"/>
          </a:xfrm>
          <a:prstGeom prst="rect">
            <a:avLst/>
          </a:prstGeom>
          <a:noFill/>
          <a:extLst>
            <a:ext uri="{909E8E84-426E-40DD-AFC4-6F175D3DCCD1}">
              <a14:hiddenFill xmlns:a14="http://schemas.microsoft.com/office/drawing/2010/main">
                <a:solidFill>
                  <a:srgbClr val="FFFFFF"/>
                </a:solidFill>
              </a14:hiddenFill>
            </a:ext>
          </a:extLst>
        </p:spPr>
      </p:pic>
      <p:sp>
        <p:nvSpPr>
          <p:cNvPr id="172" name="Google Shape;172;p32"/>
          <p:cNvSpPr txBox="1">
            <a:spLocks noGrp="1"/>
          </p:cNvSpPr>
          <p:nvPr>
            <p:ph type="title"/>
          </p:nvPr>
        </p:nvSpPr>
        <p:spPr>
          <a:xfrm>
            <a:off x="582597" y="377943"/>
            <a:ext cx="7206132" cy="6507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200" dirty="0"/>
              <a:t>Features and Highlights</a:t>
            </a:r>
            <a:endParaRPr sz="3200" dirty="0">
              <a:solidFill>
                <a:schemeClr val="lt2"/>
              </a:solidFill>
            </a:endParaRPr>
          </a:p>
        </p:txBody>
      </p:sp>
      <p:sp>
        <p:nvSpPr>
          <p:cNvPr id="5" name="TextBox 4">
            <a:extLst>
              <a:ext uri="{FF2B5EF4-FFF2-40B4-BE49-F238E27FC236}">
                <a16:creationId xmlns:a16="http://schemas.microsoft.com/office/drawing/2014/main" id="{8797002A-9EF0-6CF2-3E34-4F020EF377C3}"/>
              </a:ext>
            </a:extLst>
          </p:cNvPr>
          <p:cNvSpPr txBox="1"/>
          <p:nvPr/>
        </p:nvSpPr>
        <p:spPr>
          <a:xfrm>
            <a:off x="582597" y="1126672"/>
            <a:ext cx="7532703" cy="2775119"/>
          </a:xfrm>
          <a:prstGeom prst="rect">
            <a:avLst/>
          </a:prstGeom>
          <a:noFill/>
        </p:spPr>
        <p:txBody>
          <a:bodyPr wrap="square">
            <a:spAutoFit/>
          </a:bodyPr>
          <a:lstStyle/>
          <a:p>
            <a:pPr marL="347472" marR="0" lvl="0" indent="-347472" algn="l" defTabSz="914400" rtl="0" eaLnBrk="1" fontAlgn="auto" latinLnBrk="0" hangingPunct="1">
              <a:lnSpc>
                <a:spcPct val="150000"/>
              </a:lnSpc>
              <a:spcBef>
                <a:spcPts val="36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Ability to add, edit, and view expenses with </a:t>
            </a:r>
            <a:r>
              <a:rPr kumimoji="0" lang="en-US" sz="1400" b="0" i="0" u="none" strike="noStrike" kern="1200" cap="none" spc="0" normalizeH="0" baseline="0" noProof="0" dirty="0">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categorization</a:t>
            </a: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options.</a:t>
            </a:r>
          </a:p>
          <a:p>
            <a:pPr marL="347472" marR="0" lvl="0" indent="-347472" algn="l" defTabSz="914400" rtl="0" eaLnBrk="1" fontAlgn="auto" latinLnBrk="0" hangingPunct="1">
              <a:lnSpc>
                <a:spcPct val="150000"/>
              </a:lnSpc>
              <a:spcBef>
                <a:spcPts val="36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Users can view income and expenses as </a:t>
            </a:r>
            <a:r>
              <a:rPr kumimoji="0" lang="en-US" sz="1400" b="0" i="0" u="none" strike="noStrike" kern="1200" cap="none" spc="0" normalizeH="0" baseline="0" noProof="0" dirty="0">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graphs</a:t>
            </a: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for different categories.</a:t>
            </a:r>
          </a:p>
          <a:p>
            <a:pPr marL="347472" marR="0" lvl="0" indent="-347472" algn="l" defTabSz="914400" rtl="0" eaLnBrk="1" fontAlgn="auto" latinLnBrk="0" hangingPunct="1">
              <a:lnSpc>
                <a:spcPct val="150000"/>
              </a:lnSpc>
              <a:spcBef>
                <a:spcPts val="36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A Customized </a:t>
            </a:r>
            <a:r>
              <a:rPr kumimoji="0" lang="en-US" sz="1400" b="0" i="0" u="none" strike="noStrike" kern="1200" cap="none" spc="0" normalizeH="0" baseline="0" noProof="0" dirty="0">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Calendar</a:t>
            </a: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view that gives the summary of income and expense of each day.</a:t>
            </a:r>
          </a:p>
          <a:p>
            <a:pPr marL="347472" marR="0" lvl="0" indent="-347472" algn="l" defTabSz="914400" rtl="0" eaLnBrk="1" fontAlgn="auto" latinLnBrk="0" hangingPunct="1">
              <a:lnSpc>
                <a:spcPct val="150000"/>
              </a:lnSpc>
              <a:spcBef>
                <a:spcPts val="36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Users can </a:t>
            </a:r>
            <a:r>
              <a:rPr kumimoji="0" lang="en-US" sz="1400" b="0" i="0" u="none" strike="noStrike" kern="1200" cap="none" spc="0" normalizeH="0" baseline="0" noProof="0" dirty="0">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export</a:t>
            </a: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the data of expenses and incomes whenever required. </a:t>
            </a:r>
          </a:p>
          <a:p>
            <a:pPr marL="347472" marR="0" lvl="0" indent="-347472" algn="l" defTabSz="914400" rtl="0" eaLnBrk="1" fontAlgn="auto" latinLnBrk="0" hangingPunct="1">
              <a:lnSpc>
                <a:spcPct val="150000"/>
              </a:lnSpc>
              <a:spcBef>
                <a:spcPts val="36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Project is designed in such a </a:t>
            </a:r>
            <a:r>
              <a:rPr kumimoji="0" lang="en-US" sz="1400" b="0" i="0" u="none" strike="noStrike" kern="1200" cap="none" spc="0" normalizeH="0" baseline="0" noProof="0" dirty="0">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responsive</a:t>
            </a:r>
            <a:r>
              <a:rPr kumimoji="0" lang="en-US"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manner that users you use this web app in their mobile phones as well.</a:t>
            </a:r>
            <a:endParaRPr kumimoji="0" lang="en-IN"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endParaRPr>
          </a:p>
          <a:p>
            <a:endParaRPr lang="en-IN" dirty="0">
              <a:latin typeface="Poppins SemiBold" panose="00000700000000000000" pitchFamily="2" charset="0"/>
              <a:cs typeface="Poppins SemiBold" panose="00000700000000000000" pitchFamily="2" charset="0"/>
            </a:endParaRPr>
          </a:p>
        </p:txBody>
      </p:sp>
    </p:spTree>
    <p:extLst>
      <p:ext uri="{BB962C8B-B14F-4D97-AF65-F5344CB8AC3E}">
        <p14:creationId xmlns:p14="http://schemas.microsoft.com/office/powerpoint/2010/main" val="3360604985"/>
      </p:ext>
    </p:extLst>
  </p:cSld>
  <p:clrMapOvr>
    <a:masterClrMapping/>
  </p:clrMapOvr>
  <mc:AlternateContent xmlns:mc="http://schemas.openxmlformats.org/markup-compatibility/2006">
    <mc:Choice xmlns:p14="http://schemas.microsoft.com/office/powerpoint/2010/main" Requires="p14">
      <p:transition spd="slow" p14:dur="800">
        <p14:flythrough dir="ou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582597" y="377943"/>
            <a:ext cx="7206132" cy="6507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200" dirty="0"/>
              <a:t>Architecture of the project</a:t>
            </a:r>
            <a:endParaRPr sz="3200" dirty="0">
              <a:solidFill>
                <a:schemeClr val="lt2"/>
              </a:solidFill>
            </a:endParaRPr>
          </a:p>
        </p:txBody>
      </p:sp>
      <p:sp>
        <p:nvSpPr>
          <p:cNvPr id="5" name="TextBox 4">
            <a:extLst>
              <a:ext uri="{FF2B5EF4-FFF2-40B4-BE49-F238E27FC236}">
                <a16:creationId xmlns:a16="http://schemas.microsoft.com/office/drawing/2014/main" id="{8797002A-9EF0-6CF2-3E34-4F020EF377C3}"/>
              </a:ext>
            </a:extLst>
          </p:cNvPr>
          <p:cNvSpPr txBox="1"/>
          <p:nvPr/>
        </p:nvSpPr>
        <p:spPr>
          <a:xfrm>
            <a:off x="582597" y="1126672"/>
            <a:ext cx="7532703" cy="3467616"/>
          </a:xfrm>
          <a:prstGeom prst="rect">
            <a:avLst/>
          </a:prstGeom>
          <a:noFill/>
        </p:spPr>
        <p:txBody>
          <a:bodyPr wrap="square">
            <a:spAutoFit/>
          </a:bodyPr>
          <a:lstStyle/>
          <a:p>
            <a:pPr marR="0" lvl="0" algn="l" defTabSz="914400" rtl="0" eaLnBrk="1" fontAlgn="auto" latinLnBrk="0" hangingPunct="1">
              <a:spcBef>
                <a:spcPts val="360"/>
              </a:spcBef>
              <a:spcAft>
                <a:spcPts val="0"/>
              </a:spcAft>
              <a:buClrTx/>
              <a:buSzTx/>
              <a:tabLst/>
              <a:defRPr/>
            </a:pPr>
            <a:r>
              <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The architecture of the Expense Manager project follows a layered and modular design, incorporating key components and their interactions to provide an efficient expense management system.</a:t>
            </a:r>
          </a:p>
          <a:p>
            <a:pPr marL="347472" marR="0" lvl="0" indent="-347472" algn="l" defTabSz="914400" rtl="0" eaLnBrk="1" fontAlgn="auto" latinLnBrk="0" hangingPunct="1">
              <a:spcBef>
                <a:spcPts val="360"/>
              </a:spcBef>
              <a:spcAft>
                <a:spcPts val="0"/>
              </a:spcAft>
              <a:buClrTx/>
              <a:buSzTx/>
              <a:buFont typeface="+mj-lt"/>
              <a:buAutoNum type="arabicPeriod"/>
              <a:tabLst/>
              <a:defRPr/>
            </a:pPr>
            <a:r>
              <a:rPr kumimoji="0" lang="en-US" b="1" i="0" u="none" strike="noStrike" kern="1200" cap="none" spc="0" normalizeH="0" baseline="0" noProof="0" dirty="0">
                <a:ln>
                  <a:noFill/>
                </a:ln>
                <a:solidFill>
                  <a:schemeClr val="tx2">
                    <a:lumMod val="50000"/>
                  </a:schemeClr>
                </a:solidFill>
                <a:effectLst/>
                <a:uLnTx/>
                <a:uFillTx/>
                <a:latin typeface="Poppins SemiBold" panose="00000700000000000000" pitchFamily="2" charset="0"/>
                <a:ea typeface="Calibri" panose="020F0502020204030204" pitchFamily="34" charset="0"/>
                <a:cs typeface="Poppins SemiBold" panose="00000700000000000000" pitchFamily="2" charset="0"/>
              </a:rPr>
              <a:t>Presentation Layer</a:t>
            </a:r>
            <a:r>
              <a:rPr kumimoji="0" lang="en-US" b="1"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a:t>
            </a:r>
          </a:p>
          <a:p>
            <a:pPr marL="800100" marR="0" lvl="1" indent="-342900" algn="l" defTabSz="914400" rtl="0" eaLnBrk="1" fontAlgn="auto" latinLnBrk="0" hangingPunct="1">
              <a:spcBef>
                <a:spcPts val="36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User Interface</a:t>
            </a:r>
            <a:r>
              <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It handles the user interaction and provides a user-friendly interface for accessing the application.</a:t>
            </a:r>
          </a:p>
          <a:p>
            <a:pPr marL="800100" marR="0" lvl="1" indent="-342900" algn="l" defTabSz="914400" rtl="0" eaLnBrk="1" fontAlgn="auto" latinLnBrk="0" hangingPunct="1">
              <a:spcBef>
                <a:spcPts val="36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Views and Forms</a:t>
            </a:r>
            <a:r>
              <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It comprises the screens and forms that allow users to input expenses, set budgets, and view reports.</a:t>
            </a:r>
          </a:p>
          <a:p>
            <a:pPr marL="347472" marR="0" lvl="0" indent="-347472" algn="l" defTabSz="914400" rtl="0" eaLnBrk="1" fontAlgn="auto" latinLnBrk="0" hangingPunct="1">
              <a:spcBef>
                <a:spcPts val="360"/>
              </a:spcBef>
              <a:spcAft>
                <a:spcPts val="0"/>
              </a:spcAft>
              <a:buClrTx/>
              <a:buSzTx/>
              <a:buFont typeface="+mj-lt"/>
              <a:buAutoNum type="arabicPeriod"/>
              <a:tabLst/>
              <a:defRPr/>
            </a:pPr>
            <a:r>
              <a:rPr kumimoji="0" lang="en-US" b="1" i="0" u="none" strike="noStrike" kern="1200" cap="none" spc="0" normalizeH="0" baseline="0" noProof="0" dirty="0">
                <a:ln>
                  <a:noFill/>
                </a:ln>
                <a:solidFill>
                  <a:schemeClr val="tx2">
                    <a:lumMod val="50000"/>
                  </a:schemeClr>
                </a:solidFill>
                <a:effectLst/>
                <a:uLnTx/>
                <a:uFillTx/>
                <a:latin typeface="Poppins SemiBold" panose="00000700000000000000" pitchFamily="2" charset="0"/>
                <a:ea typeface="+mn-ea"/>
                <a:cs typeface="Poppins SemiBold" panose="00000700000000000000" pitchFamily="2" charset="0"/>
              </a:rPr>
              <a:t>Application Layer</a:t>
            </a:r>
            <a:r>
              <a:rPr kumimoji="0" lang="en-US" b="1" i="0" u="none" strike="noStrike" kern="1200" cap="none" spc="0" normalizeH="0" baseline="0" noProof="0" dirty="0">
                <a:ln>
                  <a:noFill/>
                </a:ln>
                <a:solidFill>
                  <a:srgbClr val="000000"/>
                </a:solidFill>
                <a:effectLst/>
                <a:uLnTx/>
                <a:uFillTx/>
                <a:latin typeface="Poppins SemiBold" panose="00000700000000000000" pitchFamily="2" charset="0"/>
                <a:ea typeface="+mn-ea"/>
                <a:cs typeface="Poppins SemiBold" panose="00000700000000000000" pitchFamily="2" charset="0"/>
              </a:rPr>
              <a:t>:</a:t>
            </a:r>
          </a:p>
          <a:p>
            <a:pPr marL="742950" marR="0" lvl="1" indent="-285750" algn="l" defTabSz="914400" rtl="0" eaLnBrk="1" fontAlgn="auto" latinLnBrk="0" hangingPunct="1">
              <a:spcBef>
                <a:spcPts val="360"/>
              </a:spcBef>
              <a:spcAft>
                <a:spcPts val="0"/>
              </a:spcAft>
              <a:buClrTx/>
              <a:buSzTx/>
              <a:buFont typeface="Arial" panose="020B0604020202020204" pitchFamily="34" charset="0"/>
              <a:buChar char="•"/>
              <a:tabLst/>
              <a:defRPr/>
            </a:pPr>
            <a:r>
              <a:rPr kumimoji="0" lang="en-US" b="0" i="0" u="none" strike="noStrike" kern="1200" cap="none" spc="0" normalizeH="0" baseline="0" noProof="0" dirty="0" err="1">
                <a:ln>
                  <a:noFill/>
                </a:ln>
                <a:solidFill>
                  <a:srgbClr val="FF0000"/>
                </a:solidFill>
                <a:effectLst/>
                <a:uLnTx/>
                <a:uFillTx/>
                <a:latin typeface="Poppins SemiBold" panose="00000700000000000000" pitchFamily="2" charset="0"/>
                <a:ea typeface="+mn-ea"/>
                <a:cs typeface="Poppins SemiBold" panose="00000700000000000000" pitchFamily="2" charset="0"/>
              </a:rPr>
              <a:t>ExpenseMain</a:t>
            </a:r>
            <a:r>
              <a:rPr kumimoji="0" lang="en-US" b="0" i="0" u="none" strike="noStrike" kern="1200" cap="none" spc="0" normalizeH="0" baseline="0" noProof="0" dirty="0">
                <a:ln>
                  <a:noFill/>
                </a:ln>
                <a:solidFill>
                  <a:srgbClr val="FF0000"/>
                </a:solidFill>
                <a:effectLst/>
                <a:uLnTx/>
                <a:uFillTx/>
                <a:latin typeface="Poppins SemiBold" panose="00000700000000000000" pitchFamily="2" charset="0"/>
                <a:ea typeface="+mn-ea"/>
                <a:cs typeface="Poppins SemiBold" panose="00000700000000000000" pitchFamily="2" charset="0"/>
              </a:rPr>
              <a:t> Module</a:t>
            </a:r>
            <a:r>
              <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mn-ea"/>
                <a:cs typeface="Poppins SemiBold" panose="00000700000000000000" pitchFamily="2" charset="0"/>
              </a:rPr>
              <a:t>: It acts as the core functionality of the system, handling expense recording, categorization, and budget visualizations.</a:t>
            </a:r>
          </a:p>
          <a:p>
            <a:pPr marL="742950" marR="0" lvl="1" indent="-285750" algn="l" defTabSz="914400" rtl="0" eaLnBrk="1" fontAlgn="auto" latinLnBrk="0" hangingPunct="1">
              <a:spcBef>
                <a:spcPts val="360"/>
              </a:spcBef>
              <a:spcAft>
                <a:spcPts val="0"/>
              </a:spcAft>
              <a:buClrTx/>
              <a:buSzTx/>
              <a:buFont typeface="Arial" panose="020B0604020202020204" pitchFamily="34" charset="0"/>
              <a:buChar char="•"/>
              <a:tabLst/>
              <a:defRPr/>
            </a:pPr>
            <a:r>
              <a:rPr kumimoji="0" lang="en-US" b="0" i="0" u="none" strike="noStrike" kern="1200" cap="none" spc="0" normalizeH="0" baseline="0" noProof="0" dirty="0" err="1">
                <a:ln>
                  <a:noFill/>
                </a:ln>
                <a:solidFill>
                  <a:srgbClr val="FF0000"/>
                </a:solidFill>
                <a:effectLst/>
                <a:uLnTx/>
                <a:uFillTx/>
                <a:latin typeface="Poppins SemiBold" panose="00000700000000000000" pitchFamily="2" charset="0"/>
                <a:ea typeface="+mn-ea"/>
                <a:cs typeface="Poppins SemiBold" panose="00000700000000000000" pitchFamily="2" charset="0"/>
              </a:rPr>
              <a:t>ExpenseManager</a:t>
            </a:r>
            <a:r>
              <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mn-ea"/>
                <a:cs typeface="Poppins SemiBold" panose="00000700000000000000" pitchFamily="2" charset="0"/>
              </a:rPr>
              <a:t>: It handles the main </a:t>
            </a:r>
            <a:r>
              <a:rPr kumimoji="0" lang="en-US" b="0" i="0" u="none" strike="noStrike" kern="1200" cap="none" spc="0" normalizeH="0" baseline="0" noProof="0" dirty="0" err="1">
                <a:ln>
                  <a:noFill/>
                </a:ln>
                <a:solidFill>
                  <a:srgbClr val="000000"/>
                </a:solidFill>
                <a:effectLst/>
                <a:uLnTx/>
                <a:uFillTx/>
                <a:latin typeface="Poppins SemiBold" panose="00000700000000000000" pitchFamily="2" charset="0"/>
                <a:ea typeface="+mn-ea"/>
                <a:cs typeface="Poppins SemiBold" panose="00000700000000000000" pitchFamily="2" charset="0"/>
              </a:rPr>
              <a:t>urls</a:t>
            </a:r>
            <a:r>
              <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mn-ea"/>
                <a:cs typeface="Poppins SemiBold" panose="00000700000000000000" pitchFamily="2" charset="0"/>
              </a:rPr>
              <a:t> that manages the application</a:t>
            </a:r>
          </a:p>
          <a:p>
            <a:pPr marL="457200" marR="0" lvl="1" indent="0" algn="l" defTabSz="914400" rtl="0" eaLnBrk="1" fontAlgn="auto" latinLnBrk="0" hangingPunct="1">
              <a:spcBef>
                <a:spcPts val="360"/>
              </a:spcBef>
              <a:spcAft>
                <a:spcPts val="0"/>
              </a:spcAft>
              <a:buClrTx/>
              <a:buSzTx/>
              <a:buFont typeface="Arial" panose="020B0604020202020204" pitchFamily="34" charset="0"/>
              <a:buNone/>
              <a:tabLst/>
              <a:defRPr/>
            </a:pPr>
            <a:endPar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endParaRPr>
          </a:p>
          <a:p>
            <a:endParaRPr lang="en-US" dirty="0">
              <a:latin typeface="Poppins SemiBold" panose="00000700000000000000" pitchFamily="2" charset="0"/>
              <a:cs typeface="Poppins SemiBold" panose="00000700000000000000" pitchFamily="2" charset="0"/>
            </a:endParaRPr>
          </a:p>
        </p:txBody>
      </p:sp>
      <p:pic>
        <p:nvPicPr>
          <p:cNvPr id="6" name="Picture 8" descr="Free vector operating system concept illustration">
            <a:extLst>
              <a:ext uri="{FF2B5EF4-FFF2-40B4-BE49-F238E27FC236}">
                <a16:creationId xmlns:a16="http://schemas.microsoft.com/office/drawing/2014/main" id="{EBBCA0BC-0956-379E-15CD-73028599E4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8519" y="239982"/>
            <a:ext cx="1226346" cy="1226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661585"/>
      </p:ext>
    </p:extLst>
  </p:cSld>
  <p:clrMapOvr>
    <a:masterClrMapping/>
  </p:clrMapOvr>
  <mc:AlternateContent xmlns:mc="http://schemas.openxmlformats.org/markup-compatibility/2006">
    <mc:Choice xmlns:p14="http://schemas.microsoft.com/office/powerpoint/2010/main" Requires="p14">
      <p:transition spd="slow" p14:dur="800">
        <p14:flythrough dir="ou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582597" y="377943"/>
            <a:ext cx="7206132" cy="6507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200" dirty="0"/>
              <a:t>Architecture of the project</a:t>
            </a:r>
            <a:endParaRPr sz="3200" dirty="0">
              <a:solidFill>
                <a:schemeClr val="lt2"/>
              </a:solidFill>
            </a:endParaRPr>
          </a:p>
        </p:txBody>
      </p:sp>
      <p:sp>
        <p:nvSpPr>
          <p:cNvPr id="5" name="TextBox 4">
            <a:extLst>
              <a:ext uri="{FF2B5EF4-FFF2-40B4-BE49-F238E27FC236}">
                <a16:creationId xmlns:a16="http://schemas.microsoft.com/office/drawing/2014/main" id="{8797002A-9EF0-6CF2-3E34-4F020EF377C3}"/>
              </a:ext>
            </a:extLst>
          </p:cNvPr>
          <p:cNvSpPr txBox="1"/>
          <p:nvPr/>
        </p:nvSpPr>
        <p:spPr>
          <a:xfrm>
            <a:off x="582597" y="1126672"/>
            <a:ext cx="7532703" cy="3683060"/>
          </a:xfrm>
          <a:prstGeom prst="rect">
            <a:avLst/>
          </a:prstGeom>
          <a:noFill/>
        </p:spPr>
        <p:txBody>
          <a:bodyPr wrap="square">
            <a:spAutoFit/>
          </a:bodyPr>
          <a:lstStyle/>
          <a:p>
            <a:pPr marL="0" marR="0" lvl="0" indent="0" algn="l"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kumimoji="0" lang="en-IN"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3. </a:t>
            </a:r>
            <a:r>
              <a:rPr kumimoji="0" lang="en-IN" b="1" i="0" u="none" strike="noStrike" kern="1200" cap="none" spc="0" normalizeH="0" baseline="0" noProof="0" dirty="0">
                <a:ln>
                  <a:noFill/>
                </a:ln>
                <a:solidFill>
                  <a:schemeClr val="tx2">
                    <a:lumMod val="50000"/>
                  </a:schemeClr>
                </a:solidFill>
                <a:effectLst/>
                <a:uLnTx/>
                <a:uFillTx/>
                <a:latin typeface="Poppins SemiBold" panose="00000700000000000000" pitchFamily="2" charset="0"/>
                <a:ea typeface="Calibri" panose="020F0502020204030204" pitchFamily="34" charset="0"/>
                <a:cs typeface="Poppins SemiBold" panose="00000700000000000000" pitchFamily="2" charset="0"/>
              </a:rPr>
              <a:t>Data Layer</a:t>
            </a:r>
            <a:r>
              <a:rPr kumimoji="0" lang="en-IN"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a:t>
            </a:r>
          </a:p>
          <a:p>
            <a:pPr marL="800100" marR="0" lvl="1" indent="-342900" algn="just"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IN" b="0" i="0" u="none" strike="noStrike" kern="1200" cap="none" spc="0" normalizeH="0" baseline="0" noProof="0" dirty="0">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Database</a:t>
            </a:r>
            <a:r>
              <a:rPr kumimoji="0" lang="en-IN"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It includes a relational database management system    called SQLite to store user data, expense records, budgets, and other relevant information.</a:t>
            </a:r>
          </a:p>
          <a:p>
            <a:pPr marL="800100" marR="0" lvl="1" indent="-342900" algn="just"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IN" b="0" i="0" u="none" strike="noStrike" kern="1200" cap="none" spc="0" normalizeH="0" baseline="0" noProof="0" dirty="0">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Object-Relational Mapping (ORM)</a:t>
            </a:r>
            <a:r>
              <a:rPr kumimoji="0" lang="en-IN"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An ORM tool is used to map database entities to application objects, facilitating data retrieval and manipulation.</a:t>
            </a:r>
          </a:p>
          <a:p>
            <a:pPr marL="0" marR="0" lvl="0" indent="0" algn="l"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4. </a:t>
            </a:r>
            <a:r>
              <a:rPr kumimoji="0" lang="en-US" b="1" i="0" u="none" strike="noStrike" kern="1200" cap="none" spc="0" normalizeH="0" baseline="0" noProof="0" dirty="0">
                <a:ln>
                  <a:noFill/>
                </a:ln>
                <a:solidFill>
                  <a:schemeClr val="tx2">
                    <a:lumMod val="50000"/>
                  </a:schemeClr>
                </a:solidFill>
                <a:effectLst/>
                <a:uLnTx/>
                <a:uFillTx/>
                <a:latin typeface="Poppins SemiBold" panose="00000700000000000000" pitchFamily="2" charset="0"/>
                <a:ea typeface="Calibri" panose="020F0502020204030204" pitchFamily="34" charset="0"/>
                <a:cs typeface="Poppins SemiBold" panose="00000700000000000000" pitchFamily="2" charset="0"/>
              </a:rPr>
              <a:t>Integration Layer</a:t>
            </a:r>
            <a:r>
              <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a:t>
            </a:r>
          </a:p>
          <a:p>
            <a:pPr marL="800100" marR="0" lvl="1" indent="-342900"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External APIs</a:t>
            </a:r>
            <a:r>
              <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This component integrates with external systems, such as </a:t>
            </a:r>
            <a:r>
              <a:rPr kumimoji="0" lang="en-US" b="0" i="0" u="none" strike="noStrike" kern="1200" cap="none" spc="0" normalizeH="0" baseline="0" noProof="0" dirty="0" err="1">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FullCalendar</a:t>
            </a:r>
            <a:r>
              <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APIs or Chart </a:t>
            </a:r>
            <a:r>
              <a:rPr kumimoji="0" lang="en-US" b="0" i="0" u="none" strike="noStrike" kern="1200" cap="none" spc="0" normalizeH="0" baseline="0" noProof="0" dirty="0" err="1">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Js</a:t>
            </a:r>
            <a:r>
              <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APIs, to visualize the transaction data automatically.</a:t>
            </a:r>
          </a:p>
          <a:p>
            <a:pPr marL="0" marR="0" lvl="0" indent="0" algn="l"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5. </a:t>
            </a:r>
            <a:r>
              <a:rPr kumimoji="0" lang="en-US" b="1" i="0" u="none" strike="noStrike" kern="1200" cap="none" spc="0" normalizeH="0" baseline="0" noProof="0" dirty="0">
                <a:ln>
                  <a:noFill/>
                </a:ln>
                <a:solidFill>
                  <a:schemeClr val="tx2">
                    <a:lumMod val="50000"/>
                  </a:schemeClr>
                </a:solidFill>
                <a:effectLst/>
                <a:uLnTx/>
                <a:uFillTx/>
                <a:latin typeface="Poppins SemiBold" panose="00000700000000000000" pitchFamily="2" charset="0"/>
                <a:ea typeface="Calibri" panose="020F0502020204030204" pitchFamily="34" charset="0"/>
                <a:cs typeface="Poppins SemiBold" panose="00000700000000000000" pitchFamily="2" charset="0"/>
              </a:rPr>
              <a:t>Reporting and Analytics</a:t>
            </a:r>
            <a:r>
              <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a:t>
            </a:r>
          </a:p>
          <a:p>
            <a:pPr marL="800100" marR="0" lvl="1" indent="-342900"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Reporting Engine</a:t>
            </a:r>
            <a:r>
              <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This component generates reports and visualizations based on user preferences and selected data parameters.</a:t>
            </a:r>
            <a:endParaRPr kumimoji="0" lang="en-IN"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endParaRPr>
          </a:p>
          <a:p>
            <a:pPr marL="457200" marR="0" lvl="1" indent="0" algn="l"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endParaRPr kumimoji="0" lang="en-US"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endParaRPr>
          </a:p>
        </p:txBody>
      </p:sp>
      <p:pic>
        <p:nvPicPr>
          <p:cNvPr id="2" name="Picture 8" descr="Free vector operating system concept illustration">
            <a:extLst>
              <a:ext uri="{FF2B5EF4-FFF2-40B4-BE49-F238E27FC236}">
                <a16:creationId xmlns:a16="http://schemas.microsoft.com/office/drawing/2014/main" id="{4DBD973C-7BC2-208D-FDAC-C822EF1692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8519" y="239987"/>
            <a:ext cx="1226346" cy="1226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972734"/>
      </p:ext>
    </p:extLst>
  </p:cSld>
  <p:clrMapOvr>
    <a:masterClrMapping/>
  </p:clrMapOvr>
  <mc:AlternateContent xmlns:mc="http://schemas.openxmlformats.org/markup-compatibility/2006">
    <mc:Choice xmlns:p14="http://schemas.microsoft.com/office/powerpoint/2010/main" Requires="p14">
      <p:transition spd="slow" p14:dur="800">
        <p14:flythrough dir="ou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title"/>
          </p:nvPr>
        </p:nvSpPr>
        <p:spPr>
          <a:xfrm>
            <a:off x="582647" y="249664"/>
            <a:ext cx="7383600" cy="7034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t>Class Diagram of the project </a:t>
            </a:r>
            <a:endParaRPr sz="3200" dirty="0"/>
          </a:p>
        </p:txBody>
      </p:sp>
      <p:pic>
        <p:nvPicPr>
          <p:cNvPr id="4" name="Content Placeholder 7">
            <a:extLst>
              <a:ext uri="{FF2B5EF4-FFF2-40B4-BE49-F238E27FC236}">
                <a16:creationId xmlns:a16="http://schemas.microsoft.com/office/drawing/2014/main" id="{6AB21868-25A6-A1D2-6B87-80E095EC4E92}"/>
              </a:ext>
            </a:extLst>
          </p:cNvPr>
          <p:cNvPicPr>
            <a:picLocks noChangeAspect="1"/>
          </p:cNvPicPr>
          <p:nvPr/>
        </p:nvPicPr>
        <p:blipFill>
          <a:blip r:embed="rId3"/>
          <a:stretch>
            <a:fillRect/>
          </a:stretch>
        </p:blipFill>
        <p:spPr>
          <a:xfrm>
            <a:off x="1784968" y="953114"/>
            <a:ext cx="5574064" cy="383011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800">
        <p14:flythrough dir="ou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582597" y="377943"/>
            <a:ext cx="7206132" cy="6507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200" dirty="0"/>
              <a:t>Third Party libraries &amp; API’s</a:t>
            </a:r>
            <a:endParaRPr sz="3200" dirty="0">
              <a:solidFill>
                <a:schemeClr val="lt2"/>
              </a:solidFill>
            </a:endParaRPr>
          </a:p>
        </p:txBody>
      </p:sp>
      <p:sp>
        <p:nvSpPr>
          <p:cNvPr id="5" name="TextBox 4">
            <a:extLst>
              <a:ext uri="{FF2B5EF4-FFF2-40B4-BE49-F238E27FC236}">
                <a16:creationId xmlns:a16="http://schemas.microsoft.com/office/drawing/2014/main" id="{8797002A-9EF0-6CF2-3E34-4F020EF377C3}"/>
              </a:ext>
            </a:extLst>
          </p:cNvPr>
          <p:cNvSpPr txBox="1"/>
          <p:nvPr/>
        </p:nvSpPr>
        <p:spPr>
          <a:xfrm>
            <a:off x="582597" y="1126672"/>
            <a:ext cx="7532703" cy="3303468"/>
          </a:xfrm>
          <a:prstGeom prst="rect">
            <a:avLst/>
          </a:prstGeom>
          <a:noFill/>
        </p:spPr>
        <p:txBody>
          <a:bodyPr wrap="square">
            <a:spAutoFit/>
          </a:bodyPr>
          <a:lstStyle/>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IN" sz="1400" b="1" i="0" u="none" strike="noStrike" kern="1200" cap="none" spc="0" normalizeH="0" baseline="0" noProof="0" dirty="0">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Django-</a:t>
            </a:r>
            <a:r>
              <a:rPr kumimoji="0" lang="en-IN" sz="1400" b="1" i="0" u="none" strike="noStrike" kern="1200" cap="none" spc="0" normalizeH="0" baseline="0" noProof="0" dirty="0" err="1">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jazzmin</a:t>
            </a:r>
            <a:r>
              <a:rPr kumimoji="0" lang="en-IN"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 It is used at the admin page to provide a responsive design.</a:t>
            </a:r>
          </a:p>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IN" sz="1400" b="1" i="0" u="none" strike="noStrike" kern="1200" cap="none" spc="0" normalizeH="0" baseline="0" noProof="0" dirty="0">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CSS-Bootstrap 5</a:t>
            </a:r>
            <a:r>
              <a:rPr kumimoji="0" lang="en-IN"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 It is used to create a consistent and professional looking user interface.</a:t>
            </a:r>
          </a:p>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IN" sz="1400" b="1" i="0" u="none" strike="noStrike" kern="1200" cap="none" spc="0" normalizeH="0" baseline="0" noProof="0" dirty="0">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PDF Generation </a:t>
            </a:r>
            <a:r>
              <a:rPr kumimoji="0" lang="en-IN" sz="1400" b="0" i="0" u="none" strike="noStrike" kern="1200" cap="none" spc="0" normalizeH="0" baseline="0" noProof="0" dirty="0">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a:t>
            </a:r>
            <a:r>
              <a:rPr kumimoji="0" lang="en-IN" sz="1400" b="0" i="0" u="none" strike="noStrike" kern="1200" cap="none" spc="0" normalizeH="0" baseline="0" noProof="0" dirty="0" err="1">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ReportLab</a:t>
            </a:r>
            <a:r>
              <a:rPr kumimoji="0" lang="en-IN" sz="1400" b="0" i="0" u="none" strike="noStrike" kern="1200" cap="none" spc="0" normalizeH="0" baseline="0" noProof="0" dirty="0">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a:t>
            </a:r>
            <a:r>
              <a:rPr kumimoji="0" lang="en-IN"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It is used to generate PDF documents programmatically.</a:t>
            </a:r>
          </a:p>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IN" sz="1400" b="1" i="0" u="none" strike="noStrike" kern="1200" cap="none" spc="0" normalizeH="0" baseline="0" noProof="0" dirty="0">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Visualisation- </a:t>
            </a:r>
            <a:r>
              <a:rPr kumimoji="0" lang="en-IN" sz="1400" b="1" i="0" u="none" strike="noStrike" kern="1200" cap="none" spc="0" normalizeH="0" baseline="0" noProof="0" dirty="0" err="1">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ChartJs</a:t>
            </a:r>
            <a:r>
              <a:rPr kumimoji="0" lang="en-IN" sz="1400" b="1" i="0" u="none" strike="noStrike" kern="1200" cap="none" spc="0" normalizeH="0" baseline="0" noProof="0" dirty="0">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a:t>
            </a:r>
            <a:r>
              <a:rPr kumimoji="0" lang="en-IN"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It is used for creating interactive and visually appealing charts and graphs.</a:t>
            </a:r>
          </a:p>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IN" sz="1400" b="1" i="0" u="none" strike="noStrike" kern="1200" cap="none" spc="0" normalizeH="0" baseline="0" noProof="0" dirty="0">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CSV</a:t>
            </a:r>
            <a:r>
              <a:rPr kumimoji="0" lang="en-IN"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It is used to export data as CSV.</a:t>
            </a:r>
          </a:p>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IN" sz="1400" b="1" i="0" u="none" strike="noStrike" kern="1200" cap="none" spc="0" normalizeH="0" baseline="0" noProof="0" dirty="0">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XLWT</a:t>
            </a:r>
            <a:r>
              <a:rPr kumimoji="0" lang="en-IN"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It is used to export data as Excel.</a:t>
            </a:r>
          </a:p>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IN" sz="1400" b="1" i="0" u="none" strike="noStrike" kern="1200" cap="none" spc="0" normalizeH="0" baseline="0" noProof="0" dirty="0" err="1">
                <a:ln>
                  <a:noFill/>
                </a:ln>
                <a:solidFill>
                  <a:srgbClr val="FF0000"/>
                </a:solidFill>
                <a:effectLst/>
                <a:uLnTx/>
                <a:uFillTx/>
                <a:latin typeface="Poppins SemiBold" panose="00000700000000000000" pitchFamily="2" charset="0"/>
                <a:ea typeface="Calibri" panose="020F0502020204030204" pitchFamily="34" charset="0"/>
                <a:cs typeface="Poppins SemiBold" panose="00000700000000000000" pitchFamily="2" charset="0"/>
              </a:rPr>
              <a:t>FullCalendarJs</a:t>
            </a:r>
            <a:r>
              <a:rPr kumimoji="0" lang="en-IN"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rPr>
              <a:t> : It is used to display calendar to render events.</a:t>
            </a:r>
          </a:p>
          <a:p>
            <a:pPr marL="0" marR="0" lvl="0" indent="0" algn="l"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endParaRPr kumimoji="0" lang="en-IN"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endParaRPr>
          </a:p>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endParaRPr kumimoji="0" lang="en-IN" sz="1400" b="0" i="0" u="none" strike="noStrike" kern="1200" cap="none" spc="0" normalizeH="0" baseline="0" noProof="0" dirty="0">
              <a:ln>
                <a:noFill/>
              </a:ln>
              <a:solidFill>
                <a:srgbClr val="000000"/>
              </a:solidFill>
              <a:effectLst/>
              <a:uLnTx/>
              <a:uFillTx/>
              <a:latin typeface="Poppins SemiBold" panose="00000700000000000000" pitchFamily="2" charset="0"/>
              <a:ea typeface="Calibri" panose="020F0502020204030204" pitchFamily="34" charset="0"/>
              <a:cs typeface="Poppins SemiBold" panose="00000700000000000000" pitchFamily="2" charset="0"/>
            </a:endParaRPr>
          </a:p>
          <a:p>
            <a:endParaRPr lang="en-US" dirty="0">
              <a:latin typeface="Poppins SemiBold" panose="00000700000000000000" pitchFamily="2" charset="0"/>
              <a:cs typeface="Poppins SemiBold" panose="00000700000000000000" pitchFamily="2" charset="0"/>
            </a:endParaRPr>
          </a:p>
        </p:txBody>
      </p:sp>
      <p:pic>
        <p:nvPicPr>
          <p:cNvPr id="3" name="Picture 2" descr="19 Django Icons - Free in SVG, PNG, ICO - IconScout">
            <a:extLst>
              <a:ext uri="{FF2B5EF4-FFF2-40B4-BE49-F238E27FC236}">
                <a16:creationId xmlns:a16="http://schemas.microsoft.com/office/drawing/2014/main" id="{79758F58-E77E-9CCF-6CFC-8140F016B4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7736" y="3795684"/>
            <a:ext cx="781232" cy="7812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Pdf - Free files and folders icons">
            <a:extLst>
              <a:ext uri="{FF2B5EF4-FFF2-40B4-BE49-F238E27FC236}">
                <a16:creationId xmlns:a16="http://schemas.microsoft.com/office/drawing/2014/main" id="{3132425A-CE02-C995-772B-EF9D5AA438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3996" y="3844489"/>
            <a:ext cx="683622" cy="68362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Csv Vector Art, Icons, and Graphics for Free Download">
            <a:extLst>
              <a:ext uri="{FF2B5EF4-FFF2-40B4-BE49-F238E27FC236}">
                <a16:creationId xmlns:a16="http://schemas.microsoft.com/office/drawing/2014/main" id="{B8E41A69-91F1-3829-1236-7FCB1856C1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3300" y="3737673"/>
            <a:ext cx="897254" cy="89725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4" descr="HD Vector Calendar Icon Transparent Background | Citypng">
            <a:extLst>
              <a:ext uri="{FF2B5EF4-FFF2-40B4-BE49-F238E27FC236}">
                <a16:creationId xmlns:a16="http://schemas.microsoft.com/office/drawing/2014/main" id="{04C624B2-5CA7-843F-7BC6-DBFDDA699D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5416" y="3902254"/>
            <a:ext cx="674662" cy="6746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etting Started - ChartJS - DYclassroom | Have fun learning :-)">
            <a:extLst>
              <a:ext uri="{FF2B5EF4-FFF2-40B4-BE49-F238E27FC236}">
                <a16:creationId xmlns:a16="http://schemas.microsoft.com/office/drawing/2014/main" id="{8811CED5-85E4-9D77-0A52-E1AE36C1AF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9963" y="3827637"/>
            <a:ext cx="2710542" cy="76234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8" descr="Microsoft Excel logo transparent PNG 22100658 PNG">
            <a:extLst>
              <a:ext uri="{FF2B5EF4-FFF2-40B4-BE49-F238E27FC236}">
                <a16:creationId xmlns:a16="http://schemas.microsoft.com/office/drawing/2014/main" id="{B0D8EA48-2F4D-AA75-5446-A1FDED10B88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50898" y="3698579"/>
            <a:ext cx="1020456" cy="102045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remium Vector | Bootstrap icon or b letter logo">
            <a:extLst>
              <a:ext uri="{FF2B5EF4-FFF2-40B4-BE49-F238E27FC236}">
                <a16:creationId xmlns:a16="http://schemas.microsoft.com/office/drawing/2014/main" id="{1D045433-80BF-660A-A7D7-0312FE72211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5636" y="3655098"/>
            <a:ext cx="1055772" cy="1055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880456"/>
      </p:ext>
    </p:extLst>
  </p:cSld>
  <p:clrMapOvr>
    <a:masterClrMapping/>
  </p:clrMapOvr>
  <mc:AlternateContent xmlns:mc="http://schemas.openxmlformats.org/markup-compatibility/2006">
    <mc:Choice xmlns:p14="http://schemas.microsoft.com/office/powerpoint/2010/main" Requires="p14">
      <p:transition spd="slow" p14:dur="800">
        <p14:flythrough dir="ou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582596" y="377943"/>
            <a:ext cx="8381790" cy="6507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200" dirty="0"/>
              <a:t>Challenges faced during development</a:t>
            </a:r>
            <a:endParaRPr sz="3200" dirty="0">
              <a:solidFill>
                <a:schemeClr val="lt2"/>
              </a:solidFill>
            </a:endParaRPr>
          </a:p>
        </p:txBody>
      </p:sp>
      <p:sp>
        <p:nvSpPr>
          <p:cNvPr id="5" name="TextBox 4">
            <a:extLst>
              <a:ext uri="{FF2B5EF4-FFF2-40B4-BE49-F238E27FC236}">
                <a16:creationId xmlns:a16="http://schemas.microsoft.com/office/drawing/2014/main" id="{8797002A-9EF0-6CF2-3E34-4F020EF377C3}"/>
              </a:ext>
            </a:extLst>
          </p:cNvPr>
          <p:cNvSpPr txBox="1"/>
          <p:nvPr/>
        </p:nvSpPr>
        <p:spPr>
          <a:xfrm>
            <a:off x="582597" y="1126672"/>
            <a:ext cx="7842946" cy="232397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sz="1400" dirty="0">
                <a:solidFill>
                  <a:schemeClr val="tx1"/>
                </a:solidFill>
                <a:latin typeface="Poppins SemiBold" panose="00000700000000000000" pitchFamily="2" charset="0"/>
                <a:ea typeface="Calibri" panose="020F0502020204030204" pitchFamily="34" charset="0"/>
                <a:cs typeface="Poppins SemiBold" panose="00000700000000000000" pitchFamily="2" charset="0"/>
              </a:rPr>
              <a:t>Implementing </a:t>
            </a:r>
            <a:r>
              <a:rPr lang="en-IN" sz="1400" dirty="0" err="1">
                <a:solidFill>
                  <a:srgbClr val="FF0000"/>
                </a:solidFill>
                <a:latin typeface="Poppins SemiBold" panose="00000700000000000000" pitchFamily="2" charset="0"/>
                <a:ea typeface="Calibri" panose="020F0502020204030204" pitchFamily="34" charset="0"/>
                <a:cs typeface="Poppins SemiBold" panose="00000700000000000000" pitchFamily="2" charset="0"/>
              </a:rPr>
              <a:t>FullCalendarJs</a:t>
            </a:r>
            <a:r>
              <a:rPr lang="en-IN" sz="1400" dirty="0">
                <a:solidFill>
                  <a:schemeClr val="tx1"/>
                </a:solidFill>
                <a:latin typeface="Poppins SemiBold" panose="00000700000000000000" pitchFamily="2" charset="0"/>
                <a:ea typeface="Calibri" panose="020F0502020204030204" pitchFamily="34" charset="0"/>
                <a:cs typeface="Poppins SemiBold" panose="00000700000000000000" pitchFamily="2" charset="0"/>
              </a:rPr>
              <a:t> to the application system.</a:t>
            </a:r>
          </a:p>
          <a:p>
            <a:pPr marL="285750" indent="-285750" algn="just">
              <a:lnSpc>
                <a:spcPct val="150000"/>
              </a:lnSpc>
              <a:buFont typeface="Arial" panose="020B0604020202020204" pitchFamily="34" charset="0"/>
              <a:buChar char="•"/>
            </a:pPr>
            <a:r>
              <a:rPr lang="en-IN" dirty="0">
                <a:solidFill>
                  <a:schemeClr val="tx1"/>
                </a:solidFill>
                <a:latin typeface="Poppins SemiBold" panose="00000700000000000000" pitchFamily="2" charset="0"/>
                <a:ea typeface="Calibri" panose="020F0502020204030204" pitchFamily="34" charset="0"/>
                <a:cs typeface="Poppins SemiBold" panose="00000700000000000000" pitchFamily="2" charset="0"/>
              </a:rPr>
              <a:t>Implementing </a:t>
            </a:r>
            <a:r>
              <a:rPr lang="en-IN" dirty="0" err="1">
                <a:solidFill>
                  <a:srgbClr val="FF0000"/>
                </a:solidFill>
                <a:latin typeface="Poppins SemiBold" panose="00000700000000000000" pitchFamily="2" charset="0"/>
                <a:ea typeface="Calibri" panose="020F0502020204030204" pitchFamily="34" charset="0"/>
                <a:cs typeface="Poppins SemiBold" panose="00000700000000000000" pitchFamily="2" charset="0"/>
              </a:rPr>
              <a:t>ChartJs</a:t>
            </a:r>
            <a:r>
              <a:rPr lang="en-IN" dirty="0">
                <a:solidFill>
                  <a:srgbClr val="FF0000"/>
                </a:solidFill>
                <a:latin typeface="Poppins SemiBold" panose="00000700000000000000" pitchFamily="2" charset="0"/>
                <a:ea typeface="Calibri" panose="020F0502020204030204" pitchFamily="34" charset="0"/>
                <a:cs typeface="Poppins SemiBold" panose="00000700000000000000" pitchFamily="2" charset="0"/>
              </a:rPr>
              <a:t> </a:t>
            </a:r>
            <a:r>
              <a:rPr lang="en-IN" dirty="0">
                <a:solidFill>
                  <a:schemeClr val="tx1"/>
                </a:solidFill>
                <a:latin typeface="Poppins SemiBold" panose="00000700000000000000" pitchFamily="2" charset="0"/>
                <a:ea typeface="Calibri" panose="020F0502020204030204" pitchFamily="34" charset="0"/>
                <a:cs typeface="Poppins SemiBold" panose="00000700000000000000" pitchFamily="2" charset="0"/>
              </a:rPr>
              <a:t>to the application system.</a:t>
            </a:r>
          </a:p>
          <a:p>
            <a:pPr marL="285750" indent="-285750" algn="just">
              <a:lnSpc>
                <a:spcPct val="150000"/>
              </a:lnSpc>
              <a:buFont typeface="Arial" panose="020B0604020202020204" pitchFamily="34" charset="0"/>
              <a:buChar char="•"/>
            </a:pPr>
            <a:r>
              <a:rPr lang="en-IN" b="0" i="0" dirty="0">
                <a:solidFill>
                  <a:schemeClr val="tx1"/>
                </a:solidFill>
                <a:effectLst/>
                <a:latin typeface="Poppins SemiBold" panose="00000700000000000000" pitchFamily="2" charset="0"/>
                <a:cs typeface="Poppins SemiBold" panose="00000700000000000000" pitchFamily="2" charset="0"/>
              </a:rPr>
              <a:t>Providing a </a:t>
            </a:r>
            <a:r>
              <a:rPr lang="en-IN" b="0" i="0" dirty="0">
                <a:solidFill>
                  <a:srgbClr val="FF0000"/>
                </a:solidFill>
                <a:effectLst/>
                <a:latin typeface="Poppins SemiBold" panose="00000700000000000000" pitchFamily="2" charset="0"/>
                <a:cs typeface="Poppins SemiBold" panose="00000700000000000000" pitchFamily="2" charset="0"/>
              </a:rPr>
              <a:t>user-friendly</a:t>
            </a:r>
            <a:r>
              <a:rPr lang="en-IN" b="0" i="0" dirty="0">
                <a:solidFill>
                  <a:schemeClr val="tx1"/>
                </a:solidFill>
                <a:effectLst/>
                <a:latin typeface="Poppins SemiBold" panose="00000700000000000000" pitchFamily="2" charset="0"/>
                <a:cs typeface="Poppins SemiBold" panose="00000700000000000000" pitchFamily="2" charset="0"/>
              </a:rPr>
              <a:t> interface.</a:t>
            </a:r>
          </a:p>
          <a:p>
            <a:pPr marL="285750" indent="-285750" algn="just">
              <a:lnSpc>
                <a:spcPct val="150000"/>
              </a:lnSpc>
              <a:buFont typeface="Arial" panose="020B0604020202020204" pitchFamily="34" charset="0"/>
              <a:buChar char="•"/>
            </a:pPr>
            <a:r>
              <a:rPr lang="en-IN" b="0" i="0" dirty="0">
                <a:solidFill>
                  <a:schemeClr val="tx1"/>
                </a:solidFill>
                <a:effectLst/>
                <a:latin typeface="Poppins SemiBold" panose="00000700000000000000" pitchFamily="2" charset="0"/>
                <a:cs typeface="Poppins SemiBold" panose="00000700000000000000" pitchFamily="2" charset="0"/>
              </a:rPr>
              <a:t>Ensuring </a:t>
            </a:r>
            <a:r>
              <a:rPr lang="en-IN" b="0" i="0" dirty="0">
                <a:solidFill>
                  <a:srgbClr val="FF0000"/>
                </a:solidFill>
                <a:effectLst/>
                <a:latin typeface="Poppins SemiBold" panose="00000700000000000000" pitchFamily="2" charset="0"/>
                <a:cs typeface="Poppins SemiBold" panose="00000700000000000000" pitchFamily="2" charset="0"/>
              </a:rPr>
              <a:t>accuracy</a:t>
            </a:r>
            <a:r>
              <a:rPr lang="en-IN" b="0" i="0" dirty="0">
                <a:solidFill>
                  <a:schemeClr val="tx1"/>
                </a:solidFill>
                <a:effectLst/>
                <a:latin typeface="Poppins SemiBold" panose="00000700000000000000" pitchFamily="2" charset="0"/>
                <a:cs typeface="Poppins SemiBold" panose="00000700000000000000" pitchFamily="2" charset="0"/>
              </a:rPr>
              <a:t> and </a:t>
            </a:r>
            <a:r>
              <a:rPr lang="en-IN" b="0" i="0" dirty="0">
                <a:solidFill>
                  <a:srgbClr val="FF0000"/>
                </a:solidFill>
                <a:effectLst/>
                <a:latin typeface="Poppins SemiBold" panose="00000700000000000000" pitchFamily="2" charset="0"/>
                <a:cs typeface="Poppins SemiBold" panose="00000700000000000000" pitchFamily="2" charset="0"/>
              </a:rPr>
              <a:t>compliance</a:t>
            </a:r>
            <a:r>
              <a:rPr lang="en-IN" b="0" i="0" dirty="0">
                <a:solidFill>
                  <a:schemeClr val="tx1"/>
                </a:solidFill>
                <a:effectLst/>
                <a:latin typeface="Poppins SemiBold" panose="00000700000000000000" pitchFamily="2" charset="0"/>
                <a:cs typeface="Poppins SemiBold" panose="00000700000000000000" pitchFamily="2" charset="0"/>
              </a:rPr>
              <a:t>.</a:t>
            </a:r>
          </a:p>
          <a:p>
            <a:pPr marL="285750" indent="-285750" algn="just">
              <a:lnSpc>
                <a:spcPct val="150000"/>
              </a:lnSpc>
              <a:buFont typeface="Arial" panose="020B0604020202020204" pitchFamily="34" charset="0"/>
              <a:buChar char="•"/>
            </a:pPr>
            <a:r>
              <a:rPr lang="en-IN" dirty="0">
                <a:solidFill>
                  <a:schemeClr val="tx1"/>
                </a:solidFill>
                <a:latin typeface="Poppins SemiBold" panose="00000700000000000000" pitchFamily="2" charset="0"/>
                <a:cs typeface="Poppins SemiBold" panose="00000700000000000000" pitchFamily="2" charset="0"/>
              </a:rPr>
              <a:t>Developing a </a:t>
            </a:r>
            <a:r>
              <a:rPr lang="en-IN" dirty="0">
                <a:solidFill>
                  <a:srgbClr val="FF0000"/>
                </a:solidFill>
                <a:latin typeface="Poppins SemiBold" panose="00000700000000000000" pitchFamily="2" charset="0"/>
                <a:cs typeface="Poppins SemiBold" panose="00000700000000000000" pitchFamily="2" charset="0"/>
              </a:rPr>
              <a:t>cross platform compatible</a:t>
            </a:r>
            <a:r>
              <a:rPr lang="en-IN" dirty="0">
                <a:solidFill>
                  <a:schemeClr val="tx1"/>
                </a:solidFill>
                <a:latin typeface="Poppins SemiBold" panose="00000700000000000000" pitchFamily="2" charset="0"/>
                <a:cs typeface="Poppins SemiBold" panose="00000700000000000000" pitchFamily="2" charset="0"/>
              </a:rPr>
              <a:t> system.</a:t>
            </a:r>
          </a:p>
          <a:p>
            <a:pPr marL="285750" indent="-285750" algn="just">
              <a:lnSpc>
                <a:spcPct val="150000"/>
              </a:lnSpc>
              <a:buFont typeface="Arial" panose="020B0604020202020204" pitchFamily="34" charset="0"/>
              <a:buChar char="•"/>
            </a:pPr>
            <a:r>
              <a:rPr lang="en-IN" b="0" i="0" dirty="0">
                <a:solidFill>
                  <a:srgbClr val="FF0000"/>
                </a:solidFill>
                <a:effectLst/>
                <a:latin typeface="Poppins SemiBold" panose="00000700000000000000" pitchFamily="2" charset="0"/>
                <a:cs typeface="Poppins SemiBold" panose="00000700000000000000" pitchFamily="2" charset="0"/>
              </a:rPr>
              <a:t>Performance</a:t>
            </a:r>
            <a:r>
              <a:rPr lang="en-IN" b="0" i="0" dirty="0">
                <a:solidFill>
                  <a:schemeClr val="tx1"/>
                </a:solidFill>
                <a:effectLst/>
                <a:latin typeface="Poppins SemiBold" panose="00000700000000000000" pitchFamily="2" charset="0"/>
                <a:cs typeface="Poppins SemiBold" panose="00000700000000000000" pitchFamily="2" charset="0"/>
              </a:rPr>
              <a:t> optimizations.</a:t>
            </a:r>
          </a:p>
          <a:p>
            <a:pPr marL="285750" indent="-285750" algn="just">
              <a:lnSpc>
                <a:spcPct val="150000"/>
              </a:lnSpc>
              <a:buFont typeface="Arial" panose="020B0604020202020204" pitchFamily="34" charset="0"/>
              <a:buChar char="•"/>
            </a:pPr>
            <a:endParaRPr lang="en-IN" sz="1400" dirty="0">
              <a:solidFill>
                <a:schemeClr val="tx1"/>
              </a:solidFill>
              <a:latin typeface="Poppins SemiBold" panose="00000700000000000000" pitchFamily="2" charset="0"/>
              <a:ea typeface="Calibri" panose="020F0502020204030204" pitchFamily="34" charset="0"/>
              <a:cs typeface="Poppins SemiBold" panose="00000700000000000000" pitchFamily="2" charset="0"/>
            </a:endParaRPr>
          </a:p>
        </p:txBody>
      </p:sp>
      <p:pic>
        <p:nvPicPr>
          <p:cNvPr id="2" name="Picture 4" descr="Free vector decision fatigue concept illustration">
            <a:extLst>
              <a:ext uri="{FF2B5EF4-FFF2-40B4-BE49-F238E27FC236}">
                <a16:creationId xmlns:a16="http://schemas.microsoft.com/office/drawing/2014/main" id="{ECCEF420-A13F-08D8-FE78-A1C4306940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7639" y="1675947"/>
            <a:ext cx="3204620" cy="32046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Free vector time management concept man working">
            <a:extLst>
              <a:ext uri="{FF2B5EF4-FFF2-40B4-BE49-F238E27FC236}">
                <a16:creationId xmlns:a16="http://schemas.microsoft.com/office/drawing/2014/main" id="{8FA5D2BB-E6AD-B18D-70E4-F02F8C1D68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1378" y="3153089"/>
            <a:ext cx="1727480" cy="1727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4449774"/>
      </p:ext>
    </p:extLst>
  </p:cSld>
  <p:clrMapOvr>
    <a:masterClrMapping/>
  </p:clrMapOvr>
  <mc:AlternateContent xmlns:mc="http://schemas.openxmlformats.org/markup-compatibility/2006">
    <mc:Choice xmlns:p14="http://schemas.microsoft.com/office/powerpoint/2010/main" Requires="p14">
      <p:transition spd="slow" p14:dur="800">
        <p14:flythrough dir="out"/>
      </p:transition>
    </mc:Choice>
    <mc:Fallback>
      <p:transition spd="slow">
        <p:fade/>
      </p:transition>
    </mc:Fallback>
  </mc:AlternateContent>
</p:sld>
</file>

<file path=ppt/theme/theme1.xml><?xml version="1.0" encoding="utf-8"?>
<a:theme xmlns:a="http://schemas.openxmlformats.org/drawingml/2006/main" name="Self-instructions: why, when and how to use them by Slidesgo">
  <a:themeElements>
    <a:clrScheme name="Simple Light">
      <a:dk1>
        <a:srgbClr val="000000"/>
      </a:dk1>
      <a:lt1>
        <a:srgbClr val="FDC8C8"/>
      </a:lt1>
      <a:dk2>
        <a:srgbClr val="FF6B58"/>
      </a:dk2>
      <a:lt2>
        <a:srgbClr val="5898FF"/>
      </a:lt2>
      <a:accent1>
        <a:srgbClr val="47C78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947</Words>
  <Application>Microsoft Office PowerPoint</Application>
  <PresentationFormat>On-screen Show (16:9)</PresentationFormat>
  <Paragraphs>93</Paragraphs>
  <Slides>16</Slides>
  <Notes>16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Anaheim</vt:lpstr>
      <vt:lpstr>Barlow</vt:lpstr>
      <vt:lpstr>Poppins SemiBold</vt:lpstr>
      <vt:lpstr>Bebas Neue</vt:lpstr>
      <vt:lpstr>Proxima Nova</vt:lpstr>
      <vt:lpstr>Arial</vt:lpstr>
      <vt:lpstr>Self-instructions: why, when and how to use them by Slidesgo</vt:lpstr>
      <vt:lpstr>Slidesgo Final Pages</vt:lpstr>
      <vt:lpstr>Expense Manager</vt:lpstr>
      <vt:lpstr>Abstract</vt:lpstr>
      <vt:lpstr>Project Requirements</vt:lpstr>
      <vt:lpstr>Features and Highlights</vt:lpstr>
      <vt:lpstr>Architecture of the project</vt:lpstr>
      <vt:lpstr>Architecture of the project</vt:lpstr>
      <vt:lpstr>Class Diagram of the project </vt:lpstr>
      <vt:lpstr>Third Party libraries &amp; API’s</vt:lpstr>
      <vt:lpstr>Challenges faced during development</vt:lpstr>
      <vt:lpstr>Screenshots</vt:lpstr>
      <vt:lpstr>Screenshots</vt:lpstr>
      <vt:lpstr>Screenshots</vt:lpstr>
      <vt:lpstr>Future Enhancements</vt:lpstr>
      <vt:lpstr>Conclusion</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Expense Manager</dc:title>
  <dc:creator>NITHIN GEORGE</dc:creator>
  <cp:lastModifiedBy>NITHIN GEORGE</cp:lastModifiedBy>
  <cp:revision>7</cp:revision>
  <dcterms:modified xsi:type="dcterms:W3CDTF">2023-05-31T17:22:22Z</dcterms:modified>
</cp:coreProperties>
</file>