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8"/>
  </p:notesMasterIdLst>
  <p:sldIdLst>
    <p:sldId id="278" r:id="rId2"/>
    <p:sldId id="283" r:id="rId3"/>
    <p:sldId id="294" r:id="rId4"/>
    <p:sldId id="295" r:id="rId5"/>
    <p:sldId id="296" r:id="rId6"/>
    <p:sldId id="297" r:id="rId7"/>
    <p:sldId id="298" r:id="rId8"/>
    <p:sldId id="299" r:id="rId9"/>
    <p:sldId id="306" r:id="rId10"/>
    <p:sldId id="300" r:id="rId11"/>
    <p:sldId id="301" r:id="rId12"/>
    <p:sldId id="302" r:id="rId13"/>
    <p:sldId id="303" r:id="rId14"/>
    <p:sldId id="304" r:id="rId15"/>
    <p:sldId id="305"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3" d="100"/>
          <a:sy n="63" d="100"/>
        </p:scale>
        <p:origin x="804"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824480" y="1161288"/>
            <a:ext cx="6705600" cy="1225296"/>
          </a:xfrm>
        </p:spPr>
        <p:txBody>
          <a:bodyPr/>
          <a:lstStyle/>
          <a:p>
            <a:r>
              <a:rPr lang="en-US" cap="none" dirty="0">
                <a:solidFill>
                  <a:schemeClr val="tx1"/>
                </a:solidFill>
              </a:rPr>
              <a:t>ExpenseManager</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2528824"/>
            <a:ext cx="3493008" cy="1153228"/>
          </a:xfrm>
        </p:spPr>
        <p:txBody>
          <a:bodyPr/>
          <a:lstStyle/>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Project Presentation </a:t>
            </a:r>
          </a:p>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By</a:t>
            </a:r>
          </a:p>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Nithin George</a:t>
            </a:r>
          </a:p>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22PMC140</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Screenshots</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5" name="Content Placeholder 4">
            <a:extLst>
              <a:ext uri="{FF2B5EF4-FFF2-40B4-BE49-F238E27FC236}">
                <a16:creationId xmlns:a16="http://schemas.microsoft.com/office/drawing/2014/main" id="{4F85EC73-84EF-D008-B44A-EFD5C15D6095}"/>
              </a:ext>
            </a:extLst>
          </p:cNvPr>
          <p:cNvPicPr>
            <a:picLocks noGrp="1" noChangeAspect="1"/>
          </p:cNvPicPr>
          <p:nvPr>
            <p:ph sz="half" idx="1"/>
          </p:nvPr>
        </p:nvPicPr>
        <p:blipFill>
          <a:blip r:embed="rId2"/>
          <a:stretch>
            <a:fillRect/>
          </a:stretch>
        </p:blipFill>
        <p:spPr>
          <a:xfrm>
            <a:off x="758952" y="1191931"/>
            <a:ext cx="5289550" cy="2863460"/>
          </a:xfrm>
        </p:spPr>
      </p:pic>
      <p:sp>
        <p:nvSpPr>
          <p:cNvPr id="6" name="Rectangle 5">
            <a:extLst>
              <a:ext uri="{FF2B5EF4-FFF2-40B4-BE49-F238E27FC236}">
                <a16:creationId xmlns:a16="http://schemas.microsoft.com/office/drawing/2014/main" id="{AC44E3A6-1CCA-321C-B8C6-640F4A3D229B}"/>
              </a:ext>
            </a:extLst>
          </p:cNvPr>
          <p:cNvSpPr/>
          <p:nvPr/>
        </p:nvSpPr>
        <p:spPr>
          <a:xfrm>
            <a:off x="4955032" y="1330960"/>
            <a:ext cx="754888" cy="39624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9" name="Picture 8">
            <a:extLst>
              <a:ext uri="{FF2B5EF4-FFF2-40B4-BE49-F238E27FC236}">
                <a16:creationId xmlns:a16="http://schemas.microsoft.com/office/drawing/2014/main" id="{D22540B8-174C-F656-7C96-BA3FEBBCDD9A}"/>
              </a:ext>
            </a:extLst>
          </p:cNvPr>
          <p:cNvPicPr>
            <a:picLocks noChangeAspect="1"/>
          </p:cNvPicPr>
          <p:nvPr/>
        </p:nvPicPr>
        <p:blipFill>
          <a:blip r:embed="rId3"/>
          <a:stretch>
            <a:fillRect/>
          </a:stretch>
        </p:blipFill>
        <p:spPr>
          <a:xfrm>
            <a:off x="6410960" y="1242515"/>
            <a:ext cx="5120640" cy="2795710"/>
          </a:xfrm>
          <a:prstGeom prst="rect">
            <a:avLst/>
          </a:prstGeom>
        </p:spPr>
      </p:pic>
      <p:sp>
        <p:nvSpPr>
          <p:cNvPr id="10" name="Rectangle 9">
            <a:extLst>
              <a:ext uri="{FF2B5EF4-FFF2-40B4-BE49-F238E27FC236}">
                <a16:creationId xmlns:a16="http://schemas.microsoft.com/office/drawing/2014/main" id="{F63A260C-B756-1A88-4B7D-0E7922109792}"/>
              </a:ext>
            </a:extLst>
          </p:cNvPr>
          <p:cNvSpPr/>
          <p:nvPr/>
        </p:nvSpPr>
        <p:spPr>
          <a:xfrm>
            <a:off x="8033512" y="2425541"/>
            <a:ext cx="754888" cy="39624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85EBE25B-1E22-A9E4-8133-6A22240978E3}"/>
              </a:ext>
            </a:extLst>
          </p:cNvPr>
          <p:cNvSpPr/>
          <p:nvPr/>
        </p:nvSpPr>
        <p:spPr>
          <a:xfrm>
            <a:off x="779272" y="4268914"/>
            <a:ext cx="10650728" cy="2131886"/>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F4A6A28A-1466-D706-CCB5-EB9F9F393FDF}"/>
              </a:ext>
            </a:extLst>
          </p:cNvPr>
          <p:cNvSpPr txBox="1"/>
          <p:nvPr/>
        </p:nvSpPr>
        <p:spPr>
          <a:xfrm>
            <a:off x="953262" y="4442305"/>
            <a:ext cx="10190480" cy="1785104"/>
          </a:xfrm>
          <a:prstGeom prst="rect">
            <a:avLst/>
          </a:prstGeom>
          <a:noFill/>
        </p:spPr>
        <p:txBody>
          <a:bodyPr wrap="square" rtlCol="0">
            <a:spAutoFit/>
          </a:bodyPr>
          <a:lstStyle/>
          <a:p>
            <a:pPr algn="just"/>
            <a:r>
              <a:rPr lang="en-IN" sz="2200" dirty="0">
                <a:latin typeface="Calibri" panose="020F0502020204030204" pitchFamily="34" charset="0"/>
                <a:ea typeface="Calibri" panose="020F0502020204030204" pitchFamily="34" charset="0"/>
                <a:cs typeface="Calibri" panose="020F0502020204030204" pitchFamily="34" charset="0"/>
              </a:rPr>
              <a:t>This is the home page which displays a calendar and two buttons marked with the red rectangles which  shows the income and expenses of each month as a summary in two separate calendars. The second screenshot is an example of how the expenses are displayed as summary. Likewise, we can see the summary of income as well. Moreover, we can change the view of calendar to month, day and week format.</a:t>
            </a:r>
          </a:p>
        </p:txBody>
      </p:sp>
    </p:spTree>
    <p:extLst>
      <p:ext uri="{BB962C8B-B14F-4D97-AF65-F5344CB8AC3E}">
        <p14:creationId xmlns:p14="http://schemas.microsoft.com/office/powerpoint/2010/main" val="2947414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Screenshots</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6" name="Rectangle 5">
            <a:extLst>
              <a:ext uri="{FF2B5EF4-FFF2-40B4-BE49-F238E27FC236}">
                <a16:creationId xmlns:a16="http://schemas.microsoft.com/office/drawing/2014/main" id="{AC44E3A6-1CCA-321C-B8C6-640F4A3D229B}"/>
              </a:ext>
            </a:extLst>
          </p:cNvPr>
          <p:cNvSpPr/>
          <p:nvPr/>
        </p:nvSpPr>
        <p:spPr>
          <a:xfrm>
            <a:off x="4955032" y="1330960"/>
            <a:ext cx="754888" cy="39624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85EBE25B-1E22-A9E4-8133-6A22240978E3}"/>
              </a:ext>
            </a:extLst>
          </p:cNvPr>
          <p:cNvSpPr/>
          <p:nvPr/>
        </p:nvSpPr>
        <p:spPr>
          <a:xfrm>
            <a:off x="779272" y="4268914"/>
            <a:ext cx="10650728" cy="2131886"/>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F4A6A28A-1466-D706-CCB5-EB9F9F393FDF}"/>
              </a:ext>
            </a:extLst>
          </p:cNvPr>
          <p:cNvSpPr txBox="1"/>
          <p:nvPr/>
        </p:nvSpPr>
        <p:spPr>
          <a:xfrm>
            <a:off x="953262" y="4442305"/>
            <a:ext cx="10190480" cy="1446550"/>
          </a:xfrm>
          <a:prstGeom prst="rect">
            <a:avLst/>
          </a:prstGeom>
          <a:noFill/>
        </p:spPr>
        <p:txBody>
          <a:bodyPr wrap="square" rtlCol="0">
            <a:spAutoFit/>
          </a:bodyPr>
          <a:lstStyle/>
          <a:p>
            <a:pPr algn="just"/>
            <a:r>
              <a:rPr lang="en-IN" sz="2200" dirty="0">
                <a:latin typeface="Calibri" panose="020F0502020204030204" pitchFamily="34" charset="0"/>
                <a:ea typeface="Calibri" panose="020F0502020204030204" pitchFamily="34" charset="0"/>
                <a:cs typeface="Calibri" panose="020F0502020204030204" pitchFamily="34" charset="0"/>
              </a:rPr>
              <a:t>The two screenshots shows the Expense and Income Summary as bar charts respectively which are distinguished on the basis of categories that the user has entered. The charts are displayed on the basis of last 6 months expenses and incomes respectively.</a:t>
            </a:r>
          </a:p>
        </p:txBody>
      </p:sp>
      <p:pic>
        <p:nvPicPr>
          <p:cNvPr id="4" name="Picture 3">
            <a:extLst>
              <a:ext uri="{FF2B5EF4-FFF2-40B4-BE49-F238E27FC236}">
                <a16:creationId xmlns:a16="http://schemas.microsoft.com/office/drawing/2014/main" id="{B2C10AA6-A5F3-27F0-0A2B-6FE301C7D590}"/>
              </a:ext>
            </a:extLst>
          </p:cNvPr>
          <p:cNvPicPr>
            <a:picLocks noChangeAspect="1"/>
          </p:cNvPicPr>
          <p:nvPr/>
        </p:nvPicPr>
        <p:blipFill>
          <a:blip r:embed="rId2"/>
          <a:stretch>
            <a:fillRect/>
          </a:stretch>
        </p:blipFill>
        <p:spPr>
          <a:xfrm>
            <a:off x="740666" y="1153651"/>
            <a:ext cx="5319774" cy="2870870"/>
          </a:xfrm>
          <a:prstGeom prst="rect">
            <a:avLst/>
          </a:prstGeom>
        </p:spPr>
      </p:pic>
      <p:pic>
        <p:nvPicPr>
          <p:cNvPr id="17" name="Picture 16">
            <a:extLst>
              <a:ext uri="{FF2B5EF4-FFF2-40B4-BE49-F238E27FC236}">
                <a16:creationId xmlns:a16="http://schemas.microsoft.com/office/drawing/2014/main" id="{BD0ADFA6-AB05-D46F-DCB7-E76FB1AA4917}"/>
              </a:ext>
            </a:extLst>
          </p:cNvPr>
          <p:cNvPicPr>
            <a:picLocks noChangeAspect="1"/>
          </p:cNvPicPr>
          <p:nvPr/>
        </p:nvPicPr>
        <p:blipFill>
          <a:blip r:embed="rId3"/>
          <a:stretch>
            <a:fillRect/>
          </a:stretch>
        </p:blipFill>
        <p:spPr>
          <a:xfrm>
            <a:off x="6280389" y="1181083"/>
            <a:ext cx="5064412" cy="2704572"/>
          </a:xfrm>
          <a:prstGeom prst="rect">
            <a:avLst/>
          </a:prstGeom>
        </p:spPr>
      </p:pic>
    </p:spTree>
    <p:extLst>
      <p:ext uri="{BB962C8B-B14F-4D97-AF65-F5344CB8AC3E}">
        <p14:creationId xmlns:p14="http://schemas.microsoft.com/office/powerpoint/2010/main" val="1813015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Screenshots</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6" name="Rectangle 5">
            <a:extLst>
              <a:ext uri="{FF2B5EF4-FFF2-40B4-BE49-F238E27FC236}">
                <a16:creationId xmlns:a16="http://schemas.microsoft.com/office/drawing/2014/main" id="{AC44E3A6-1CCA-321C-B8C6-640F4A3D229B}"/>
              </a:ext>
            </a:extLst>
          </p:cNvPr>
          <p:cNvSpPr/>
          <p:nvPr/>
        </p:nvSpPr>
        <p:spPr>
          <a:xfrm>
            <a:off x="4955032" y="1330960"/>
            <a:ext cx="754888" cy="39624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85EBE25B-1E22-A9E4-8133-6A22240978E3}"/>
              </a:ext>
            </a:extLst>
          </p:cNvPr>
          <p:cNvSpPr/>
          <p:nvPr/>
        </p:nvSpPr>
        <p:spPr>
          <a:xfrm>
            <a:off x="779272" y="4268914"/>
            <a:ext cx="10650728" cy="2131886"/>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F4A6A28A-1466-D706-CCB5-EB9F9F393FDF}"/>
              </a:ext>
            </a:extLst>
          </p:cNvPr>
          <p:cNvSpPr txBox="1"/>
          <p:nvPr/>
        </p:nvSpPr>
        <p:spPr>
          <a:xfrm>
            <a:off x="953262" y="4442305"/>
            <a:ext cx="10190480" cy="1107996"/>
          </a:xfrm>
          <a:prstGeom prst="rect">
            <a:avLst/>
          </a:prstGeom>
          <a:noFill/>
        </p:spPr>
        <p:txBody>
          <a:bodyPr wrap="square" rtlCol="0">
            <a:spAutoFit/>
          </a:bodyPr>
          <a:lstStyle/>
          <a:p>
            <a:pPr algn="just"/>
            <a:r>
              <a:rPr lang="en-IN" sz="2200" dirty="0">
                <a:latin typeface="Calibri" panose="020F0502020204030204" pitchFamily="34" charset="0"/>
                <a:ea typeface="Calibri" panose="020F0502020204030204" pitchFamily="34" charset="0"/>
                <a:cs typeface="Calibri" panose="020F0502020204030204" pitchFamily="34" charset="0"/>
              </a:rPr>
              <a:t>The two screenshots shows the Income and Expenses entered by the user such that the following page lets users add, edit and delete incomes and expenses. Moreover, User could export the data as CSV, Excel or to Pdf formats as per their requirements.</a:t>
            </a:r>
          </a:p>
        </p:txBody>
      </p:sp>
      <p:pic>
        <p:nvPicPr>
          <p:cNvPr id="5" name="Picture 4">
            <a:extLst>
              <a:ext uri="{FF2B5EF4-FFF2-40B4-BE49-F238E27FC236}">
                <a16:creationId xmlns:a16="http://schemas.microsoft.com/office/drawing/2014/main" id="{FF992A28-4DC6-CDC5-52FA-A99B1B38A8DC}"/>
              </a:ext>
            </a:extLst>
          </p:cNvPr>
          <p:cNvPicPr>
            <a:picLocks noChangeAspect="1"/>
          </p:cNvPicPr>
          <p:nvPr/>
        </p:nvPicPr>
        <p:blipFill>
          <a:blip r:embed="rId2"/>
          <a:stretch>
            <a:fillRect/>
          </a:stretch>
        </p:blipFill>
        <p:spPr>
          <a:xfrm>
            <a:off x="847199" y="1151799"/>
            <a:ext cx="4950402" cy="2642068"/>
          </a:xfrm>
          <a:prstGeom prst="rect">
            <a:avLst/>
          </a:prstGeom>
        </p:spPr>
      </p:pic>
      <p:pic>
        <p:nvPicPr>
          <p:cNvPr id="9" name="Picture 8">
            <a:extLst>
              <a:ext uri="{FF2B5EF4-FFF2-40B4-BE49-F238E27FC236}">
                <a16:creationId xmlns:a16="http://schemas.microsoft.com/office/drawing/2014/main" id="{3697C9CD-9CE0-03CD-6A1D-DA96F0526D28}"/>
              </a:ext>
            </a:extLst>
          </p:cNvPr>
          <p:cNvPicPr>
            <a:picLocks noChangeAspect="1"/>
          </p:cNvPicPr>
          <p:nvPr/>
        </p:nvPicPr>
        <p:blipFill>
          <a:blip r:embed="rId3"/>
          <a:stretch>
            <a:fillRect/>
          </a:stretch>
        </p:blipFill>
        <p:spPr>
          <a:xfrm>
            <a:off x="6409267" y="1164503"/>
            <a:ext cx="4975368" cy="2673386"/>
          </a:xfrm>
          <a:prstGeom prst="rect">
            <a:avLst/>
          </a:prstGeom>
        </p:spPr>
      </p:pic>
    </p:spTree>
    <p:extLst>
      <p:ext uri="{BB962C8B-B14F-4D97-AF65-F5344CB8AC3E}">
        <p14:creationId xmlns:p14="http://schemas.microsoft.com/office/powerpoint/2010/main" val="89999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Future Enhancements</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12" name="TextBox 11">
            <a:extLst>
              <a:ext uri="{FF2B5EF4-FFF2-40B4-BE49-F238E27FC236}">
                <a16:creationId xmlns:a16="http://schemas.microsoft.com/office/drawing/2014/main" id="{F4A6A28A-1466-D706-CCB5-EB9F9F393FDF}"/>
              </a:ext>
            </a:extLst>
          </p:cNvPr>
          <p:cNvSpPr txBox="1"/>
          <p:nvPr/>
        </p:nvSpPr>
        <p:spPr>
          <a:xfrm>
            <a:off x="933383" y="1310280"/>
            <a:ext cx="10190480" cy="3477875"/>
          </a:xfrm>
          <a:prstGeom prst="rect">
            <a:avLst/>
          </a:prstGeom>
          <a:noFill/>
        </p:spPr>
        <p:txBody>
          <a:bodyPr wrap="square" rtlCol="0">
            <a:spAutoFit/>
          </a:bodyPr>
          <a:lstStyle/>
          <a:p>
            <a:pPr algn="just"/>
            <a:r>
              <a:rPr lang="en-IN" sz="2200" dirty="0">
                <a:latin typeface="Calibri" panose="020F0502020204030204" pitchFamily="34" charset="0"/>
                <a:ea typeface="Calibri" panose="020F0502020204030204" pitchFamily="34" charset="0"/>
                <a:cs typeface="Calibri" panose="020F0502020204030204" pitchFamily="34" charset="0"/>
              </a:rPr>
              <a:t>As Future Enhancements, I would like to add feature like:</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Live Budget alerts</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Live income and expense insertion after transactions</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Ability to customize the income and expense summaries shown as graph on the basis of dates.</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Live Currency conversion rates and the ability to customize the incomes and expenses on the basis of these conversion rates.</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Expense and Income import feature from excel</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Smart budget recommendation from analysis on previous transactions</a:t>
            </a:r>
          </a:p>
          <a:p>
            <a:pPr algn="just"/>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348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sz="4400" b="1" cap="none" dirty="0">
                <a:solidFill>
                  <a:schemeClr val="accent6"/>
                </a:solidFill>
                <a:latin typeface="Arial Black" panose="020B0604020202020204" pitchFamily="34" charset="0"/>
                <a:cs typeface="Arial Black" panose="020B0604020202020204" pitchFamily="34" charset="0"/>
              </a:rPr>
              <a:t>Conclusion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2" name="TextBox 11">
            <a:extLst>
              <a:ext uri="{FF2B5EF4-FFF2-40B4-BE49-F238E27FC236}">
                <a16:creationId xmlns:a16="http://schemas.microsoft.com/office/drawing/2014/main" id="{F4A6A28A-1466-D706-CCB5-EB9F9F393FDF}"/>
              </a:ext>
            </a:extLst>
          </p:cNvPr>
          <p:cNvSpPr txBox="1"/>
          <p:nvPr/>
        </p:nvSpPr>
        <p:spPr>
          <a:xfrm>
            <a:off x="933383" y="1310280"/>
            <a:ext cx="10190480" cy="5170646"/>
          </a:xfrm>
          <a:prstGeom prst="rect">
            <a:avLst/>
          </a:prstGeom>
          <a:noFill/>
        </p:spPr>
        <p:txBody>
          <a:bodyPr wrap="square" rtlCol="0">
            <a:spAutoFit/>
          </a:bodyPr>
          <a:lstStyle/>
          <a:p>
            <a:pPr algn="just"/>
            <a:r>
              <a:rPr lang="en-US" sz="2200" b="0" i="0" dirty="0">
                <a:effectLst/>
                <a:latin typeface="Calibri" panose="020F0502020204030204" pitchFamily="34" charset="0"/>
                <a:ea typeface="Calibri" panose="020F0502020204030204" pitchFamily="34" charset="0"/>
                <a:cs typeface="Calibri" panose="020F0502020204030204" pitchFamily="34" charset="0"/>
              </a:rPr>
              <a:t>In conclusion, the Expense Management application is a powerful tool that simplifies and enhances personal expense management. With its user-friendly interface and robust features, users can effortlessly track, categorize, and control their expenses, leading to better financial health and improved financial well-being.</a:t>
            </a:r>
          </a:p>
          <a:p>
            <a:pPr algn="just"/>
            <a:br>
              <a:rPr lang="en-US" sz="2200" dirty="0">
                <a:latin typeface="Calibri" panose="020F0502020204030204" pitchFamily="34" charset="0"/>
                <a:ea typeface="Calibri" panose="020F0502020204030204" pitchFamily="34" charset="0"/>
                <a:cs typeface="Calibri" panose="020F0502020204030204" pitchFamily="34" charset="0"/>
              </a:rPr>
            </a:br>
            <a:r>
              <a:rPr lang="en-US" sz="2200" b="0" i="0" dirty="0">
                <a:effectLst/>
                <a:latin typeface="Calibri" panose="020F0502020204030204" pitchFamily="34" charset="0"/>
                <a:ea typeface="Calibri" panose="020F0502020204030204" pitchFamily="34" charset="0"/>
                <a:cs typeface="Calibri" panose="020F0502020204030204" pitchFamily="34" charset="0"/>
              </a:rPr>
              <a:t>Through insightful visualizations and reports, the application provides users with clear and concise summaries of their financial data. These analytics enable users to identify spending patterns, recognize areas for improvement, and make informed financial decisions.</a:t>
            </a:r>
          </a:p>
          <a:p>
            <a:pPr algn="just"/>
            <a:endParaRPr lang="en-US" sz="2200" b="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200" b="0" i="0" dirty="0">
                <a:effectLst/>
                <a:latin typeface="Calibri" panose="020F0502020204030204" pitchFamily="34" charset="0"/>
                <a:ea typeface="Calibri" panose="020F0502020204030204" pitchFamily="34" charset="0"/>
                <a:cs typeface="Calibri" panose="020F0502020204030204" pitchFamily="34" charset="0"/>
              </a:rPr>
              <a:t>Overall, the Expense Management application is a valuable tool for individuals seeking to gain control over their finances, achieve their financial goals, and improve their overall financial well-being. By simplifying expense management and providing useful features, the application empowers users to make smarter financial choices and navigate their financial journey with confidence.</a:t>
            </a: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401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sz="4400" b="1" cap="none" dirty="0">
                <a:solidFill>
                  <a:schemeClr val="accent6"/>
                </a:solidFill>
                <a:latin typeface="Arial Black" panose="020B0604020202020204" pitchFamily="34" charset="0"/>
                <a:cs typeface="Arial Black" panose="020B0604020202020204" pitchFamily="34" charset="0"/>
              </a:rPr>
              <a:t>References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12" name="TextBox 11">
            <a:extLst>
              <a:ext uri="{FF2B5EF4-FFF2-40B4-BE49-F238E27FC236}">
                <a16:creationId xmlns:a16="http://schemas.microsoft.com/office/drawing/2014/main" id="{F4A6A28A-1466-D706-CCB5-EB9F9F393FDF}"/>
              </a:ext>
            </a:extLst>
          </p:cNvPr>
          <p:cNvSpPr txBox="1"/>
          <p:nvPr/>
        </p:nvSpPr>
        <p:spPr>
          <a:xfrm>
            <a:off x="933383" y="1310280"/>
            <a:ext cx="10190480" cy="1446550"/>
          </a:xfrm>
          <a:prstGeom prst="rect">
            <a:avLst/>
          </a:prstGeom>
          <a:noFill/>
        </p:spPr>
        <p:txBody>
          <a:bodyPr wrap="square" rtlCol="0">
            <a:spAutoFit/>
          </a:bodyPr>
          <a:lstStyle/>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ChatGPT</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FullCalendar Js</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Chart Js</a:t>
            </a:r>
          </a:p>
          <a:p>
            <a:pPr marL="342900" indent="-342900" algn="just">
              <a:buFont typeface="Arial" panose="020B0604020202020204" pitchFamily="34" charset="0"/>
              <a:buChar char="•"/>
            </a:pPr>
            <a:r>
              <a:rPr lang="en-IN" sz="2200" dirty="0">
                <a:latin typeface="Calibri" panose="020F0502020204030204" pitchFamily="34" charset="0"/>
                <a:ea typeface="Calibri" panose="020F0502020204030204" pitchFamily="34" charset="0"/>
                <a:cs typeface="Calibri" panose="020F0502020204030204" pitchFamily="34" charset="0"/>
              </a:rPr>
              <a:t>Django documentation</a:t>
            </a:r>
          </a:p>
        </p:txBody>
      </p:sp>
    </p:spTree>
    <p:extLst>
      <p:ext uri="{BB962C8B-B14F-4D97-AF65-F5344CB8AC3E}">
        <p14:creationId xmlns:p14="http://schemas.microsoft.com/office/powerpoint/2010/main" val="2150795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926336"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sz="4400" b="1" cap="none" dirty="0">
                <a:solidFill>
                  <a:schemeClr val="accent6"/>
                </a:solidFill>
                <a:latin typeface="Arial Black" panose="020B0604020202020204" pitchFamily="34" charset="0"/>
                <a:cs typeface="Arial Black" panose="020B0604020202020204" pitchFamily="34" charset="0"/>
              </a:rPr>
              <a:t>Abstract</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2</a:t>
            </a:fld>
            <a:endParaRPr lang="en-US" dirty="0"/>
          </a:p>
        </p:txBody>
      </p:sp>
      <p:sp>
        <p:nvSpPr>
          <p:cNvPr id="4" name="Content Placeholder 3">
            <a:extLst>
              <a:ext uri="{FF2B5EF4-FFF2-40B4-BE49-F238E27FC236}">
                <a16:creationId xmlns:a16="http://schemas.microsoft.com/office/drawing/2014/main" id="{444D8F39-2B28-1A57-BA70-1C2261EA5B99}"/>
              </a:ext>
            </a:extLst>
          </p:cNvPr>
          <p:cNvSpPr>
            <a:spLocks noGrp="1"/>
          </p:cNvSpPr>
          <p:nvPr>
            <p:ph sz="half" idx="1"/>
          </p:nvPr>
        </p:nvSpPr>
        <p:spPr>
          <a:xfrm>
            <a:off x="661416" y="1364488"/>
            <a:ext cx="11119104" cy="4434840"/>
          </a:xfrm>
        </p:spPr>
        <p:txBody>
          <a:bodyPr/>
          <a:lstStyle/>
          <a:p>
            <a:pPr marL="0" indent="0" algn="just">
              <a:buNone/>
            </a:pP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Managing personal expenses can be challenging in today's complex world. To address this, I introduce an </a:t>
            </a:r>
            <a:r>
              <a:rPr lang="en-US" sz="2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easy-to-use</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Expense Manager application. This application helps users track and control their expenses </a:t>
            </a:r>
            <a:r>
              <a:rPr lang="en-US" sz="2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effectively</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This Expense Manager </a:t>
            </a:r>
            <a:r>
              <a:rPr lang="en-US" sz="2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simplifies</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expense management with intuitive features. Users can effortlessly </a:t>
            </a:r>
            <a:r>
              <a:rPr lang="en-US" sz="2200" b="1" i="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record expenses and monitor their financial health in real-time</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Expenses are </a:t>
            </a:r>
            <a:r>
              <a:rPr lang="en-US" sz="2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categorized</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based on personal requirements, giving users insights into spending patterns and areas for improvement.</a:t>
            </a:r>
          </a:p>
          <a:p>
            <a:pPr marL="0" indent="0" algn="just">
              <a:buNone/>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Expense Manager provides </a:t>
            </a:r>
            <a:r>
              <a:rPr lang="en-US" sz="2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visualizations and reports</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summarizing financial data for easy analysis. In summary, our Expense Manager application is a </a:t>
            </a:r>
            <a:r>
              <a:rPr lang="en-US" sz="2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user-friendly</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tool that simplifies personal expense management. With budgeting features, and clear analytics, users can take control of their finances, achieve their goals, and improve their financial well-being.</a:t>
            </a: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0384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sz="4400" b="1" cap="none" dirty="0">
                <a:solidFill>
                  <a:schemeClr val="accent6"/>
                </a:solidFill>
                <a:latin typeface="Arial Black" panose="020B0604020202020204" pitchFamily="34" charset="0"/>
                <a:cs typeface="Arial Black" panose="020B0604020202020204" pitchFamily="34" charset="0"/>
              </a:rPr>
              <a:t>Project Requirements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4" name="Content Placeholder 3">
            <a:extLst>
              <a:ext uri="{FF2B5EF4-FFF2-40B4-BE49-F238E27FC236}">
                <a16:creationId xmlns:a16="http://schemas.microsoft.com/office/drawing/2014/main" id="{444D8F39-2B28-1A57-BA70-1C2261EA5B99}"/>
              </a:ext>
            </a:extLst>
          </p:cNvPr>
          <p:cNvSpPr>
            <a:spLocks noGrp="1"/>
          </p:cNvSpPr>
          <p:nvPr>
            <p:ph sz="half" idx="1"/>
          </p:nvPr>
        </p:nvSpPr>
        <p:spPr>
          <a:xfrm>
            <a:off x="661416" y="1364488"/>
            <a:ext cx="11119104" cy="5283200"/>
          </a:xfrm>
        </p:spPr>
        <p:txBody>
          <a:bodyPr/>
          <a:lstStyle/>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1.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Record and categorize expenses</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Ability to add, edit, and view expenses with categorization                                                                                 options</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2.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Budget Tracking</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Option to view budgets spend for different categories.</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3.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Calendar view</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Calendar based daily expenses  and incomes view.</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4.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Export options of the expense</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expenses can be exported to various export options to CSV, Excel, Pdf etc.</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5.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Export options of the income</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expenses can be exported to various export options to CSV, Excel, Pdf etc.</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6</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 Profile management :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manage your profile.</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7.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Mobile view</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Responsive design to fit into your mobile screen.</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8. </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Admin dashboard: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Customized Django Admin site from the traditional one</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0" indent="0" algn="just">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9</a:t>
            </a: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 Set a custom Currency: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You could set a custom currency according to your preference.</a:t>
            </a: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402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sz="4400" b="1" cap="none" dirty="0">
                <a:solidFill>
                  <a:schemeClr val="accent6"/>
                </a:solidFill>
                <a:latin typeface="Arial Black" panose="020B0604020202020204" pitchFamily="34" charset="0"/>
                <a:cs typeface="Arial Black" panose="020B0604020202020204" pitchFamily="34" charset="0"/>
              </a:rPr>
              <a:t>Features and highlights </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Content Placeholder 3">
            <a:extLst>
              <a:ext uri="{FF2B5EF4-FFF2-40B4-BE49-F238E27FC236}">
                <a16:creationId xmlns:a16="http://schemas.microsoft.com/office/drawing/2014/main" id="{444D8F39-2B28-1A57-BA70-1C2261EA5B99}"/>
              </a:ext>
            </a:extLst>
          </p:cNvPr>
          <p:cNvSpPr>
            <a:spLocks noGrp="1"/>
          </p:cNvSpPr>
          <p:nvPr>
            <p:ph sz="half" idx="1"/>
          </p:nvPr>
        </p:nvSpPr>
        <p:spPr>
          <a:xfrm>
            <a:off x="661416" y="1567688"/>
            <a:ext cx="11119104" cy="5283200"/>
          </a:xfrm>
        </p:spPr>
        <p:txBody>
          <a:bodyPr/>
          <a:lstStyle/>
          <a:p>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Ability to add, edit, and view expenses with categorization  options</a:t>
            </a:r>
          </a:p>
          <a:p>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Users can view income and expenses as graphs for different categories</a:t>
            </a:r>
          </a:p>
          <a:p>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A Customized Calendar view that gives the summary of income and expense of each day.</a:t>
            </a:r>
          </a:p>
          <a:p>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Users can export the data of expenses and incomes whenever required. </a:t>
            </a:r>
          </a:p>
          <a:p>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Project is designed in such a manner that users you use this web app in their mobile phones as well.</a:t>
            </a: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586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Architecture of Project</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444D8F39-2B28-1A57-BA70-1C2261EA5B99}"/>
              </a:ext>
            </a:extLst>
          </p:cNvPr>
          <p:cNvSpPr>
            <a:spLocks noGrp="1"/>
          </p:cNvSpPr>
          <p:nvPr>
            <p:ph sz="half" idx="1"/>
          </p:nvPr>
        </p:nvSpPr>
        <p:spPr>
          <a:xfrm>
            <a:off x="661416" y="1567688"/>
            <a:ext cx="11119104" cy="5283200"/>
          </a:xfrm>
        </p:spPr>
        <p:txBody>
          <a:bodyPr/>
          <a:lstStyle/>
          <a:p>
            <a:pPr algn="l"/>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architecture of the Expense Manager project follows a layered and modular design, incorporating key components and their interactions to provide an efficient expense management system.</a:t>
            </a:r>
          </a:p>
          <a:p>
            <a:pPr algn="l">
              <a:buFont typeface="+mj-lt"/>
              <a:buAutoNum type="arabicPeriod"/>
            </a:pPr>
            <a:r>
              <a:rPr lang="en-US" sz="2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Presentation Layer:</a:t>
            </a:r>
          </a:p>
          <a:p>
            <a:pPr marL="800100" lvl="1" indent="-342900"/>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 Interface: This component handles the user interaction and provides a user-friendly interface for accessing the application.</a:t>
            </a:r>
          </a:p>
          <a:p>
            <a:pPr marL="800100" lvl="1" indent="-342900"/>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Views and Forms: It comprises the screens and forms that allow users to input expenses, set budgets, and view reports.</a:t>
            </a:r>
          </a:p>
          <a:p>
            <a:pPr algn="l">
              <a:buFont typeface="+mj-lt"/>
              <a:buAutoNum type="arabicPeriod"/>
            </a:pPr>
            <a:r>
              <a:rPr lang="en-US" sz="2200" b="1" i="0" dirty="0">
                <a:solidFill>
                  <a:schemeClr val="tx1"/>
                </a:solidFill>
                <a:effectLst/>
                <a:latin typeface="Söhne"/>
              </a:rPr>
              <a:t>Application Layer:</a:t>
            </a:r>
          </a:p>
          <a:p>
            <a:pPr marL="742950" lvl="1" indent="-285750" algn="l">
              <a:buFont typeface="+mj-lt"/>
              <a:buAutoNum type="arabicPeriod"/>
            </a:pPr>
            <a:r>
              <a:rPr lang="en-US" sz="2200" b="0" i="0" dirty="0" err="1">
                <a:solidFill>
                  <a:schemeClr val="tx1"/>
                </a:solidFill>
                <a:effectLst/>
                <a:latin typeface="Söhne"/>
              </a:rPr>
              <a:t>ExpenseMain</a:t>
            </a:r>
            <a:r>
              <a:rPr lang="en-US" sz="2200" b="0" i="0" dirty="0">
                <a:solidFill>
                  <a:schemeClr val="tx1"/>
                </a:solidFill>
                <a:effectLst/>
                <a:latin typeface="Söhne"/>
              </a:rPr>
              <a:t> Module: This module acts as the core functionality of the system, handling expense recording, categorization, and budget </a:t>
            </a:r>
            <a:r>
              <a:rPr lang="en-US" sz="2200" b="0" i="0" dirty="0" err="1">
                <a:solidFill>
                  <a:schemeClr val="tx1"/>
                </a:solidFill>
                <a:effectLst/>
                <a:latin typeface="Söhne"/>
              </a:rPr>
              <a:t>visualisations</a:t>
            </a:r>
            <a:r>
              <a:rPr lang="en-US" sz="2200" b="0" i="0" dirty="0">
                <a:solidFill>
                  <a:schemeClr val="tx1"/>
                </a:solidFill>
                <a:effectLst/>
                <a:latin typeface="Söhne"/>
              </a:rPr>
              <a:t>.</a:t>
            </a:r>
          </a:p>
          <a:p>
            <a:pPr marL="742950" lvl="1" indent="-285750" algn="l">
              <a:buFont typeface="+mj-lt"/>
              <a:buAutoNum type="arabicPeriod"/>
            </a:pPr>
            <a:r>
              <a:rPr lang="en-US" sz="2200" b="0" i="0" dirty="0">
                <a:solidFill>
                  <a:schemeClr val="tx1"/>
                </a:solidFill>
                <a:effectLst/>
                <a:latin typeface="Söhne"/>
              </a:rPr>
              <a:t>ExpenseManager: This module handles the main </a:t>
            </a:r>
            <a:r>
              <a:rPr lang="en-US" sz="2200" b="0" i="0" dirty="0" err="1">
                <a:solidFill>
                  <a:schemeClr val="tx1"/>
                </a:solidFill>
                <a:effectLst/>
                <a:latin typeface="Söhne"/>
              </a:rPr>
              <a:t>urls</a:t>
            </a:r>
            <a:r>
              <a:rPr lang="en-US" sz="2200" b="0" i="0" dirty="0">
                <a:solidFill>
                  <a:schemeClr val="tx1"/>
                </a:solidFill>
                <a:effectLst/>
                <a:latin typeface="Söhne"/>
              </a:rPr>
              <a:t> that manages the application</a:t>
            </a:r>
          </a:p>
          <a:p>
            <a:pPr marL="457200" lvl="1" indent="0">
              <a:buNone/>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7947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Architecture of Project</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444D8F39-2B28-1A57-BA70-1C2261EA5B99}"/>
              </a:ext>
            </a:extLst>
          </p:cNvPr>
          <p:cNvSpPr>
            <a:spLocks noGrp="1"/>
          </p:cNvSpPr>
          <p:nvPr>
            <p:ph sz="half" idx="1"/>
          </p:nvPr>
        </p:nvSpPr>
        <p:spPr>
          <a:xfrm>
            <a:off x="661416" y="1567688"/>
            <a:ext cx="11119104" cy="5283200"/>
          </a:xfrm>
        </p:spPr>
        <p:txBody>
          <a:bodyPr/>
          <a:lstStyle/>
          <a:p>
            <a:pPr marL="0" indent="0" algn="l">
              <a:buNone/>
            </a:pPr>
            <a:r>
              <a:rPr lang="en-IN"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 </a:t>
            </a:r>
            <a:r>
              <a:rPr lang="en-IN" sz="2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 Layer</a:t>
            </a:r>
            <a:r>
              <a:rPr lang="en-IN"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800100" lvl="1" indent="-342900"/>
            <a:r>
              <a:rPr lang="en-IN"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Database: It includes a relational database management system called </a:t>
            </a:r>
            <a:r>
              <a:rPr lang="en-IN" sz="220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sqlite</a:t>
            </a:r>
            <a:r>
              <a:rPr lang="en-IN"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to store user data, expense records, budgets, and other relevant information.</a:t>
            </a:r>
          </a:p>
          <a:p>
            <a:pPr marL="800100" lvl="1" indent="-342900"/>
            <a:r>
              <a:rPr lang="en-IN"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Object-Relational Mapping (ORM): An ORM tool is used to map database entities to application objects, facilitating data retrieval and manipulation.</a:t>
            </a:r>
          </a:p>
          <a:p>
            <a:pPr marL="0" indent="0" algn="l">
              <a:buNone/>
            </a:pPr>
            <a:r>
              <a:rPr lang="en-US"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 </a:t>
            </a:r>
            <a:r>
              <a:rPr lang="en-US" sz="2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Integration Layer</a:t>
            </a:r>
            <a:r>
              <a:rPr lang="en-US"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800100" lvl="1" indent="-342900"/>
            <a:r>
              <a:rPr lang="en-US"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External APIs: This component integrates with external systems, such as </a:t>
            </a:r>
            <a:r>
              <a:rPr lang="en-US" sz="220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FullCalendar</a:t>
            </a:r>
            <a:r>
              <a:rPr lang="en-US"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APIs or Chart </a:t>
            </a:r>
            <a:r>
              <a:rPr lang="en-US" sz="220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Js</a:t>
            </a:r>
            <a:r>
              <a:rPr lang="en-US"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APIs, to visualize the transaction data automatically.</a:t>
            </a:r>
          </a:p>
          <a:p>
            <a:pPr marL="0" indent="0" algn="l">
              <a:buNone/>
            </a:pP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 </a:t>
            </a:r>
            <a:r>
              <a:rPr lang="en-US" sz="2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Reporting and Analytics</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800100" lvl="1" indent="-342900"/>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Reporting Engine: This component generates reports and visualizations based on user preferences and selected data parameters.</a:t>
            </a:r>
            <a:endParaRPr lang="en-IN" sz="22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0">
              <a:buNone/>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6913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Class Diagram of Project</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8" name="Content Placeholder 7">
            <a:extLst>
              <a:ext uri="{FF2B5EF4-FFF2-40B4-BE49-F238E27FC236}">
                <a16:creationId xmlns:a16="http://schemas.microsoft.com/office/drawing/2014/main" id="{E68597AC-B601-147E-17DB-DC213F2F6000}"/>
              </a:ext>
            </a:extLst>
          </p:cNvPr>
          <p:cNvPicPr>
            <a:picLocks noGrp="1" noChangeAspect="1"/>
          </p:cNvPicPr>
          <p:nvPr>
            <p:ph sz="half" idx="1"/>
          </p:nvPr>
        </p:nvPicPr>
        <p:blipFill>
          <a:blip r:embed="rId2"/>
          <a:stretch>
            <a:fillRect/>
          </a:stretch>
        </p:blipFill>
        <p:spPr>
          <a:xfrm>
            <a:off x="1844421" y="978408"/>
            <a:ext cx="8500110" cy="5840690"/>
          </a:xfrm>
        </p:spPr>
      </p:pic>
    </p:spTree>
    <p:extLst>
      <p:ext uri="{BB962C8B-B14F-4D97-AF65-F5344CB8AC3E}">
        <p14:creationId xmlns:p14="http://schemas.microsoft.com/office/powerpoint/2010/main" val="1703706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Third Party Libraries &amp; API’s</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4" name="Content Placeholder 3">
            <a:extLst>
              <a:ext uri="{FF2B5EF4-FFF2-40B4-BE49-F238E27FC236}">
                <a16:creationId xmlns:a16="http://schemas.microsoft.com/office/drawing/2014/main" id="{0D460921-7B48-DA10-67C3-4C48FDAE9BDA}"/>
              </a:ext>
            </a:extLst>
          </p:cNvPr>
          <p:cNvSpPr>
            <a:spLocks noGrp="1"/>
          </p:cNvSpPr>
          <p:nvPr>
            <p:ph sz="half" idx="1"/>
          </p:nvPr>
        </p:nvSpPr>
        <p:spPr>
          <a:xfrm>
            <a:off x="539496" y="1087120"/>
            <a:ext cx="11119104" cy="5450840"/>
          </a:xfrm>
        </p:spPr>
        <p:txBody>
          <a:bodyPr/>
          <a:lstStyle/>
          <a:p>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rPr>
              <a:t>Django-</a:t>
            </a:r>
            <a:r>
              <a:rPr lang="en-IN" sz="2200" b="1" dirty="0" err="1">
                <a:solidFill>
                  <a:schemeClr val="tx1"/>
                </a:solidFill>
                <a:latin typeface="Calibri" panose="020F0502020204030204" pitchFamily="34" charset="0"/>
                <a:ea typeface="Calibri" panose="020F0502020204030204" pitchFamily="34" charset="0"/>
                <a:cs typeface="Calibri" panose="020F0502020204030204" pitchFamily="34" charset="0"/>
              </a:rPr>
              <a:t>jazzmin</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 This is used at the admin page to provide a responsive design.</a:t>
            </a:r>
          </a:p>
          <a:p>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rPr>
              <a:t>CSS-Bootstrap 5</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 This is used to create a consistent and professional looking user interface.</a:t>
            </a:r>
          </a:p>
          <a:p>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rPr>
              <a:t>PDF Generation </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2200" dirty="0" err="1">
                <a:solidFill>
                  <a:schemeClr val="tx1"/>
                </a:solidFill>
                <a:latin typeface="Calibri" panose="020F0502020204030204" pitchFamily="34" charset="0"/>
                <a:ea typeface="Calibri" panose="020F0502020204030204" pitchFamily="34" charset="0"/>
                <a:cs typeface="Calibri" panose="020F0502020204030204" pitchFamily="34" charset="0"/>
              </a:rPr>
              <a:t>ReportLab</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 This is used to generate PDF documents programmatically.</a:t>
            </a:r>
          </a:p>
          <a:p>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rPr>
              <a:t>Visualisation- </a:t>
            </a:r>
            <a:r>
              <a:rPr lang="en-IN" sz="2200" b="1" dirty="0" err="1">
                <a:solidFill>
                  <a:schemeClr val="tx1"/>
                </a:solidFill>
                <a:latin typeface="Calibri" panose="020F0502020204030204" pitchFamily="34" charset="0"/>
                <a:ea typeface="Calibri" panose="020F0502020204030204" pitchFamily="34" charset="0"/>
                <a:cs typeface="Calibri" panose="020F0502020204030204" pitchFamily="34" charset="0"/>
              </a:rPr>
              <a:t>ChartJs</a:t>
            </a:r>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This is used for creating interactive and visually </a:t>
            </a:r>
            <a:r>
              <a:rPr lang="en-IN" sz="2200" dirty="0" err="1">
                <a:solidFill>
                  <a:schemeClr val="tx1"/>
                </a:solidFill>
                <a:latin typeface="Calibri" panose="020F0502020204030204" pitchFamily="34" charset="0"/>
                <a:ea typeface="Calibri" panose="020F0502020204030204" pitchFamily="34" charset="0"/>
                <a:cs typeface="Calibri" panose="020F0502020204030204" pitchFamily="34" charset="0"/>
              </a:rPr>
              <a:t>appealinf</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charts and graphs.</a:t>
            </a:r>
          </a:p>
          <a:p>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rPr>
              <a:t>CSV</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This is used to export data as CSV.</a:t>
            </a:r>
          </a:p>
          <a:p>
            <a:r>
              <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rPr>
              <a:t>XLWT</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This is used to export data as Excel.</a:t>
            </a:r>
          </a:p>
          <a:p>
            <a:r>
              <a:rPr lang="en-IN" sz="2200" b="1" dirty="0" err="1">
                <a:solidFill>
                  <a:schemeClr val="tx1"/>
                </a:solidFill>
                <a:latin typeface="Calibri" panose="020F0502020204030204" pitchFamily="34" charset="0"/>
                <a:ea typeface="Calibri" panose="020F0502020204030204" pitchFamily="34" charset="0"/>
                <a:cs typeface="Calibri" panose="020F0502020204030204" pitchFamily="34" charset="0"/>
              </a:rPr>
              <a:t>FullCalendarJs</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 This is used to display calendar to render events.</a:t>
            </a:r>
          </a:p>
          <a:p>
            <a:pPr marL="0" indent="0">
              <a:buNone/>
            </a:pP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6394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cap="none" dirty="0">
                <a:latin typeface="Arial Black" panose="020B0604020202020204" pitchFamily="34" charset="0"/>
                <a:cs typeface="Arial Black" panose="020B0604020202020204" pitchFamily="34" charset="0"/>
              </a:rPr>
              <a:t>Challenges faced at development</a:t>
            </a:r>
            <a:endParaRPr lang="en-US" sz="4400" b="1" cap="none"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4" name="Content Placeholder 3">
            <a:extLst>
              <a:ext uri="{FF2B5EF4-FFF2-40B4-BE49-F238E27FC236}">
                <a16:creationId xmlns:a16="http://schemas.microsoft.com/office/drawing/2014/main" id="{0D460921-7B48-DA10-67C3-4C48FDAE9BDA}"/>
              </a:ext>
            </a:extLst>
          </p:cNvPr>
          <p:cNvSpPr>
            <a:spLocks noGrp="1"/>
          </p:cNvSpPr>
          <p:nvPr>
            <p:ph sz="half" idx="1"/>
          </p:nvPr>
        </p:nvSpPr>
        <p:spPr>
          <a:xfrm>
            <a:off x="539496" y="1087120"/>
            <a:ext cx="11119104" cy="5450840"/>
          </a:xfrm>
        </p:spPr>
        <p:txBody>
          <a:bodyPr/>
          <a:lstStyle/>
          <a:p>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My major concern was implementing the calendar view to the project such that the total income and expense summary is returned for each day. I had to figure out a way to bring the data from database to the FullCalendar API. Even though I had previous experience of implementing FullCalendar on my project while I was working, I had to brush up all the concepts again. After quite some research, I finally managed to pass data from the database as </a:t>
            </a:r>
            <a:r>
              <a:rPr lang="en-IN" sz="2200" dirty="0" err="1">
                <a:solidFill>
                  <a:schemeClr val="tx1"/>
                </a:solidFill>
                <a:latin typeface="Calibri" panose="020F0502020204030204" pitchFamily="34" charset="0"/>
                <a:ea typeface="Calibri" panose="020F0502020204030204" pitchFamily="34" charset="0"/>
                <a:cs typeface="Calibri" panose="020F0502020204030204" pitchFamily="34" charset="0"/>
              </a:rPr>
              <a:t>Json</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format and then render them as events on the Calendar. I had to make use of ChatGPT and the official documentation of FullCalendar Js.</a:t>
            </a:r>
          </a:p>
          <a:p>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Secondly, I was new to implementing </a:t>
            </a:r>
            <a:r>
              <a:rPr lang="en-IN" sz="2200" dirty="0" err="1">
                <a:solidFill>
                  <a:schemeClr val="tx1"/>
                </a:solidFill>
                <a:latin typeface="Calibri" panose="020F0502020204030204" pitchFamily="34" charset="0"/>
                <a:ea typeface="Calibri" panose="020F0502020204030204" pitchFamily="34" charset="0"/>
                <a:cs typeface="Calibri" panose="020F0502020204030204" pitchFamily="34" charset="0"/>
              </a:rPr>
              <a:t>ChartJs</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and after hours of research at ChatGPT and the official documentation of </a:t>
            </a:r>
            <a:r>
              <a:rPr lang="en-IN" sz="2200" dirty="0" err="1">
                <a:solidFill>
                  <a:schemeClr val="tx1"/>
                </a:solidFill>
                <a:latin typeface="Calibri" panose="020F0502020204030204" pitchFamily="34" charset="0"/>
                <a:ea typeface="Calibri" panose="020F0502020204030204" pitchFamily="34" charset="0"/>
                <a:cs typeface="Calibri" panose="020F0502020204030204" pitchFamily="34" charset="0"/>
              </a:rPr>
              <a:t>ChartJs</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I finally managed to show output of incomes and expenses based on category as charts.</a:t>
            </a:r>
          </a:p>
        </p:txBody>
      </p:sp>
    </p:spTree>
    <p:extLst>
      <p:ext uri="{BB962C8B-B14F-4D97-AF65-F5344CB8AC3E}">
        <p14:creationId xmlns:p14="http://schemas.microsoft.com/office/powerpoint/2010/main" val="70916423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{647F341D-E714-40D5-9BF8-17B9B905BE4B}tf78438558_win32</Template>
  <TotalTime>227</TotalTime>
  <Words>1277</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Sabon Next LT</vt:lpstr>
      <vt:lpstr>Söhne</vt:lpstr>
      <vt:lpstr>Office Theme</vt:lpstr>
      <vt:lpstr>ExpenseManager</vt:lpstr>
      <vt:lpstr>Abstract</vt:lpstr>
      <vt:lpstr>Project Requirements</vt:lpstr>
      <vt:lpstr>Features and highlights </vt:lpstr>
      <vt:lpstr>Architecture of Project</vt:lpstr>
      <vt:lpstr>Architecture of Project</vt:lpstr>
      <vt:lpstr>Class Diagram of Project</vt:lpstr>
      <vt:lpstr>Third Party Libraries &amp; API’s</vt:lpstr>
      <vt:lpstr>Challenges faced at development</vt:lpstr>
      <vt:lpstr>Screenshots</vt:lpstr>
      <vt:lpstr>Screenshots</vt:lpstr>
      <vt:lpstr>Screenshots</vt:lpstr>
      <vt:lpstr>Future Enhancements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ExpenseManager</dc:title>
  <dc:subject/>
  <dc:creator>NITHIN GEORGE</dc:creator>
  <cp:lastModifiedBy>NITHIN GEORGE</cp:lastModifiedBy>
  <cp:revision>3</cp:revision>
  <dcterms:created xsi:type="dcterms:W3CDTF">2023-05-24T14:38:01Z</dcterms:created>
  <dcterms:modified xsi:type="dcterms:W3CDTF">2023-05-25T18:36:39Z</dcterms:modified>
</cp:coreProperties>
</file>