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3" r:id="rId3"/>
    <p:sldId id="294" r:id="rId4"/>
    <p:sldId id="295" r:id="rId5"/>
    <p:sldId id="296" r:id="rId6"/>
    <p:sldId id="297" r:id="rId7"/>
    <p:sldId id="298" r:id="rId8"/>
    <p:sldId id="299" r:id="rId9"/>
    <p:sldId id="306" r:id="rId10"/>
    <p:sldId id="300" r:id="rId11"/>
    <p:sldId id="301" r:id="rId12"/>
    <p:sldId id="302" r:id="rId13"/>
    <p:sldId id="303" r:id="rId14"/>
    <p:sldId id="304" r:id="rId15"/>
    <p:sldId id="305"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330"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24480" y="1161288"/>
            <a:ext cx="6705600" cy="1225296"/>
          </a:xfrm>
        </p:spPr>
        <p:txBody>
          <a:bodyPr/>
          <a:lstStyle/>
          <a:p>
            <a:r>
              <a:rPr lang="en-US" cap="none" dirty="0">
                <a:solidFill>
                  <a:schemeClr val="tx1"/>
                </a:solidFill>
              </a:rPr>
              <a:t>ExpenseManager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8824"/>
            <a:ext cx="3493008" cy="1153228"/>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Project Presentation </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Nithin George</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22PMC140</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Content Placeholder 4">
            <a:extLst>
              <a:ext uri="{FF2B5EF4-FFF2-40B4-BE49-F238E27FC236}">
                <a16:creationId xmlns:a16="http://schemas.microsoft.com/office/drawing/2014/main" id="{4F85EC73-84EF-D008-B44A-EFD5C15D6095}"/>
              </a:ext>
            </a:extLst>
          </p:cNvPr>
          <p:cNvPicPr>
            <a:picLocks noGrp="1" noChangeAspect="1"/>
          </p:cNvPicPr>
          <p:nvPr>
            <p:ph sz="half" idx="1"/>
          </p:nvPr>
        </p:nvPicPr>
        <p:blipFill>
          <a:blip r:embed="rId2"/>
          <a:stretch>
            <a:fillRect/>
          </a:stretch>
        </p:blipFill>
        <p:spPr>
          <a:xfrm>
            <a:off x="758952" y="1191931"/>
            <a:ext cx="5289550" cy="2863460"/>
          </a:xfrm>
        </p:spPr>
      </p:pic>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D22540B8-174C-F656-7C96-BA3FEBBCDD9A}"/>
              </a:ext>
            </a:extLst>
          </p:cNvPr>
          <p:cNvPicPr>
            <a:picLocks noChangeAspect="1"/>
          </p:cNvPicPr>
          <p:nvPr/>
        </p:nvPicPr>
        <p:blipFill>
          <a:blip r:embed="rId3"/>
          <a:stretch>
            <a:fillRect/>
          </a:stretch>
        </p:blipFill>
        <p:spPr>
          <a:xfrm>
            <a:off x="6410960" y="1242515"/>
            <a:ext cx="5120640" cy="2795710"/>
          </a:xfrm>
          <a:prstGeom prst="rect">
            <a:avLst/>
          </a:prstGeom>
        </p:spPr>
      </p:pic>
      <p:sp>
        <p:nvSpPr>
          <p:cNvPr id="10" name="Rectangle 9">
            <a:extLst>
              <a:ext uri="{FF2B5EF4-FFF2-40B4-BE49-F238E27FC236}">
                <a16:creationId xmlns:a16="http://schemas.microsoft.com/office/drawing/2014/main" id="{F63A260C-B756-1A88-4B7D-0E7922109792}"/>
              </a:ext>
            </a:extLst>
          </p:cNvPr>
          <p:cNvSpPr/>
          <p:nvPr/>
        </p:nvSpPr>
        <p:spPr>
          <a:xfrm>
            <a:off x="8033512" y="2425541"/>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785104"/>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Tree>
    <p:extLst>
      <p:ext uri="{BB962C8B-B14F-4D97-AF65-F5344CB8AC3E}">
        <p14:creationId xmlns:p14="http://schemas.microsoft.com/office/powerpoint/2010/main" val="294741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446550"/>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pic>
        <p:nvPicPr>
          <p:cNvPr id="4" name="Picture 3">
            <a:extLst>
              <a:ext uri="{FF2B5EF4-FFF2-40B4-BE49-F238E27FC236}">
                <a16:creationId xmlns:a16="http://schemas.microsoft.com/office/drawing/2014/main" id="{B2C10AA6-A5F3-27F0-0A2B-6FE301C7D590}"/>
              </a:ext>
            </a:extLst>
          </p:cNvPr>
          <p:cNvPicPr>
            <a:picLocks noChangeAspect="1"/>
          </p:cNvPicPr>
          <p:nvPr/>
        </p:nvPicPr>
        <p:blipFill>
          <a:blip r:embed="rId2"/>
          <a:stretch>
            <a:fillRect/>
          </a:stretch>
        </p:blipFill>
        <p:spPr>
          <a:xfrm>
            <a:off x="740666" y="1153651"/>
            <a:ext cx="5319774" cy="2870870"/>
          </a:xfrm>
          <a:prstGeom prst="rect">
            <a:avLst/>
          </a:prstGeom>
        </p:spPr>
      </p:pic>
      <p:pic>
        <p:nvPicPr>
          <p:cNvPr id="17" name="Picture 16">
            <a:extLst>
              <a:ext uri="{FF2B5EF4-FFF2-40B4-BE49-F238E27FC236}">
                <a16:creationId xmlns:a16="http://schemas.microsoft.com/office/drawing/2014/main" id="{BD0ADFA6-AB05-D46F-DCB7-E76FB1AA4917}"/>
              </a:ext>
            </a:extLst>
          </p:cNvPr>
          <p:cNvPicPr>
            <a:picLocks noChangeAspect="1"/>
          </p:cNvPicPr>
          <p:nvPr/>
        </p:nvPicPr>
        <p:blipFill>
          <a:blip r:embed="rId3"/>
          <a:stretch>
            <a:fillRect/>
          </a:stretch>
        </p:blipFill>
        <p:spPr>
          <a:xfrm>
            <a:off x="6280389" y="1181083"/>
            <a:ext cx="5064412" cy="2704572"/>
          </a:xfrm>
          <a:prstGeom prst="rect">
            <a:avLst/>
          </a:prstGeom>
        </p:spPr>
      </p:pic>
    </p:spTree>
    <p:extLst>
      <p:ext uri="{BB962C8B-B14F-4D97-AF65-F5344CB8AC3E}">
        <p14:creationId xmlns:p14="http://schemas.microsoft.com/office/powerpoint/2010/main" val="18130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107996"/>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5" name="Picture 4">
            <a:extLst>
              <a:ext uri="{FF2B5EF4-FFF2-40B4-BE49-F238E27FC236}">
                <a16:creationId xmlns:a16="http://schemas.microsoft.com/office/drawing/2014/main" id="{FF992A28-4DC6-CDC5-52FA-A99B1B38A8DC}"/>
              </a:ext>
            </a:extLst>
          </p:cNvPr>
          <p:cNvPicPr>
            <a:picLocks noChangeAspect="1"/>
          </p:cNvPicPr>
          <p:nvPr/>
        </p:nvPicPr>
        <p:blipFill>
          <a:blip r:embed="rId2"/>
          <a:stretch>
            <a:fillRect/>
          </a:stretch>
        </p:blipFill>
        <p:spPr>
          <a:xfrm>
            <a:off x="847199" y="1151799"/>
            <a:ext cx="4950402" cy="2642068"/>
          </a:xfrm>
          <a:prstGeom prst="rect">
            <a:avLst/>
          </a:prstGeom>
        </p:spPr>
      </p:pic>
      <p:pic>
        <p:nvPicPr>
          <p:cNvPr id="9" name="Picture 8">
            <a:extLst>
              <a:ext uri="{FF2B5EF4-FFF2-40B4-BE49-F238E27FC236}">
                <a16:creationId xmlns:a16="http://schemas.microsoft.com/office/drawing/2014/main" id="{3697C9CD-9CE0-03CD-6A1D-DA96F0526D28}"/>
              </a:ext>
            </a:extLst>
          </p:cNvPr>
          <p:cNvPicPr>
            <a:picLocks noChangeAspect="1"/>
          </p:cNvPicPr>
          <p:nvPr/>
        </p:nvPicPr>
        <p:blipFill>
          <a:blip r:embed="rId3"/>
          <a:stretch>
            <a:fillRect/>
          </a:stretch>
        </p:blipFill>
        <p:spPr>
          <a:xfrm>
            <a:off x="6409267" y="1164503"/>
            <a:ext cx="4975368" cy="2673386"/>
          </a:xfrm>
          <a:prstGeom prst="rect">
            <a:avLst/>
          </a:prstGeom>
        </p:spPr>
      </p:pic>
    </p:spTree>
    <p:extLst>
      <p:ext uri="{BB962C8B-B14F-4D97-AF65-F5344CB8AC3E}">
        <p14:creationId xmlns:p14="http://schemas.microsoft.com/office/powerpoint/2010/main" val="89999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Future Enhancements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3477875"/>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As Future Enhancements, I would like to add feature like:</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Budget alerts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income and expense insertion after transactions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Ability to customize the income and expense summaries shown as graph on the basis of dates.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Currency conversion rates and the ability to customize the incomes and expenses on the basis of these conversion rates.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Expense and Income import feature from excel</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Smart budget recommendation from analysis on previous transactions</a:t>
            </a:r>
          </a:p>
          <a:p>
            <a:pPr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4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Conclusion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5170646"/>
          </a:xfrm>
          <a:prstGeom prst="rect">
            <a:avLst/>
          </a:prstGeom>
          <a:noFill/>
        </p:spPr>
        <p:txBody>
          <a:bodyPr wrap="square" rtlCol="0">
            <a:spAutoFit/>
          </a:bodyPr>
          <a:lstStyle/>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In conclusion, the Expense Management application is a powerful tool that simplifies and enhances personal expense management. With its user-friendly interface and robust features, users can effortlessly track, categorize, and control their expenses, leading to better financial health and improved financial well-being.</a:t>
            </a:r>
          </a:p>
          <a:p>
            <a:pPr algn="just"/>
            <a:br>
              <a:rPr lang="en-US" sz="2200" dirty="0">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Through insightful visualizations and reports, the application provides users with clear and concise summaries of their financial data. These analytics enable users to identify spending patterns, recognize areas for improvement, and make informed financial decisions.</a:t>
            </a:r>
          </a:p>
          <a:p>
            <a:pPr algn="just"/>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Overall, the Expense Management application is a valuable tool for individuals seeking to gain control over their finances, achieve their financial goals, and improve their overall financial well-being. By simplifying expense management and providing useful features, the application empowers users to make smarter financial choices and navigate their financial journey with confidence.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40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References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1446550"/>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ChatGPT</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FullCalendar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Chart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Django documentation</a:t>
            </a:r>
          </a:p>
        </p:txBody>
      </p:sp>
    </p:spTree>
    <p:extLst>
      <p:ext uri="{BB962C8B-B14F-4D97-AF65-F5344CB8AC3E}">
        <p14:creationId xmlns:p14="http://schemas.microsoft.com/office/powerpoint/2010/main" val="215079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Abstract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4434840"/>
          </a:xfrm>
        </p:spPr>
        <p:txBody>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personal expenses can be challenging in today's complex world. To address this, I introduce an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easy-to-use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Manager application. This application helps users track and control their expenses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effectively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Expense Manager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simplifies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management with intuitive features. Users can effortlessly </a:t>
            </a:r>
            <a:r>
              <a:rPr lang="en-US" sz="2200" b="1" i="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record expenses and monitor their financial health in real-time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Expenses are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categorized</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based on personal requirements, giving users insights into spending patterns and areas for improvement.</a:t>
            </a:r>
          </a:p>
          <a:p>
            <a:pPr marL="0" indent="0" algn="just">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Expense Manager provides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visualizations and reports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summarizing financial data for easy analysis. In summary, our Expense Manager application is a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user-friendly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tool that simplifies personal expense management. With budgeting features, and clear analytics, users can take control of their finances, achieve their goals, and improve their financial well-being.</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Project Requirements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5283200"/>
          </a:xfrm>
        </p:spPr>
        <p:txBody>
          <a:bodyPr/>
          <a:lstStyle/>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Record and categorize expenses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Ability to add, edit, and view expenses with categorization                                                                                 options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Budget Tracking</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Option to view budgets spend for different categories.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Calendar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Calendar based daily expenses  and incomes view.</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expense</a:t>
            </a:r>
            <a:r>
              <a:rPr lang="en-US" sz="2200">
                <a:solidFill>
                  <a:schemeClr val="tx1"/>
                </a:solidFill>
                <a:latin typeface="Calibri" panose="020F0502020204030204" pitchFamily="34" charset="0"/>
                <a:ea typeface="Calibri" panose="020F0502020204030204" pitchFamily="34" charset="0"/>
                <a:cs typeface="Calibri" panose="020F0502020204030204" pitchFamily="34" charset="0"/>
              </a:rPr>
              <a:t>: Expenses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income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Incomes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Profile management :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manage your profile.</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7.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Responsive design to fit into your mobile screen.</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8.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Admin dashboard: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Customized Django Admin site from the traditional one</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9</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Set a custom Currency: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You could set a custom currency according to your preference.</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02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Features and highlights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Ability to add, edit, and view expenses with categorization  options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view income and expenses as graphs for different categories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 Customized Calendar view that gives the summary of income and expense of each day.</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export the data of expenses and incomes whenever required. </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Project is designed in such a manner that users you use this web app in their mobile phones as well.</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8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algn="l"/>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architecture of the Expense Manager project follows a layered and modular design, incorporating key components and their interactions to provide an efficient expense management system.</a:t>
            </a:r>
          </a:p>
          <a:p>
            <a:pPr algn="l">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Presentation Layer:</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This component handles the user interaction and provides a user-friendly interface for accessing the application.</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Views and Forms: It comprises the screens and forms that allow users to input expenses, set budgets, and view reports.</a:t>
            </a:r>
          </a:p>
          <a:p>
            <a:pPr algn="l">
              <a:buFont typeface="+mj-lt"/>
              <a:buAutoNum type="arabicPeriod"/>
            </a:pPr>
            <a:r>
              <a:rPr lang="en-US" sz="2200" b="1" i="0" dirty="0">
                <a:solidFill>
                  <a:schemeClr val="tx1"/>
                </a:solidFill>
                <a:effectLst/>
                <a:latin typeface="Söhne"/>
              </a:rPr>
              <a:t>Application Layer:</a:t>
            </a:r>
          </a:p>
          <a:p>
            <a:pPr marL="742950" lvl="1" indent="-285750" algn="l">
              <a:buFont typeface="+mj-lt"/>
              <a:buAutoNum type="arabicPeriod"/>
            </a:pPr>
            <a:r>
              <a:rPr lang="en-US" sz="2200" b="0" i="0" dirty="0" err="1">
                <a:solidFill>
                  <a:schemeClr val="tx1"/>
                </a:solidFill>
                <a:effectLst/>
                <a:latin typeface="Söhne"/>
              </a:rPr>
              <a:t>ExpenseMain</a:t>
            </a:r>
            <a:r>
              <a:rPr lang="en-US" sz="2200" b="0" i="0" dirty="0">
                <a:solidFill>
                  <a:schemeClr val="tx1"/>
                </a:solidFill>
                <a:effectLst/>
                <a:latin typeface="Söhne"/>
              </a:rPr>
              <a:t> Module: This module acts as the core functionality of the system, handling expense recording, categorization, and budget </a:t>
            </a:r>
            <a:r>
              <a:rPr lang="en-US" sz="2200" b="0" i="0" dirty="0" err="1">
                <a:solidFill>
                  <a:schemeClr val="tx1"/>
                </a:solidFill>
                <a:effectLst/>
                <a:latin typeface="Söhne"/>
              </a:rPr>
              <a:t>visualisations</a:t>
            </a:r>
            <a:r>
              <a:rPr lang="en-US" sz="2200" b="0" i="0" dirty="0">
                <a:solidFill>
                  <a:schemeClr val="tx1"/>
                </a:solidFill>
                <a:effectLst/>
                <a:latin typeface="Söhne"/>
              </a:rPr>
              <a:t>.</a:t>
            </a:r>
          </a:p>
          <a:p>
            <a:pPr marL="742950" lvl="1" indent="-285750" algn="l">
              <a:buFont typeface="+mj-lt"/>
              <a:buAutoNum type="arabicPeriod"/>
            </a:pPr>
            <a:r>
              <a:rPr lang="en-US" sz="2200" b="0" i="0" dirty="0">
                <a:solidFill>
                  <a:schemeClr val="tx1"/>
                </a:solidFill>
                <a:effectLst/>
                <a:latin typeface="Söhne"/>
              </a:rPr>
              <a:t>ExpenseManager: This module handles the main </a:t>
            </a:r>
            <a:r>
              <a:rPr lang="en-US" sz="2200" b="0" i="0" dirty="0" err="1">
                <a:solidFill>
                  <a:schemeClr val="tx1"/>
                </a:solidFill>
                <a:effectLst/>
                <a:latin typeface="Söhne"/>
              </a:rPr>
              <a:t>urls</a:t>
            </a:r>
            <a:r>
              <a:rPr lang="en-US" sz="2200" b="0" i="0" dirty="0">
                <a:solidFill>
                  <a:schemeClr val="tx1"/>
                </a:solidFill>
                <a:effectLst/>
                <a:latin typeface="Söhne"/>
              </a:rPr>
              <a:t> that manages the application</a:t>
            </a: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9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marL="0" indent="0" algn="l">
              <a:buNone/>
            </a:pP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lang="en-IN"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Layer</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 It includes a relational database management system called </a:t>
            </a:r>
            <a:r>
              <a:rPr lang="en-IN"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sqlite</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store user data, expense records, budgets, and other relevant information.</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Object-Relational Mapping (ORM): An ORM tool is used to map database entities to application objects, facilitating data retrieval and manipulation.</a:t>
            </a:r>
          </a:p>
          <a:p>
            <a:pPr marL="0" indent="0" algn="l">
              <a:buNone/>
            </a:pP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Layer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External APIs: This component integrates with external systems, such as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FullCalendar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or Chart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Js</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to visualize the transaction data automatically.</a:t>
            </a:r>
          </a:p>
          <a:p>
            <a:pPr marL="0" indent="0" algn="l">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and Analytics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Engine: This component generates reports and visualizations based on user preferences and selected data parameters.</a:t>
            </a:r>
            <a:endPar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9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Class Diagram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Content Placeholder 7">
            <a:extLst>
              <a:ext uri="{FF2B5EF4-FFF2-40B4-BE49-F238E27FC236}">
                <a16:creationId xmlns:a16="http://schemas.microsoft.com/office/drawing/2014/main" id="{E68597AC-B601-147E-17DB-DC213F2F6000}"/>
              </a:ext>
            </a:extLst>
          </p:cNvPr>
          <p:cNvPicPr>
            <a:picLocks noGrp="1" noChangeAspect="1"/>
          </p:cNvPicPr>
          <p:nvPr>
            <p:ph sz="half" idx="1"/>
          </p:nvPr>
        </p:nvPicPr>
        <p:blipFill>
          <a:blip r:embed="rId2"/>
          <a:stretch>
            <a:fillRect/>
          </a:stretch>
        </p:blipFill>
        <p:spPr>
          <a:xfrm>
            <a:off x="1844421" y="978408"/>
            <a:ext cx="8500110" cy="5840690"/>
          </a:xfrm>
        </p:spPr>
      </p:pic>
    </p:spTree>
    <p:extLst>
      <p:ext uri="{BB962C8B-B14F-4D97-AF65-F5344CB8AC3E}">
        <p14:creationId xmlns:p14="http://schemas.microsoft.com/office/powerpoint/2010/main" val="17037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Third Party Libraries &amp; API’s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Django-</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jazzmin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at the admin page to provide a responsive design.</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CSS-Bootstrap 5</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create a consistent and professional looking user interface.</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PDF Generation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ReportLab</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generate PDF documents programmatically.</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Visualisation- </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for creating interactive and visually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appealinf</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charts and graphs.</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CSV</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CSV.</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XLWT</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Excel.</a:t>
            </a:r>
          </a:p>
          <a:p>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FullCalendarJs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display calendar to render events.</a:t>
            </a:r>
          </a:p>
          <a:p>
            <a:pPr marL="0" indent="0">
              <a:buNone/>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Challenges faced at development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My major concern was implementing the calendar view to the project such that the total income and expense summary is returned for each day. I had to figure out a way to bring the data from database to the FullCalendar API. Even though I had previous experience of implementing FullCalendar on my project while I was working, I had to brush up all the concepts again. After quite some research, I finally managed to pass data from the database as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Json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format and then render them as events on the Calendar. I had to make use of ChatGPT and the official documentation of FullCalendar Js.</a:t>
            </a:r>
          </a:p>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Secondly, I was new to implementing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and after hours of research at ChatGPT and the official documentation of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I finally managed to show output of incomes and expenses based on category as charts.</a:t>
            </a:r>
          </a:p>
        </p:txBody>
      </p:sp>
    </p:spTree>
    <p:extLst>
      <p:ext uri="{BB962C8B-B14F-4D97-AF65-F5344CB8AC3E}">
        <p14:creationId xmlns:p14="http://schemas.microsoft.com/office/powerpoint/2010/main" val="70916423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{647F341D-E714-40D5-9BF8-17B9B905BE4B}tf78438558_win32</Template>
  <TotalTime>673</TotalTime>
  <Words>1277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Sabon Next LT</vt:lpstr>
      <vt:lpstr>Söhne</vt:lpstr>
      <vt:lpstr>Office Theme</vt:lpstr>
      <vt:lpstr>ExpenseManager</vt:lpstr>
      <vt:lpstr>Abstract</vt:lpstr>
      <vt:lpstr>Project Requirements</vt:lpstr>
      <vt:lpstr>Features and highlights </vt:lpstr>
      <vt:lpstr>Architecture of Project</vt:lpstr>
      <vt:lpstr>Architecture of Project</vt:lpstr>
      <vt:lpstr>Class Diagram of Project</vt:lpstr>
      <vt:lpstr>Third Party Libraries &amp; API’s</vt:lpstr>
      <vt:lpstr>Challenges faced at development</vt:lpstr>
      <vt:lpstr>Screenshots</vt:lpstr>
      <vt:lpstr>Screenshots</vt:lpstr>
      <vt:lpstr>Screenshots</vt:lpstr>
      <vt:lpstr>Future Enhancements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ExpenseManager</dc:title>
  <dc:subject/>
  <dc:creator>NITHIN GEORGE</dc:creator>
  <cp:lastModifiedBy>NITHIN GEORGE</cp:lastModifiedBy>
  <cp:revision>5</cp:revision>
  <dcterms:created xsi:type="dcterms:W3CDTF">2023-05-24T14:38:01Z</dcterms:created>
  <dcterms:modified xsi:type="dcterms:W3CDTF">2023-05-26T02:31:33Z</dcterms:modified>
</cp:coreProperties>
</file>