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83" r:id="rId5"/>
    <p:sldId id="284" r:id="rId6"/>
    <p:sldId id="258" r:id="rId7"/>
    <p:sldId id="286" r:id="rId8"/>
    <p:sldId id="285" r:id="rId9"/>
    <p:sldId id="288" r:id="rId10"/>
    <p:sldId id="28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56"/>
    <p:restoredTop sz="95687"/>
  </p:normalViewPr>
  <p:slideViewPr>
    <p:cSldViewPr snapToGrid="0" snapToObjects="1">
      <p:cViewPr>
        <p:scale>
          <a:sx n="104" d="100"/>
          <a:sy n="104" d="100"/>
        </p:scale>
        <p:origin x="34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C908828-8A66-7E4D-BF82-E955BAB0BDB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066199A-02A0-A442-B972-2D9D957C1ED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4C908828-8A66-7E4D-BF82-E955BAB0BDB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66199A-02A0-A442-B972-2D9D957C1ED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endParaRPr lang="en-GB"/>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4C908828-8A66-7E4D-BF82-E955BAB0BDB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66199A-02A0-A442-B972-2D9D957C1EDB}" type="slidenum">
              <a:rPr lang="en-US" smtClean="0"/>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endParaRPr lang="en-GB"/>
          </a:p>
        </p:txBody>
      </p:sp>
      <p:sp>
        <p:nvSpPr>
          <p:cNvPr id="5" name="Date Placeholder 4"/>
          <p:cNvSpPr>
            <a:spLocks noGrp="1"/>
          </p:cNvSpPr>
          <p:nvPr>
            <p:ph type="dt" sz="half" idx="10"/>
          </p:nvPr>
        </p:nvSpPr>
        <p:spPr/>
        <p:txBody>
          <a:bodyPr/>
          <a:lstStyle/>
          <a:p>
            <a:fld id="{4C908828-8A66-7E4D-BF82-E955BAB0BDB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66199A-02A0-A442-B972-2D9D957C1EDB}"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endParaRPr lang="en-GB"/>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endParaRPr lang="en-GB"/>
          </a:p>
        </p:txBody>
      </p:sp>
      <p:sp>
        <p:nvSpPr>
          <p:cNvPr id="5" name="Date Placeholder 4"/>
          <p:cNvSpPr>
            <a:spLocks noGrp="1"/>
          </p:cNvSpPr>
          <p:nvPr>
            <p:ph type="dt" sz="half" idx="10"/>
          </p:nvPr>
        </p:nvSpPr>
        <p:spPr/>
        <p:txBody>
          <a:bodyPr/>
          <a:lstStyle/>
          <a:p>
            <a:fld id="{4C908828-8A66-7E4D-BF82-E955BAB0BDB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66199A-02A0-A442-B972-2D9D957C1EDB}" type="slidenum">
              <a:rPr lang="en-US" smtClean="0"/>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endParaRPr lang="en-GB"/>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endParaRPr lang="en-GB"/>
          </a:p>
        </p:txBody>
      </p:sp>
      <p:sp>
        <p:nvSpPr>
          <p:cNvPr id="5" name="Date Placeholder 4"/>
          <p:cNvSpPr>
            <a:spLocks noGrp="1"/>
          </p:cNvSpPr>
          <p:nvPr>
            <p:ph type="dt" sz="half" idx="10"/>
          </p:nvPr>
        </p:nvSpPr>
        <p:spPr/>
        <p:txBody>
          <a:bodyPr/>
          <a:lstStyle/>
          <a:p>
            <a:fld id="{4C908828-8A66-7E4D-BF82-E955BAB0BDB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66199A-02A0-A442-B972-2D9D957C1EDB}"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4C908828-8A66-7E4D-BF82-E955BAB0BDB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66199A-02A0-A442-B972-2D9D957C1EDB}"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4C908828-8A66-7E4D-BF82-E955BAB0BDB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66199A-02A0-A442-B972-2D9D957C1ED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4C908828-8A66-7E4D-BF82-E955BAB0BDB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66199A-02A0-A442-B972-2D9D957C1ED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4C908828-8A66-7E4D-BF82-E955BAB0BDB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66199A-02A0-A442-B972-2D9D957C1ED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Date Placeholder 4"/>
          <p:cNvSpPr>
            <a:spLocks noGrp="1"/>
          </p:cNvSpPr>
          <p:nvPr>
            <p:ph type="dt" sz="half" idx="10"/>
          </p:nvPr>
        </p:nvSpPr>
        <p:spPr/>
        <p:txBody>
          <a:bodyPr/>
          <a:lstStyle/>
          <a:p>
            <a:fld id="{4C908828-8A66-7E4D-BF82-E955BAB0BDB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066199A-02A0-A442-B972-2D9D957C1ED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4C908828-8A66-7E4D-BF82-E955BAB0BDB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066199A-02A0-A442-B972-2D9D957C1ED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C908828-8A66-7E4D-BF82-E955BAB0BDB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066199A-02A0-A442-B972-2D9D957C1ED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08828-8A66-7E4D-BF82-E955BAB0BDB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066199A-02A0-A442-B972-2D9D957C1ED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4C908828-8A66-7E4D-BF82-E955BAB0BDB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066199A-02A0-A442-B972-2D9D957C1ED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4C908828-8A66-7E4D-BF82-E955BAB0BDB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66199A-02A0-A442-B972-2D9D957C1ED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C908828-8A66-7E4D-BF82-E955BAB0BDBE}" type="datetimeFigureOut">
              <a:rPr lang="en-US" smtClean="0"/>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066199A-02A0-A442-B972-2D9D957C1ED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tags" Target="../tags/tag1.xml"/><Relationship Id="rId2" Type="http://schemas.microsoft.com/office/2007/relationships/media" Target="../media/media1.mp4"/><Relationship Id="rId1" Type="http://schemas.openxmlformats.org/officeDocument/2006/relationships/video" Target="NUL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88084" y="0"/>
            <a:ext cx="7015832" cy="2062103"/>
          </a:xfrm>
          <a:prstGeom prst="rect">
            <a:avLst/>
          </a:prstGeom>
        </p:spPr>
        <p:txBody>
          <a:bodyPr wrap="square">
            <a:spAutoFit/>
            <a:scene3d>
              <a:camera prst="orthographicFront"/>
              <a:lightRig rig="threePt" dir="t"/>
            </a:scene3d>
            <a:sp3d prstMaterial="dkEdge"/>
          </a:bodyPr>
          <a:lstStyle/>
          <a:p>
            <a:pPr algn="ctr"/>
            <a:r>
              <a:rPr lang="en-IN" sz="3200" b="1" dirty="0">
                <a:solidFill>
                  <a:schemeClr val="bg2">
                    <a:lumMod val="50000"/>
                  </a:schemeClr>
                </a:solidFill>
                <a:latin typeface="Copperplate Gothic Bold" panose="020E0705020206020404" pitchFamily="34" charset="77"/>
              </a:rPr>
              <a:t>Efficient Approach for Measuring Heart Pulse from Real Time Facial RGB </a:t>
            </a:r>
            <a:r>
              <a:rPr lang="en-IN" sz="3200" b="1" dirty="0" err="1">
                <a:solidFill>
                  <a:schemeClr val="bg2">
                    <a:lumMod val="50000"/>
                  </a:schemeClr>
                </a:solidFill>
                <a:latin typeface="Copperplate Gothic Bold" panose="020E0705020206020404" pitchFamily="34" charset="77"/>
              </a:rPr>
              <a:t>Color</a:t>
            </a:r>
            <a:r>
              <a:rPr lang="en-IN" sz="3200" b="1" dirty="0">
                <a:solidFill>
                  <a:schemeClr val="bg2">
                    <a:lumMod val="50000"/>
                  </a:schemeClr>
                </a:solidFill>
                <a:latin typeface="Copperplate Gothic Bold" panose="020E0705020206020404" pitchFamily="34" charset="77"/>
              </a:rPr>
              <a:t> Videos</a:t>
            </a:r>
            <a:endParaRPr lang="en-US" sz="3200" b="1" dirty="0">
              <a:solidFill>
                <a:schemeClr val="bg2">
                  <a:lumMod val="50000"/>
                </a:schemeClr>
              </a:solidFill>
              <a:effectLst>
                <a:outerShdw blurRad="50800" dist="38100" dir="5400000" algn="t" rotWithShape="0">
                  <a:prstClr val="black">
                    <a:alpha val="40000"/>
                  </a:prstClr>
                </a:outerShdw>
              </a:effectLst>
              <a:latin typeface="Copperplate Gothic Bold" panose="020E0705020206020404" pitchFamily="34" charset="77"/>
            </a:endParaRPr>
          </a:p>
        </p:txBody>
      </p:sp>
      <p:pic>
        <p:nvPicPr>
          <p:cNvPr id="13" name="Picture 12"/>
          <p:cNvPicPr>
            <a:picLocks noChangeAspect="1"/>
          </p:cNvPicPr>
          <p:nvPr/>
        </p:nvPicPr>
        <p:blipFill>
          <a:blip r:embed="rId1"/>
          <a:stretch>
            <a:fillRect/>
          </a:stretch>
        </p:blipFill>
        <p:spPr>
          <a:xfrm>
            <a:off x="3875178" y="2151061"/>
            <a:ext cx="4441644" cy="1641477"/>
          </a:xfrm>
          <a:prstGeom prst="rect">
            <a:avLst/>
          </a:prstGeom>
        </p:spPr>
      </p:pic>
      <p:sp>
        <p:nvSpPr>
          <p:cNvPr id="2" name="TextBox 1"/>
          <p:cNvSpPr txBox="1"/>
          <p:nvPr/>
        </p:nvSpPr>
        <p:spPr>
          <a:xfrm>
            <a:off x="3017763" y="5232707"/>
            <a:ext cx="6586151" cy="1198880"/>
          </a:xfrm>
          <a:prstGeom prst="rect">
            <a:avLst/>
          </a:prstGeom>
          <a:noFill/>
        </p:spPr>
        <p:txBody>
          <a:bodyPr wrap="square" rtlCol="0">
            <a:spAutoFit/>
          </a:bodyPr>
          <a:lstStyle/>
          <a:p>
            <a:pPr algn="ctr"/>
            <a:r>
              <a:rPr lang="en-US" dirty="0"/>
              <a:t>UNDER THE GUIDANCE OF</a:t>
            </a:r>
            <a:endParaRPr lang="en-US" dirty="0"/>
          </a:p>
          <a:p>
            <a:pPr algn="ctr"/>
            <a:r>
              <a:rPr lang="en-US" b="1" dirty="0">
                <a:solidFill>
                  <a:schemeClr val="tx1"/>
                </a:solidFill>
              </a:rPr>
              <a:t>Dr. Selva Kumar S</a:t>
            </a:r>
            <a:endParaRPr lang="en-US" b="1" dirty="0">
              <a:solidFill>
                <a:schemeClr val="tx1"/>
              </a:solidFill>
            </a:endParaRPr>
          </a:p>
          <a:p>
            <a:pPr algn="ctr"/>
            <a:r>
              <a:rPr lang="en-US" dirty="0">
                <a:solidFill>
                  <a:schemeClr val="tx1"/>
                </a:solidFill>
              </a:rPr>
              <a:t>ASSISTANT PROFESSOR OF CSE</a:t>
            </a:r>
            <a:endParaRPr lang="en-US" dirty="0">
              <a:solidFill>
                <a:schemeClr val="tx1"/>
              </a:solidFill>
            </a:endParaRPr>
          </a:p>
          <a:p>
            <a:pPr algn="ctr"/>
            <a:r>
              <a:rPr lang="en-US" dirty="0">
                <a:solidFill>
                  <a:schemeClr val="tx1"/>
                </a:solidFill>
              </a:rPr>
              <a:t>BMSCE</a:t>
            </a:r>
            <a:endParaRPr lang="en-US" dirty="0">
              <a:solidFill>
                <a:schemeClr val="tx1"/>
              </a:solidFill>
            </a:endParaRPr>
          </a:p>
        </p:txBody>
      </p:sp>
      <p:sp>
        <p:nvSpPr>
          <p:cNvPr id="3" name="TextBox 2"/>
          <p:cNvSpPr txBox="1"/>
          <p:nvPr/>
        </p:nvSpPr>
        <p:spPr>
          <a:xfrm>
            <a:off x="3017763" y="4189457"/>
            <a:ext cx="6586151" cy="646331"/>
          </a:xfrm>
          <a:prstGeom prst="rect">
            <a:avLst/>
          </a:prstGeom>
          <a:noFill/>
        </p:spPr>
        <p:txBody>
          <a:bodyPr wrap="square" rtlCol="0">
            <a:spAutoFit/>
          </a:bodyPr>
          <a:lstStyle/>
          <a:p>
            <a:pPr algn="ctr"/>
            <a:r>
              <a:rPr lang="en-US" dirty="0"/>
              <a:t>PRESENTED BY</a:t>
            </a:r>
            <a:endParaRPr lang="en-US" dirty="0"/>
          </a:p>
          <a:p>
            <a:pPr algn="ctr"/>
            <a:r>
              <a:rPr lang="en-US" b="1" dirty="0">
                <a:solidFill>
                  <a:schemeClr val="tx1"/>
                </a:solidFill>
              </a:rPr>
              <a:t>NITHIN B S</a:t>
            </a:r>
            <a:endParaRPr lang="en-US"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796" y="226633"/>
            <a:ext cx="3917475" cy="735269"/>
          </a:xfrm>
        </p:spPr>
        <p:txBody>
          <a:bodyPr>
            <a:noAutofit/>
          </a:bodyPr>
          <a:lstStyle/>
          <a:p>
            <a:r>
              <a:rPr lang="en-US" sz="2400" b="1" u="sng" dirty="0">
                <a:solidFill>
                  <a:schemeClr val="bg2">
                    <a:lumMod val="50000"/>
                  </a:schemeClr>
                </a:solidFill>
                <a:latin typeface="Chalkduster" panose="03050602040202020205" pitchFamily="66" charset="77"/>
                <a:cs typeface="Chalkboard SE Bold" panose="03050602040202020205" charset="0"/>
              </a:rPr>
              <a:t>INTRODUCTION</a:t>
            </a:r>
            <a:br>
              <a:rPr lang="en-US" sz="2400" b="1" u="sng" dirty="0">
                <a:solidFill>
                  <a:schemeClr val="bg2">
                    <a:lumMod val="75000"/>
                  </a:schemeClr>
                </a:solidFill>
                <a:latin typeface="Chalkduster" panose="03050602040202020205" pitchFamily="66" charset="77"/>
                <a:cs typeface="Chalkboard SE Bold" panose="03050602040202020205" charset="0"/>
              </a:rPr>
            </a:br>
            <a:endParaRPr lang="en-US" sz="2400" u="sng" dirty="0">
              <a:solidFill>
                <a:schemeClr val="bg2">
                  <a:lumMod val="75000"/>
                </a:schemeClr>
              </a:solidFill>
              <a:latin typeface="Chalkduster" panose="03050602040202020205" pitchFamily="66" charset="77"/>
            </a:endParaRPr>
          </a:p>
        </p:txBody>
      </p:sp>
      <p:sp>
        <p:nvSpPr>
          <p:cNvPr id="3" name="Content Placeholder 2"/>
          <p:cNvSpPr>
            <a:spLocks noGrp="1"/>
          </p:cNvSpPr>
          <p:nvPr>
            <p:ph idx="1"/>
          </p:nvPr>
        </p:nvSpPr>
        <p:spPr>
          <a:xfrm>
            <a:off x="2058988" y="938151"/>
            <a:ext cx="9905999" cy="5795157"/>
          </a:xfrm>
        </p:spPr>
        <p:txBody>
          <a:bodyPr>
            <a:noAutofit/>
          </a:bodyPr>
          <a:lstStyle/>
          <a:p>
            <a:pPr marL="285750" indent="-285750">
              <a:buFont typeface="Wingdings" panose="05000000000000000000" charset="0"/>
              <a:buChar char=""/>
            </a:pPr>
            <a:r>
              <a:rPr lang="en-US" b="1" dirty="0">
                <a:solidFill>
                  <a:schemeClr val="accent4">
                    <a:lumMod val="75000"/>
                  </a:schemeClr>
                </a:solidFill>
              </a:rPr>
              <a:t>Photoplethysmography Imaging(PPGI) monitors the color changes due to blood perfusions through a video of an area of skin which displays the person's pulse rate.</a:t>
            </a:r>
            <a:endParaRPr lang="en-US" b="1" dirty="0">
              <a:solidFill>
                <a:schemeClr val="accent4">
                  <a:lumMod val="75000"/>
                </a:schemeClr>
              </a:solidFill>
            </a:endParaRPr>
          </a:p>
          <a:p>
            <a:pPr marL="0" indent="0">
              <a:buNone/>
            </a:pPr>
            <a:endParaRPr lang="en-US" b="1" dirty="0">
              <a:solidFill>
                <a:schemeClr val="accent4">
                  <a:lumMod val="75000"/>
                </a:schemeClr>
              </a:solidFill>
            </a:endParaRPr>
          </a:p>
          <a:p>
            <a:pPr marL="285750" indent="-285750">
              <a:buFont typeface="Wingdings" panose="05000000000000000000" charset="0"/>
              <a:buChar char=""/>
            </a:pPr>
            <a:r>
              <a:rPr lang="en-US" b="1" dirty="0">
                <a:solidFill>
                  <a:schemeClr val="accent4">
                    <a:lumMod val="75000"/>
                  </a:schemeClr>
                </a:solidFill>
              </a:rPr>
              <a:t>Acquiring real-time heart rate variability (HRV) data can be challenging, as patients may have limited access to the necessary medical equipment or an apt monitoring system.</a:t>
            </a:r>
            <a:endParaRPr lang="en-US" b="1" dirty="0">
              <a:solidFill>
                <a:schemeClr val="accent4">
                  <a:lumMod val="75000"/>
                </a:schemeClr>
              </a:solidFill>
            </a:endParaRPr>
          </a:p>
          <a:p>
            <a:pPr marL="285750" indent="-285750">
              <a:buFont typeface="Wingdings" panose="05000000000000000000" charset="0"/>
              <a:buChar char=""/>
            </a:pPr>
            <a:endParaRPr lang="en-US" b="1" dirty="0">
              <a:solidFill>
                <a:schemeClr val="accent4">
                  <a:lumMod val="75000"/>
                </a:schemeClr>
              </a:solidFill>
            </a:endParaRPr>
          </a:p>
          <a:p>
            <a:pPr marL="285750" indent="-285750">
              <a:buFont typeface="Wingdings" panose="05000000000000000000" charset="0"/>
              <a:buChar char=""/>
            </a:pPr>
            <a:r>
              <a:rPr lang="en-US" b="1" dirty="0">
                <a:solidFill>
                  <a:schemeClr val="accent4">
                    <a:lumMod val="75000"/>
                  </a:schemeClr>
                </a:solidFill>
              </a:rPr>
              <a:t>Detection of pulse and respiratory rates using video recordings of human faces was done by extracting the signal of green camera channel and bandpass filtering through a Fast Fourier Transform to get the frequency spectrum.</a:t>
            </a:r>
            <a:endParaRPr lang="en-US" b="1" dirty="0">
              <a:solidFill>
                <a:schemeClr val="accent4">
                  <a:lumMod val="75000"/>
                </a:schemeClr>
              </a:solidFill>
            </a:endParaRPr>
          </a:p>
          <a:p>
            <a:pPr marL="285750" indent="-285750">
              <a:buFont typeface="Wingdings" panose="05000000000000000000" charset="0"/>
              <a:buChar char=""/>
            </a:pPr>
            <a:endParaRPr lang="en-US" b="1" dirty="0">
              <a:solidFill>
                <a:schemeClr val="accent4">
                  <a:lumMod val="75000"/>
                </a:schemeClr>
              </a:solidFill>
            </a:endParaRPr>
          </a:p>
          <a:p>
            <a:pPr marL="285750" indent="-285750">
              <a:buFont typeface="Wingdings" panose="05000000000000000000" charset="0"/>
              <a:buChar char=""/>
            </a:pPr>
            <a:r>
              <a:rPr lang="en-US" b="1" dirty="0">
                <a:solidFill>
                  <a:schemeClr val="accent4">
                    <a:lumMod val="75000"/>
                  </a:schemeClr>
                </a:solidFill>
              </a:rPr>
              <a:t>We now apply the statistical Blind Source Spectrum (BSS) noise reduction method to separate our desired blood pulse signals. We can divide the video into small and independent regions to obtain a high accuracy of HRV results.</a:t>
            </a:r>
            <a:endParaRPr lang="en-US" b="1" dirty="0">
              <a:solidFill>
                <a:schemeClr val="accent4">
                  <a:lumMod val="75000"/>
                </a:schemeClr>
              </a:solidFill>
            </a:endParaRPr>
          </a:p>
          <a:p>
            <a:pPr marL="285750" indent="-285750">
              <a:buFont typeface="Wingdings" panose="05000000000000000000" charset="0"/>
              <a:buChar char=""/>
            </a:pPr>
            <a:endParaRPr lang="en-US" b="1" dirty="0">
              <a:solidFill>
                <a:schemeClr val="accent4">
                  <a:lumMod val="75000"/>
                </a:schemeClr>
              </a:solidFill>
            </a:endParaRPr>
          </a:p>
          <a:p>
            <a:pPr marL="285750" indent="-285750">
              <a:buFont typeface="Wingdings" panose="05000000000000000000" charset="0"/>
              <a:buChar char=""/>
            </a:pPr>
            <a:r>
              <a:rPr lang="en-US" b="1" dirty="0">
                <a:solidFill>
                  <a:schemeClr val="accent4">
                    <a:lumMod val="75000"/>
                  </a:schemeClr>
                </a:solidFill>
              </a:rPr>
              <a:t>The name r-PPG has been coined due to the monitoring of remotely captured video through digital camera.</a:t>
            </a:r>
            <a:endParaRPr lang="en-US" b="1" dirty="0">
              <a:solidFill>
                <a:schemeClr val="accent4">
                  <a:lumMod val="75000"/>
                </a:schemeClr>
              </a:solidFill>
            </a:endParaRPr>
          </a:p>
          <a:p>
            <a:pPr marL="0" indent="0">
              <a:buNone/>
            </a:pPr>
            <a:endParaRPr lang="en-US" b="1" dirty="0">
              <a:solidFill>
                <a:schemeClr val="accent4">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2829560" y="792480"/>
            <a:ext cx="9238615" cy="1414780"/>
          </a:xfrm>
          <a:prstGeom prst="rect">
            <a:avLst/>
          </a:prstGeom>
          <a:noFill/>
        </p:spPr>
        <p:txBody>
          <a:bodyPr wrap="square" rtlCol="0">
            <a:spAutoFit/>
          </a:bodyPr>
          <a:lstStyle/>
          <a:p>
            <a:pPr marL="285750" indent="-285750">
              <a:buFont typeface="Wingdings" panose="05000000000000000000" charset="0"/>
              <a:buChar char=""/>
            </a:pPr>
            <a:r>
              <a:rPr lang="en-US" b="1" dirty="0">
                <a:solidFill>
                  <a:schemeClr val="accent4">
                    <a:lumMod val="75000"/>
                  </a:schemeClr>
                </a:solidFill>
              </a:rPr>
              <a:t>Light emits to the skin from one sensor and a second sensor detects how much light is returned to the device. This forms the contrast between emitted light and reflected light</a:t>
            </a:r>
            <a:endParaRPr lang="en-US" b="1" dirty="0">
              <a:solidFill>
                <a:schemeClr val="accent4">
                  <a:lumMod val="75000"/>
                </a:schemeClr>
              </a:solidFill>
            </a:endParaRPr>
          </a:p>
          <a:p>
            <a:endParaRPr lang="en-US" sz="1600" b="1" dirty="0">
              <a:solidFill>
                <a:schemeClr val="accent4">
                  <a:lumMod val="75000"/>
                </a:schemeClr>
              </a:solidFill>
            </a:endParaRPr>
          </a:p>
          <a:p>
            <a:endParaRPr lang="en-US" sz="1600" b="1" dirty="0">
              <a:solidFill>
                <a:schemeClr val="accent4">
                  <a:lumMod val="75000"/>
                </a:schemeClr>
              </a:solidFill>
            </a:endParaRPr>
          </a:p>
        </p:txBody>
      </p:sp>
      <p:pic>
        <p:nvPicPr>
          <p:cNvPr id="6" name="Picture 5" descr="Screenshot 2022-01-17 at 11.31.04 AM"/>
          <p:cNvPicPr>
            <a:picLocks noChangeAspect="1"/>
          </p:cNvPicPr>
          <p:nvPr/>
        </p:nvPicPr>
        <p:blipFill>
          <a:blip r:embed="rId1"/>
          <a:stretch>
            <a:fillRect/>
          </a:stretch>
        </p:blipFill>
        <p:spPr>
          <a:xfrm>
            <a:off x="1799268" y="4689060"/>
            <a:ext cx="6713141" cy="2168940"/>
          </a:xfrm>
          <a:prstGeom prst="rect">
            <a:avLst/>
          </a:prstGeom>
        </p:spPr>
      </p:pic>
      <p:sp>
        <p:nvSpPr>
          <p:cNvPr id="10" name="Title 1"/>
          <p:cNvSpPr txBox="1"/>
          <p:nvPr/>
        </p:nvSpPr>
        <p:spPr>
          <a:xfrm>
            <a:off x="785152" y="387411"/>
            <a:ext cx="3917475" cy="73526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solidFill>
                  <a:schemeClr val="bg2">
                    <a:lumMod val="50000"/>
                  </a:schemeClr>
                </a:solidFill>
                <a:latin typeface="Chalkduster" panose="03050602040202020205" pitchFamily="66" charset="77"/>
                <a:cs typeface="Chalkboard SE Bold" panose="03050602040202020205" charset="0"/>
              </a:rPr>
              <a:t>HOW PPGI WORKS</a:t>
            </a:r>
            <a:br>
              <a:rPr lang="en-US" sz="2400" b="1" u="sng" dirty="0">
                <a:solidFill>
                  <a:schemeClr val="bg2">
                    <a:lumMod val="75000"/>
                  </a:schemeClr>
                </a:solidFill>
                <a:latin typeface="Chalkduster" panose="03050602040202020205" pitchFamily="66" charset="77"/>
                <a:cs typeface="Chalkboard SE Bold" panose="03050602040202020205" charset="0"/>
              </a:rPr>
            </a:br>
            <a:endParaRPr lang="en-US" sz="2400" u="sng" dirty="0">
              <a:solidFill>
                <a:schemeClr val="bg2">
                  <a:lumMod val="75000"/>
                </a:schemeClr>
              </a:solidFill>
              <a:latin typeface="Chalkduster" panose="03050602040202020205" pitchFamily="66" charset="77"/>
            </a:endParaRPr>
          </a:p>
        </p:txBody>
      </p:sp>
      <p:sp>
        <p:nvSpPr>
          <p:cNvPr id="8" name="Rectangle 7"/>
          <p:cNvSpPr/>
          <p:nvPr/>
        </p:nvSpPr>
        <p:spPr>
          <a:xfrm>
            <a:off x="2482632" y="1826738"/>
            <a:ext cx="9239003" cy="2862322"/>
          </a:xfrm>
          <a:prstGeom prst="rect">
            <a:avLst/>
          </a:prstGeom>
        </p:spPr>
        <p:txBody>
          <a:bodyPr wrap="square">
            <a:spAutoFit/>
          </a:bodyPr>
          <a:lstStyle/>
          <a:p>
            <a:pPr marL="285750" indent="-285750">
              <a:buFont typeface="Wingdings" panose="05000000000000000000" charset="0"/>
              <a:buChar char=""/>
            </a:pPr>
            <a:r>
              <a:rPr lang="en-US" b="1" dirty="0">
                <a:solidFill>
                  <a:schemeClr val="accent4">
                    <a:lumMod val="75000"/>
                  </a:schemeClr>
                </a:solidFill>
              </a:rPr>
              <a:t>It is the same principle as PPG but it is a contactless measurement. It measures the variance of red, green, and blue light reflection changes from the skin, as the contrast between specular reflection and diffused reflection.</a:t>
            </a:r>
            <a:endParaRPr lang="en-US" b="1" dirty="0">
              <a:solidFill>
                <a:schemeClr val="accent4">
                  <a:lumMod val="75000"/>
                </a:schemeClr>
              </a:solidFill>
            </a:endParaRPr>
          </a:p>
          <a:p>
            <a:pPr marL="285750" indent="-285750">
              <a:buFont typeface="Wingdings" panose="05000000000000000000" charset="0"/>
              <a:buChar char=""/>
            </a:pPr>
            <a:endParaRPr lang="en-US" b="1" dirty="0">
              <a:solidFill>
                <a:schemeClr val="accent4">
                  <a:lumMod val="75000"/>
                </a:schemeClr>
              </a:solidFill>
            </a:endParaRPr>
          </a:p>
          <a:p>
            <a:pPr marL="285750" indent="-285750">
              <a:buFont typeface="Wingdings" panose="05000000000000000000" charset="0"/>
              <a:buChar char=""/>
            </a:pPr>
            <a:r>
              <a:rPr lang="en-US" b="1" dirty="0">
                <a:solidFill>
                  <a:schemeClr val="accent4">
                    <a:lumMod val="75000"/>
                  </a:schemeClr>
                </a:solidFill>
              </a:rPr>
              <a:t>A non-contact based system to measure Heart Rate: real-time application using camera.</a:t>
            </a:r>
            <a:endParaRPr lang="en-US" b="1" dirty="0">
              <a:solidFill>
                <a:schemeClr val="accent4">
                  <a:lumMod val="75000"/>
                </a:schemeClr>
              </a:solidFill>
            </a:endParaRPr>
          </a:p>
          <a:p>
            <a:pPr marL="285750" indent="-285750">
              <a:buFont typeface="Wingdings" panose="05000000000000000000" charset="0"/>
              <a:buChar char=""/>
            </a:pPr>
            <a:endParaRPr lang="en-US" b="1" dirty="0">
              <a:solidFill>
                <a:schemeClr val="accent4">
                  <a:lumMod val="75000"/>
                </a:schemeClr>
              </a:solidFill>
            </a:endParaRPr>
          </a:p>
          <a:p>
            <a:pPr marL="285750" indent="-285750">
              <a:buFont typeface="Wingdings" panose="05000000000000000000" charset="0"/>
              <a:buChar char=""/>
            </a:pPr>
            <a:r>
              <a:rPr lang="en-US" b="1" dirty="0">
                <a:solidFill>
                  <a:schemeClr val="accent4">
                    <a:lumMod val="75000"/>
                  </a:schemeClr>
                </a:solidFill>
              </a:rPr>
              <a:t>Principal: extract heart rate information from facial skin color variation caused by blood circulation.</a:t>
            </a:r>
            <a:endParaRPr lang="en-US" b="1" dirty="0">
              <a:solidFill>
                <a:schemeClr val="accent4">
                  <a:lumMod val="75000"/>
                </a:schemeClr>
              </a:solidFill>
            </a:endParaRPr>
          </a:p>
          <a:p>
            <a:pPr indent="0">
              <a:buFont typeface="Wingdings" panose="05000000000000000000" charset="0"/>
              <a:buNone/>
            </a:pPr>
            <a:endParaRPr lang="en-US" b="1" dirty="0">
              <a:solidFill>
                <a:schemeClr val="accent4">
                  <a:lumMod val="75000"/>
                </a:schemeClr>
              </a:solidFill>
            </a:endParaRPr>
          </a:p>
        </p:txBody>
      </p:sp>
      <p:pic>
        <p:nvPicPr>
          <p:cNvPr id="12" name="Picture 11"/>
          <p:cNvPicPr>
            <a:picLocks noChangeAspect="1"/>
          </p:cNvPicPr>
          <p:nvPr/>
        </p:nvPicPr>
        <p:blipFill>
          <a:blip r:embed="rId2"/>
          <a:stretch>
            <a:fillRect/>
          </a:stretch>
        </p:blipFill>
        <p:spPr>
          <a:xfrm>
            <a:off x="8512409" y="4689060"/>
            <a:ext cx="3653514" cy="21689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298264" y="0"/>
            <a:ext cx="2848697" cy="49876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solidFill>
                  <a:schemeClr val="bg2">
                    <a:lumMod val="50000"/>
                  </a:schemeClr>
                </a:solidFill>
                <a:latin typeface="Chalkduster" panose="03050602040202020205" pitchFamily="66" charset="77"/>
              </a:rPr>
              <a:t>APPLICATIONS</a:t>
            </a:r>
            <a:endParaRPr lang="en-US" sz="2400" u="sng" dirty="0">
              <a:solidFill>
                <a:schemeClr val="bg2">
                  <a:lumMod val="75000"/>
                </a:schemeClr>
              </a:solidFill>
              <a:latin typeface="Chalkduster" panose="03050602040202020205" pitchFamily="66" charset="77"/>
            </a:endParaRPr>
          </a:p>
        </p:txBody>
      </p:sp>
      <p:sp>
        <p:nvSpPr>
          <p:cNvPr id="6" name="Rectangle 5"/>
          <p:cNvSpPr/>
          <p:nvPr/>
        </p:nvSpPr>
        <p:spPr>
          <a:xfrm>
            <a:off x="2873375" y="617220"/>
            <a:ext cx="9090025" cy="3384550"/>
          </a:xfrm>
          <a:prstGeom prst="rect">
            <a:avLst/>
          </a:prstGeom>
        </p:spPr>
        <p:txBody>
          <a:bodyPr wrap="square">
            <a:spAutoFit/>
          </a:bodyPr>
          <a:lstStyle/>
          <a:p>
            <a:pPr marL="285750" indent="-285750">
              <a:buFont typeface="Wingdings" panose="05000000000000000000" charset="0"/>
              <a:buChar char=""/>
            </a:pPr>
            <a:r>
              <a:rPr lang="en-US" b="1" dirty="0">
                <a:solidFill>
                  <a:schemeClr val="accent4">
                    <a:lumMod val="75000"/>
                  </a:schemeClr>
                </a:solidFill>
              </a:rPr>
              <a:t>This contactless technique facilitates medical applications.</a:t>
            </a:r>
            <a:endParaRPr lang="en-US" b="1" dirty="0">
              <a:solidFill>
                <a:schemeClr val="accent4">
                  <a:lumMod val="75000"/>
                </a:schemeClr>
              </a:solidFill>
            </a:endParaRPr>
          </a:p>
          <a:p>
            <a:pPr indent="0">
              <a:buFont typeface="Wingdings" panose="05000000000000000000" charset="0"/>
              <a:buNone/>
            </a:pPr>
            <a:r>
              <a:rPr lang="en-US" sz="1600" dirty="0">
                <a:solidFill>
                  <a:schemeClr val="accent4">
                    <a:lumMod val="75000"/>
                  </a:schemeClr>
                </a:solidFill>
              </a:rPr>
              <a:t>     Applicable scenarios include wound analysis and monitoring patients in isolation wards. </a:t>
            </a:r>
            <a:endParaRPr lang="en-US" sz="1600" dirty="0">
              <a:solidFill>
                <a:schemeClr val="accent4">
                  <a:lumMod val="75000"/>
                </a:schemeClr>
              </a:solidFill>
            </a:endParaRPr>
          </a:p>
          <a:p>
            <a:pPr marL="285750" indent="-285750">
              <a:buFont typeface="Wingdings" panose="05000000000000000000" charset="0"/>
              <a:buChar char=""/>
            </a:pPr>
            <a:endParaRPr lang="en-US" sz="1600" dirty="0">
              <a:solidFill>
                <a:schemeClr val="accent4">
                  <a:lumMod val="75000"/>
                </a:schemeClr>
              </a:solidFill>
            </a:endParaRPr>
          </a:p>
          <a:p>
            <a:pPr marL="285750" indent="-285750">
              <a:buFont typeface="Wingdings" panose="05000000000000000000" charset="0"/>
              <a:buChar char=""/>
            </a:pPr>
            <a:r>
              <a:rPr lang="en-US" b="1" dirty="0">
                <a:solidFill>
                  <a:schemeClr val="accent4">
                    <a:lumMod val="75000"/>
                  </a:schemeClr>
                </a:solidFill>
              </a:rPr>
              <a:t>Driver state monitoring in automotive applications.</a:t>
            </a:r>
            <a:endParaRPr lang="en-US" b="1" dirty="0">
              <a:solidFill>
                <a:schemeClr val="accent4">
                  <a:lumMod val="75000"/>
                </a:schemeClr>
              </a:solidFill>
            </a:endParaRPr>
          </a:p>
          <a:p>
            <a:pPr indent="0" algn="l">
              <a:buFont typeface="Wingdings" panose="05000000000000000000" charset="0"/>
              <a:buNone/>
            </a:pPr>
            <a:r>
              <a:rPr lang="en-US" sz="1600" dirty="0">
                <a:solidFill>
                  <a:schemeClr val="accent4">
                    <a:lumMod val="75000"/>
                  </a:schemeClr>
                </a:solidFill>
              </a:rPr>
              <a:t>    It monitors the drivers state and his critical parameters on highways also in city traffic. This enables safety of passengers and can be used to alert the nearest hospitals on the drivers health.</a:t>
            </a:r>
            <a:endParaRPr lang="en-US" sz="1600" dirty="0">
              <a:solidFill>
                <a:schemeClr val="accent4">
                  <a:lumMod val="75000"/>
                </a:schemeClr>
              </a:solidFill>
            </a:endParaRPr>
          </a:p>
          <a:p>
            <a:pPr indent="0">
              <a:buFont typeface="Wingdings" panose="05000000000000000000" charset="0"/>
              <a:buNone/>
            </a:pPr>
            <a:endParaRPr lang="en-US" sz="1600" dirty="0">
              <a:solidFill>
                <a:schemeClr val="accent4">
                  <a:lumMod val="75000"/>
                </a:schemeClr>
              </a:solidFill>
            </a:endParaRPr>
          </a:p>
          <a:p>
            <a:pPr marL="285750" indent="-285750">
              <a:buFont typeface="Wingdings" panose="05000000000000000000" charset="0"/>
              <a:buChar char=""/>
            </a:pPr>
            <a:r>
              <a:rPr lang="en-US" b="1" dirty="0">
                <a:solidFill>
                  <a:schemeClr val="accent4">
                    <a:lumMod val="75000"/>
                  </a:schemeClr>
                </a:solidFill>
              </a:rPr>
              <a:t>HR and HRV</a:t>
            </a:r>
            <a:endParaRPr lang="en-US" dirty="0">
              <a:solidFill>
                <a:schemeClr val="accent4">
                  <a:lumMod val="75000"/>
                </a:schemeClr>
              </a:solidFill>
            </a:endParaRPr>
          </a:p>
          <a:p>
            <a:pPr indent="0">
              <a:buFont typeface="Wingdings" panose="05000000000000000000" charset="0"/>
              <a:buNone/>
            </a:pPr>
            <a:r>
              <a:rPr lang="en-US" sz="1600" dirty="0">
                <a:solidFill>
                  <a:schemeClr val="accent4">
                    <a:lumMod val="75000"/>
                  </a:schemeClr>
                </a:solidFill>
              </a:rPr>
              <a:t>  This can suggest the presence of potential diseases in real time by back-end algorithms and that would aid doctors and health care providers in diagnosing diseases and conditions in resource-limited settings.</a:t>
            </a:r>
            <a:endParaRPr lang="en-US" sz="1600" dirty="0">
              <a:solidFill>
                <a:schemeClr val="accent4">
                  <a:lumMod val="75000"/>
                </a:schemeClr>
              </a:solidFill>
            </a:endParaRPr>
          </a:p>
          <a:p>
            <a:pPr indent="0">
              <a:buFont typeface="Wingdings" panose="05000000000000000000" charset="0"/>
              <a:buNone/>
            </a:pPr>
            <a:endParaRPr lang="en-US" sz="1600" dirty="0">
              <a:solidFill>
                <a:schemeClr val="accent4">
                  <a:lumMod val="75000"/>
                </a:schemeClr>
              </a:solidFill>
            </a:endParaRPr>
          </a:p>
        </p:txBody>
      </p:sp>
      <p:pic>
        <p:nvPicPr>
          <p:cNvPr id="7" name="Picture 6"/>
          <p:cNvPicPr>
            <a:picLocks noChangeAspect="1"/>
          </p:cNvPicPr>
          <p:nvPr/>
        </p:nvPicPr>
        <p:blipFill rotWithShape="1">
          <a:blip r:embed="rId1"/>
          <a:srcRect l="6169" t="20444" r="5934" b="12931"/>
          <a:stretch>
            <a:fillRect/>
          </a:stretch>
        </p:blipFill>
        <p:spPr>
          <a:xfrm>
            <a:off x="2905495" y="4180114"/>
            <a:ext cx="8364188" cy="25888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8"/>
          <p:cNvPicPr>
            <a:picLocks noChangeAspect="1"/>
          </p:cNvPicPr>
          <p:nvPr/>
        </p:nvPicPr>
        <p:blipFill rotWithShape="1">
          <a:blip r:embed="rId1">
            <a:extLst>
              <a:ext uri="{28A0092B-C50C-407E-A947-70E740481C1C}">
                <a14:useLocalDpi xmlns:a14="http://schemas.microsoft.com/office/drawing/2010/main" val="0"/>
              </a:ext>
            </a:extLst>
          </a:blip>
          <a:srcRect t="2147"/>
          <a:stretch>
            <a:fillRect/>
          </a:stretch>
        </p:blipFill>
        <p:spPr>
          <a:xfrm>
            <a:off x="6096001" y="0"/>
            <a:ext cx="6096000" cy="6867516"/>
          </a:xfrm>
          <a:prstGeom prst="rect">
            <a:avLst/>
          </a:prstGeom>
        </p:spPr>
      </p:pic>
      <p:sp>
        <p:nvSpPr>
          <p:cNvPr id="5" name="Title 1"/>
          <p:cNvSpPr txBox="1"/>
          <p:nvPr/>
        </p:nvSpPr>
        <p:spPr>
          <a:xfrm>
            <a:off x="1970702" y="722828"/>
            <a:ext cx="4297486" cy="73526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solidFill>
                  <a:schemeClr val="bg2">
                    <a:lumMod val="50000"/>
                  </a:schemeClr>
                </a:solidFill>
                <a:latin typeface="Chalkduster" panose="03050602040202020205" pitchFamily="66" charset="77"/>
              </a:rPr>
              <a:t>CONTROL FLOW</a:t>
            </a:r>
            <a:endParaRPr lang="en-US" b="1" u="sng" dirty="0">
              <a:solidFill>
                <a:schemeClr val="bg2">
                  <a:lumMod val="50000"/>
                </a:schemeClr>
              </a:solidFill>
              <a:latin typeface="Chalkduster" panose="03050602040202020205" pitchFamily="66" charset="77"/>
            </a:endParaRPr>
          </a:p>
        </p:txBody>
      </p:sp>
      <p:pic>
        <p:nvPicPr>
          <p:cNvPr id="3" name="Picture 2"/>
          <p:cNvPicPr>
            <a:picLocks noChangeAspect="1"/>
          </p:cNvPicPr>
          <p:nvPr/>
        </p:nvPicPr>
        <p:blipFill>
          <a:blip r:embed="rId2"/>
          <a:stretch>
            <a:fillRect/>
          </a:stretch>
        </p:blipFill>
        <p:spPr>
          <a:xfrm>
            <a:off x="0" y="2607276"/>
            <a:ext cx="6096000" cy="42602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546955" y="95003"/>
            <a:ext cx="2848697" cy="49876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u="sng" dirty="0">
                <a:solidFill>
                  <a:schemeClr val="bg2">
                    <a:lumMod val="50000"/>
                  </a:schemeClr>
                </a:solidFill>
                <a:latin typeface="Chalkduster" panose="03050602040202020205" pitchFamily="66" charset="77"/>
              </a:rPr>
              <a:t>OBJECTIVES</a:t>
            </a:r>
            <a:endParaRPr lang="en-US" sz="2800" u="sng" dirty="0">
              <a:solidFill>
                <a:schemeClr val="bg2">
                  <a:lumMod val="75000"/>
                </a:schemeClr>
              </a:solidFill>
              <a:latin typeface="Chalkduster" panose="03050602040202020205" pitchFamily="66" charset="77"/>
            </a:endParaRPr>
          </a:p>
        </p:txBody>
      </p:sp>
      <p:sp>
        <p:nvSpPr>
          <p:cNvPr id="5" name="Rectangle 4"/>
          <p:cNvSpPr/>
          <p:nvPr/>
        </p:nvSpPr>
        <p:spPr>
          <a:xfrm>
            <a:off x="1971304" y="738095"/>
            <a:ext cx="10220696" cy="6155531"/>
          </a:xfrm>
          <a:prstGeom prst="rect">
            <a:avLst/>
          </a:prstGeom>
        </p:spPr>
        <p:txBody>
          <a:bodyPr wrap="square">
            <a:spAutoFit/>
          </a:bodyPr>
          <a:lstStyle/>
          <a:p>
            <a:r>
              <a:rPr lang="en-US" b="1" i="1" u="sng" dirty="0">
                <a:solidFill>
                  <a:schemeClr val="accent4">
                    <a:lumMod val="75000"/>
                  </a:schemeClr>
                </a:solidFill>
              </a:rPr>
              <a:t>At User end </a:t>
            </a:r>
            <a:endParaRPr lang="en-US" b="1" i="1" u="sng" dirty="0">
              <a:solidFill>
                <a:schemeClr val="accent4">
                  <a:lumMod val="75000"/>
                </a:schemeClr>
              </a:solidFill>
            </a:endParaRPr>
          </a:p>
          <a:p>
            <a:pPr marL="742950" lvl="1" indent="-285750">
              <a:buFont typeface="Wingdings" panose="05000000000000000000" charset="0"/>
              <a:buChar char=""/>
            </a:pPr>
            <a:r>
              <a:rPr lang="en-US" b="1" dirty="0">
                <a:solidFill>
                  <a:schemeClr val="accent4">
                    <a:lumMod val="75000"/>
                  </a:schemeClr>
                </a:solidFill>
              </a:rPr>
              <a:t>In this part of the system records video segments using a webcam.</a:t>
            </a:r>
            <a:r>
              <a:rPr lang="en-US" sz="2000" b="1" dirty="0">
                <a:solidFill>
                  <a:schemeClr val="accent4">
                    <a:lumMod val="75000"/>
                  </a:schemeClr>
                </a:solidFill>
              </a:rPr>
              <a:t> </a:t>
            </a:r>
            <a:endParaRPr lang="en-US" sz="2000" b="1" dirty="0">
              <a:solidFill>
                <a:schemeClr val="accent4">
                  <a:lumMod val="75000"/>
                </a:schemeClr>
              </a:solidFill>
            </a:endParaRPr>
          </a:p>
          <a:p>
            <a:pPr marL="1200150" lvl="2" indent="-285750">
              <a:buFont typeface="Arial" panose="020B0604020202020204" pitchFamily="34" charset="0"/>
              <a:buChar char="•"/>
            </a:pPr>
            <a:r>
              <a:rPr lang="en-US" b="1" dirty="0">
                <a:solidFill>
                  <a:schemeClr val="accent4">
                    <a:lumMod val="75000"/>
                  </a:schemeClr>
                </a:solidFill>
              </a:rPr>
              <a:t>Recording the video </a:t>
            </a:r>
            <a:endParaRPr lang="en-US" b="1" dirty="0">
              <a:solidFill>
                <a:schemeClr val="accent4">
                  <a:lumMod val="75000"/>
                </a:schemeClr>
              </a:solidFill>
            </a:endParaRPr>
          </a:p>
          <a:p>
            <a:pPr marL="1200150" lvl="2" indent="-285750">
              <a:buFont typeface="Arial" panose="020B0604020202020204" pitchFamily="34" charset="0"/>
              <a:buChar char="•"/>
            </a:pPr>
            <a:r>
              <a:rPr lang="en-US" b="1" dirty="0">
                <a:solidFill>
                  <a:schemeClr val="accent4">
                    <a:lumMod val="75000"/>
                  </a:schemeClr>
                </a:solidFill>
                <a:sym typeface="+mn-ea"/>
              </a:rPr>
              <a:t>Encoding the video</a:t>
            </a:r>
            <a:endParaRPr lang="en-US" b="1" dirty="0">
              <a:solidFill>
                <a:schemeClr val="accent4">
                  <a:lumMod val="75000"/>
                </a:schemeClr>
              </a:solidFill>
              <a:sym typeface="+mn-ea"/>
            </a:endParaRPr>
          </a:p>
          <a:p>
            <a:pPr marL="1200150" lvl="2" indent="-285750">
              <a:buFont typeface="Arial" panose="020B0604020202020204" pitchFamily="34" charset="0"/>
              <a:buChar char="•"/>
            </a:pPr>
            <a:r>
              <a:rPr lang="en-US" b="1" dirty="0">
                <a:solidFill>
                  <a:schemeClr val="accent4">
                    <a:lumMod val="75000"/>
                  </a:schemeClr>
                </a:solidFill>
                <a:sym typeface="+mn-ea"/>
              </a:rPr>
              <a:t>Transferring the encoded video</a:t>
            </a:r>
            <a:endParaRPr lang="en-US" b="1" dirty="0">
              <a:solidFill>
                <a:schemeClr val="accent4">
                  <a:lumMod val="75000"/>
                </a:schemeClr>
              </a:solidFill>
              <a:sym typeface="+mn-ea"/>
            </a:endParaRPr>
          </a:p>
          <a:p>
            <a:pPr marL="1200150" lvl="2" indent="-285750">
              <a:buFont typeface="Arial" panose="020B0604020202020204" pitchFamily="34" charset="0"/>
              <a:buChar char="•"/>
            </a:pPr>
            <a:r>
              <a:rPr lang="en-US" b="1" dirty="0">
                <a:solidFill>
                  <a:schemeClr val="accent4">
                    <a:lumMod val="75000"/>
                  </a:schemeClr>
                </a:solidFill>
                <a:sym typeface="+mn-ea"/>
              </a:rPr>
              <a:t>Displaying the returned value</a:t>
            </a:r>
            <a:endParaRPr lang="en-US" b="1" dirty="0">
              <a:solidFill>
                <a:schemeClr val="accent4">
                  <a:lumMod val="75000"/>
                </a:schemeClr>
              </a:solidFill>
              <a:sym typeface="+mn-ea"/>
            </a:endParaRPr>
          </a:p>
          <a:p>
            <a:pPr lvl="2" indent="0">
              <a:buFont typeface="Arial" panose="020B0604020202020204" pitchFamily="34" charset="0"/>
              <a:buNone/>
            </a:pPr>
            <a:r>
              <a:rPr lang="en-US" sz="2000" b="1" dirty="0">
                <a:solidFill>
                  <a:schemeClr val="accent4">
                    <a:lumMod val="75000"/>
                  </a:schemeClr>
                </a:solidFill>
              </a:rPr>
              <a:t>		</a:t>
            </a:r>
            <a:endParaRPr lang="en-US" sz="2000" b="1" dirty="0">
              <a:solidFill>
                <a:schemeClr val="accent4">
                  <a:lumMod val="75000"/>
                </a:schemeClr>
              </a:solidFill>
            </a:endParaRPr>
          </a:p>
          <a:p>
            <a:r>
              <a:rPr lang="en-US" b="1" i="1" u="sng" dirty="0">
                <a:solidFill>
                  <a:schemeClr val="accent4">
                    <a:lumMod val="75000"/>
                  </a:schemeClr>
                </a:solidFill>
              </a:rPr>
              <a:t>At Server end </a:t>
            </a:r>
            <a:endParaRPr lang="en-US" b="1" i="1" u="sng" dirty="0">
              <a:solidFill>
                <a:schemeClr val="accent4">
                  <a:lumMod val="75000"/>
                </a:schemeClr>
              </a:solidFill>
            </a:endParaRPr>
          </a:p>
          <a:p>
            <a:endParaRPr lang="en-US" sz="2000" b="1" dirty="0">
              <a:solidFill>
                <a:schemeClr val="accent4">
                  <a:lumMod val="75000"/>
                </a:schemeClr>
              </a:solidFill>
            </a:endParaRPr>
          </a:p>
          <a:p>
            <a:pPr marL="742950" lvl="1" indent="-285750">
              <a:buFont typeface="Wingdings" panose="05000000000000000000" charset="0"/>
              <a:buChar char=""/>
            </a:pPr>
            <a:r>
              <a:rPr lang="en-US" b="1" dirty="0">
                <a:solidFill>
                  <a:schemeClr val="accent4">
                    <a:lumMod val="75000"/>
                  </a:schemeClr>
                </a:solidFill>
              </a:rPr>
              <a:t>We are going to develop an application where the encoded video segment that is sent from the user’s device will be decoded and analyzed to detect the heart rate and heart rate variability.</a:t>
            </a:r>
            <a:endParaRPr lang="en-US" sz="2000" b="1" dirty="0">
              <a:solidFill>
                <a:schemeClr val="accent4">
                  <a:lumMod val="75000"/>
                </a:schemeClr>
              </a:solidFill>
            </a:endParaRPr>
          </a:p>
          <a:p>
            <a:pPr marL="1200150" lvl="2" indent="-285750">
              <a:buFont typeface="Arial" panose="020B0604020202020204" pitchFamily="34" charset="0"/>
              <a:buChar char="•"/>
            </a:pPr>
            <a:r>
              <a:rPr lang="en-US" b="1" dirty="0">
                <a:solidFill>
                  <a:schemeClr val="accent4">
                    <a:lumMod val="75000"/>
                  </a:schemeClr>
                </a:solidFill>
              </a:rPr>
              <a:t>Face Detection </a:t>
            </a:r>
            <a:endParaRPr lang="en-US" b="1" dirty="0">
              <a:solidFill>
                <a:schemeClr val="accent4">
                  <a:lumMod val="75000"/>
                </a:schemeClr>
              </a:solidFill>
            </a:endParaRPr>
          </a:p>
          <a:p>
            <a:pPr marL="1200150" lvl="2" indent="-285750">
              <a:buFont typeface="Arial" panose="020B0604020202020204" pitchFamily="34" charset="0"/>
              <a:buChar char="•"/>
            </a:pPr>
            <a:r>
              <a:rPr lang="en-US" b="1" dirty="0">
                <a:solidFill>
                  <a:schemeClr val="accent4">
                    <a:lumMod val="75000"/>
                  </a:schemeClr>
                </a:solidFill>
                <a:sym typeface="+mn-ea"/>
              </a:rPr>
              <a:t>Skin Detection</a:t>
            </a:r>
            <a:endParaRPr lang="en-US" b="1" dirty="0">
              <a:solidFill>
                <a:schemeClr val="accent4">
                  <a:lumMod val="75000"/>
                </a:schemeClr>
              </a:solidFill>
              <a:sym typeface="+mn-ea"/>
            </a:endParaRPr>
          </a:p>
          <a:p>
            <a:pPr marL="1200150" lvl="2" indent="-285750">
              <a:buFont typeface="Arial" panose="020B0604020202020204" pitchFamily="34" charset="0"/>
              <a:buChar char="•"/>
            </a:pPr>
            <a:r>
              <a:rPr lang="en-US" b="1" dirty="0">
                <a:solidFill>
                  <a:schemeClr val="accent4">
                    <a:lumMod val="75000"/>
                  </a:schemeClr>
                </a:solidFill>
                <a:sym typeface="+mn-ea"/>
              </a:rPr>
              <a:t>Extracting HRV Information</a:t>
            </a:r>
            <a:r>
              <a:rPr lang="en-US" sz="2000" b="1" dirty="0">
                <a:solidFill>
                  <a:schemeClr val="accent4">
                    <a:lumMod val="75000"/>
                  </a:schemeClr>
                </a:solidFill>
                <a:sym typeface="+mn-ea"/>
              </a:rPr>
              <a:t> </a:t>
            </a:r>
            <a:endParaRPr lang="en-US" sz="2000" b="1" dirty="0">
              <a:solidFill>
                <a:schemeClr val="accent4">
                  <a:lumMod val="75000"/>
                </a:schemeClr>
              </a:solidFill>
            </a:endParaRPr>
          </a:p>
          <a:p>
            <a:r>
              <a:rPr lang="en-US" sz="2000" b="1" dirty="0">
                <a:solidFill>
                  <a:schemeClr val="accent4">
                    <a:lumMod val="75000"/>
                  </a:schemeClr>
                </a:solidFill>
              </a:rPr>
              <a:t>	</a:t>
            </a:r>
            <a:endParaRPr lang="en-US" sz="2000" b="1" dirty="0">
              <a:solidFill>
                <a:schemeClr val="accent4">
                  <a:lumMod val="75000"/>
                </a:schemeClr>
              </a:solidFill>
            </a:endParaRPr>
          </a:p>
          <a:p>
            <a:r>
              <a:rPr lang="en-US" b="1" i="1" u="sng" dirty="0">
                <a:solidFill>
                  <a:schemeClr val="accent4">
                    <a:lumMod val="75000"/>
                  </a:schemeClr>
                </a:solidFill>
              </a:rPr>
              <a:t>Returning value of HRV</a:t>
            </a:r>
            <a:endParaRPr lang="en-US" b="1" i="1" u="sng" dirty="0">
              <a:solidFill>
                <a:schemeClr val="accent4">
                  <a:lumMod val="75000"/>
                </a:schemeClr>
              </a:solidFill>
            </a:endParaRPr>
          </a:p>
          <a:p>
            <a:r>
              <a:rPr lang="en-US" b="1" dirty="0">
                <a:solidFill>
                  <a:schemeClr val="accent4">
                    <a:lumMod val="75000"/>
                  </a:schemeClr>
                </a:solidFill>
              </a:rPr>
              <a:t>After calculating the heart rate and heart rate variability the system sent back the values to the user. As long as the user allows the system to do so, it will continuously monitor the heart rate and heart rate variability by analyzing the incoming video segments and return the HR and HRV values. </a:t>
            </a:r>
            <a:endParaRPr lang="en-US" b="1" dirty="0">
              <a:solidFill>
                <a:schemeClr val="accent4">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1814195" y="0"/>
            <a:ext cx="4013835" cy="49847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solidFill>
                  <a:schemeClr val="bg2">
                    <a:lumMod val="50000"/>
                  </a:schemeClr>
                </a:solidFill>
                <a:latin typeface="Chalkduster" panose="03050602040202020205" pitchFamily="66" charset="77"/>
              </a:rPr>
              <a:t>RELATED WORKS</a:t>
            </a:r>
            <a:endParaRPr lang="en-US" sz="2400" u="sng" dirty="0">
              <a:solidFill>
                <a:schemeClr val="bg2">
                  <a:lumMod val="75000"/>
                </a:schemeClr>
              </a:solidFill>
              <a:latin typeface="Chalkduster" panose="03050602040202020205" pitchFamily="66" charset="77"/>
            </a:endParaRPr>
          </a:p>
        </p:txBody>
      </p:sp>
      <p:sp>
        <p:nvSpPr>
          <p:cNvPr id="7" name="Rectangle 6"/>
          <p:cNvSpPr/>
          <p:nvPr/>
        </p:nvSpPr>
        <p:spPr>
          <a:xfrm>
            <a:off x="1814195" y="616585"/>
            <a:ext cx="10378440" cy="1198880"/>
          </a:xfrm>
          <a:prstGeom prst="rect">
            <a:avLst/>
          </a:prstGeom>
        </p:spPr>
        <p:txBody>
          <a:bodyPr wrap="square">
            <a:spAutoFit/>
          </a:bodyPr>
          <a:lstStyle/>
          <a:p>
            <a:pPr marL="285750" indent="-285750">
              <a:buFont typeface="Wingdings" panose="05000000000000000000" charset="0"/>
              <a:buChar char=""/>
            </a:pPr>
            <a:r>
              <a:rPr lang="en-US" b="1" dirty="0">
                <a:solidFill>
                  <a:schemeClr val="accent4">
                    <a:lumMod val="75000"/>
                  </a:schemeClr>
                </a:solidFill>
              </a:rPr>
              <a:t>Non-contact methods to detect heart rate include the laser radar method , microwave Doppler radar method ultrasonic method and a method using thermal imaging which can be complex, expensive, and highly impractical a heart rate monitor in specific scenarios due to its large size . </a:t>
            </a:r>
            <a:endParaRPr lang="en-US" b="1" dirty="0">
              <a:solidFill>
                <a:schemeClr val="accent4">
                  <a:lumMod val="75000"/>
                </a:schemeClr>
              </a:solidFill>
            </a:endParaRPr>
          </a:p>
        </p:txBody>
      </p:sp>
      <p:sp>
        <p:nvSpPr>
          <p:cNvPr id="8" name="Rectangle 7"/>
          <p:cNvSpPr/>
          <p:nvPr/>
        </p:nvSpPr>
        <p:spPr>
          <a:xfrm>
            <a:off x="2360295" y="1815465"/>
            <a:ext cx="10068560" cy="645160"/>
          </a:xfrm>
          <a:prstGeom prst="rect">
            <a:avLst/>
          </a:prstGeom>
        </p:spPr>
        <p:txBody>
          <a:bodyPr wrap="square">
            <a:spAutoFit/>
          </a:bodyPr>
          <a:lstStyle/>
          <a:p>
            <a:pPr marL="285750" indent="-285750">
              <a:buFont typeface="Wingdings" panose="05000000000000000000" charset="0"/>
              <a:buChar char=""/>
            </a:pPr>
            <a:r>
              <a:rPr lang="en-US" b="1" dirty="0">
                <a:solidFill>
                  <a:schemeClr val="accent4">
                    <a:lumMod val="75000"/>
                  </a:schemeClr>
                </a:solidFill>
              </a:rPr>
              <a:t>The technique of imaging photoplethysmography (IPPG) is a non-contact physiological parameter detection technology developed on the basis of PPG. </a:t>
            </a:r>
            <a:endParaRPr lang="en-US" b="1" dirty="0">
              <a:solidFill>
                <a:schemeClr val="accent4">
                  <a:lumMod val="75000"/>
                </a:schemeClr>
              </a:solidFill>
            </a:endParaRPr>
          </a:p>
        </p:txBody>
      </p:sp>
      <p:pic>
        <p:nvPicPr>
          <p:cNvPr id="14" name="tata 360p">
            <a:hlinkClick r:id="" action="ppaction://media"/>
          </p:cNvPr>
          <p:cNvPicPr/>
          <p:nvPr>
            <a:videoFile r:link="rId1"/>
            <p:extLst>
              <p:ext uri="{DAA4B4D4-6D71-4841-9C94-3DE7FCFB9230}">
                <p14:media xmlns:p14="http://schemas.microsoft.com/office/powerpoint/2010/main" r:embed="rId2">
                  <p14:trim st="34525.000000"/>
                </p14:media>
              </p:ext>
            </p:extLst>
            <p:custDataLst>
              <p:tags r:id="rId3"/>
            </p:custDataLst>
          </p:nvPr>
        </p:nvPicPr>
        <p:blipFill>
          <a:blip r:embed="rId4"/>
          <a:stretch>
            <a:fillRect/>
          </a:stretch>
        </p:blipFill>
        <p:spPr>
          <a:xfrm>
            <a:off x="4064635" y="2420620"/>
            <a:ext cx="8128000" cy="4437380"/>
          </a:xfrm>
          <a:prstGeom prst="rect">
            <a:avLst/>
          </a:prstGeom>
        </p:spPr>
      </p:pic>
      <p:sp>
        <p:nvSpPr>
          <p:cNvPr id="15" name="Rectangle 7"/>
          <p:cNvSpPr/>
          <p:nvPr/>
        </p:nvSpPr>
        <p:spPr>
          <a:xfrm>
            <a:off x="2281555" y="3918585"/>
            <a:ext cx="1665605" cy="2030095"/>
          </a:xfrm>
          <a:prstGeom prst="rect">
            <a:avLst/>
          </a:prstGeom>
        </p:spPr>
        <p:txBody>
          <a:bodyPr wrap="square">
            <a:spAutoFit/>
          </a:bodyPr>
          <a:p>
            <a:pPr marL="285750" indent="-285750">
              <a:buFont typeface="Wingdings" panose="05000000000000000000" charset="0"/>
              <a:buChar char=""/>
            </a:pPr>
            <a:r>
              <a:rPr lang="en-US" b="1" dirty="0">
                <a:solidFill>
                  <a:schemeClr val="accent4">
                    <a:lumMod val="75000"/>
                  </a:schemeClr>
                </a:solidFill>
              </a:rPr>
              <a:t>Recently TATA motors launched Driver monitoring system</a:t>
            </a:r>
            <a:endParaRPr lang="en-US" b="1" dirty="0">
              <a:solidFill>
                <a:schemeClr val="accent4">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60000"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video fullScrn="0">
              <p:cMediaNode>
                <p:cTn id="7" fill="hold" display="1">
                  <p:stCondLst>
                    <p:cond delay="indefinite"/>
                  </p:stCondLst>
                </p:cTn>
                <p:tgtEl>
                  <p:spTgt spid="14"/>
                </p:tgtEl>
              </p:cMediaNode>
            </p:video>
            <p:seq concurrent="1" nextAc="seek">
              <p:cTn id="8" restart="whenNotActive" fill="hold" evtFilter="cancelBubble" nodeType="interactiveSeq">
                <p:stCondLst>
                  <p:cond evt="onClick" delay="0">
                    <p:tgtEl>
                      <p:spTgt spid="1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additive="base">
                                        <p:cTn id="12" dur="1" fill="hold"/>
                                        <p:tgtEl>
                                          <p:spTgt spid="14"/>
                                        </p:tgtEl>
                                      </p:cBhvr>
                                    </p:cmd>
                                  </p:childTnLst>
                                </p:cTn>
                              </p:par>
                            </p:childTnLst>
                          </p:cTn>
                        </p:par>
                      </p:childTnLst>
                    </p:cTn>
                  </p:par>
                </p:childTnLst>
              </p:cTn>
              <p:nextCondLst>
                <p:cond evt="onClick" delay="0">
                  <p:tgtEl>
                    <p:spTgt spid="1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txBox="1"/>
          <p:nvPr/>
        </p:nvSpPr>
        <p:spPr>
          <a:xfrm>
            <a:off x="4341597" y="242579"/>
            <a:ext cx="2848697" cy="49876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solidFill>
                  <a:schemeClr val="bg2">
                    <a:lumMod val="50000"/>
                  </a:schemeClr>
                </a:solidFill>
                <a:latin typeface="Chalkduster" panose="03050602040202020205" pitchFamily="66" charset="77"/>
              </a:rPr>
              <a:t>CONCLUSION</a:t>
            </a:r>
            <a:endParaRPr lang="en-US" sz="2400" u="sng" dirty="0">
              <a:solidFill>
                <a:schemeClr val="bg2">
                  <a:lumMod val="75000"/>
                </a:schemeClr>
              </a:solidFill>
              <a:latin typeface="Chalkduster" panose="03050602040202020205" pitchFamily="66" charset="77"/>
            </a:endParaRPr>
          </a:p>
        </p:txBody>
      </p:sp>
      <p:sp>
        <p:nvSpPr>
          <p:cNvPr id="5" name="Rectangle 4"/>
          <p:cNvSpPr/>
          <p:nvPr/>
        </p:nvSpPr>
        <p:spPr>
          <a:xfrm>
            <a:off x="2938780" y="1803400"/>
            <a:ext cx="8376920" cy="3138170"/>
          </a:xfrm>
          <a:prstGeom prst="rect">
            <a:avLst/>
          </a:prstGeom>
        </p:spPr>
        <p:txBody>
          <a:bodyPr wrap="square">
            <a:spAutoFit/>
          </a:bodyPr>
          <a:p>
            <a:pPr marL="285750" indent="-285750">
              <a:buFont typeface="Wingdings" panose="05000000000000000000" charset="0"/>
              <a:buChar char=""/>
            </a:pPr>
            <a:r>
              <a:rPr lang="en-US" b="1" dirty="0">
                <a:solidFill>
                  <a:schemeClr val="accent4">
                    <a:lumMod val="75000"/>
                  </a:schemeClr>
                </a:solidFill>
              </a:rPr>
              <a:t>In this system we have implemented a heart rate and heart rate variability monitor using facial video. The first step of the video analysis is face detection. There are some challenges detecting the faces from the frames extracted from the video segment. </a:t>
            </a:r>
            <a:endParaRPr lang="en-US" b="1" dirty="0">
              <a:solidFill>
                <a:schemeClr val="accent4">
                  <a:lumMod val="75000"/>
                </a:schemeClr>
              </a:solidFill>
            </a:endParaRPr>
          </a:p>
          <a:p>
            <a:endParaRPr lang="en-US" b="1" dirty="0">
              <a:solidFill>
                <a:schemeClr val="accent4">
                  <a:lumMod val="75000"/>
                </a:schemeClr>
              </a:solidFill>
            </a:endParaRPr>
          </a:p>
          <a:p>
            <a:pPr marL="285750" indent="-285750">
              <a:buFont typeface="Wingdings" panose="05000000000000000000" charset="0"/>
              <a:buChar char=""/>
            </a:pPr>
            <a:r>
              <a:rPr lang="en-US" b="1" dirty="0">
                <a:solidFill>
                  <a:schemeClr val="accent4">
                    <a:lumMod val="75000"/>
                  </a:schemeClr>
                </a:solidFill>
              </a:rPr>
              <a:t>If the video is recorded in low light or if the camera is not focused properly on the face of the user, then the number of faces detected against the number of frames is low, and not enough to extract HRV information. Future exploration should focus on the face detection area so that the number of faces remains consistent under any adverse scenarios.</a:t>
            </a:r>
            <a:endParaRPr lang="en-US" b="1" dirty="0">
              <a:solidFill>
                <a:schemeClr val="accent4">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222817" y="1322070"/>
            <a:ext cx="8915400" cy="3777622"/>
          </a:xfrm>
        </p:spPr>
        <p:txBody>
          <a:bodyPr>
            <a:noAutofit/>
          </a:bodyPr>
          <a:p>
            <a:pPr marL="0" indent="0" algn="ctr">
              <a:buNone/>
            </a:pPr>
            <a:r>
              <a:rPr lang="en-US" sz="13800" b="1" i="1">
                <a:solidFill>
                  <a:schemeClr val="bg2">
                    <a:lumMod val="25000"/>
                  </a:schemeClr>
                </a:solidFill>
              </a:rPr>
              <a:t>THANK YOU.</a:t>
            </a:r>
            <a:endParaRPr lang="en-US" sz="13800" b="1" i="1">
              <a:solidFill>
                <a:schemeClr val="bg2">
                  <a:lumMod val="25000"/>
                </a:schemeClr>
              </a:solidFill>
            </a:endParaRPr>
          </a:p>
        </p:txBody>
      </p:sp>
    </p:spTree>
  </p:cSld>
  <p:clrMapOvr>
    <a:masterClrMapping/>
  </p:clrMapOvr>
</p:sld>
</file>

<file path=ppt/tags/tag1.xml><?xml version="1.0" encoding="utf-8"?>
<p:tagLst xmlns:p="http://schemas.openxmlformats.org/presentationml/2006/main">
  <p:tag name="KSO_WM_MEDIACOVER_FLAG" val="1"/>
  <p:tag name="KSO_WM_UNIT_MEDIACOVER_BTN_STATE" val="1"/>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{92D81102-2B21-374B-A670-23B35E0BD8C7}tf10001069</Template>
  <TotalTime>0</TotalTime>
  <Words>4210</Words>
  <Application>WPS Presentation</Application>
  <PresentationFormat>Widescreen</PresentationFormat>
  <Paragraphs>85</Paragraphs>
  <Slides>9</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9</vt:i4>
      </vt:variant>
    </vt:vector>
  </HeadingPairs>
  <TitlesOfParts>
    <vt:vector size="28" baseType="lpstr">
      <vt:lpstr>Arial</vt:lpstr>
      <vt:lpstr>SimSun</vt:lpstr>
      <vt:lpstr>Wingdings</vt:lpstr>
      <vt:lpstr>Wingdings 3</vt:lpstr>
      <vt:lpstr>Arial</vt:lpstr>
      <vt:lpstr>Copperplate Gothic Bold</vt:lpstr>
      <vt:lpstr>苹方-简</vt:lpstr>
      <vt:lpstr>Chalkduster</vt:lpstr>
      <vt:lpstr>Chalkboard SE Bold</vt:lpstr>
      <vt:lpstr>Wingdings</vt:lpstr>
      <vt:lpstr>Century Gothic</vt:lpstr>
      <vt:lpstr>Microsoft YaHei</vt:lpstr>
      <vt:lpstr>汉仪旗黑</vt:lpstr>
      <vt:lpstr>Arial Unicode MS</vt:lpstr>
      <vt:lpstr>Calibri</vt:lpstr>
      <vt:lpstr>Helvetica Neue</vt:lpstr>
      <vt:lpstr>宋体-简</vt:lpstr>
      <vt:lpstr>Times New Roman Regular</vt:lpstr>
      <vt:lpstr>Wisp</vt:lpstr>
      <vt:lpstr>PowerPoint 演示文稿</vt:lpstr>
      <vt:lpstr>INTRODUCTION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BS</dc:creator>
  <cp:lastModifiedBy>nithinbs</cp:lastModifiedBy>
  <cp:revision>18</cp:revision>
  <dcterms:created xsi:type="dcterms:W3CDTF">2022-09-23T05:40:36Z</dcterms:created>
  <dcterms:modified xsi:type="dcterms:W3CDTF">2022-09-23T05:40:36Z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1033-4.4.2.7669</vt:lpwstr>
  </property>
</Properties>
</file>