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302" r:id="rId38"/>
    <p:sldId id="303" r:id="rId39"/>
    <p:sldId id="292" r:id="rId40"/>
    <p:sldId id="307" r:id="rId41"/>
    <p:sldId id="309" r:id="rId42"/>
    <p:sldId id="305" r:id="rId43"/>
    <p:sldId id="306" r:id="rId44"/>
    <p:sldId id="304" r:id="rId45"/>
    <p:sldId id="293" r:id="rId46"/>
    <p:sldId id="308" r:id="rId47"/>
    <p:sldId id="294" r:id="rId48"/>
    <p:sldId id="295" r:id="rId49"/>
    <p:sldId id="296" r:id="rId50"/>
    <p:sldId id="297" r:id="rId51"/>
    <p:sldId id="298" r:id="rId52"/>
    <p:sldId id="299" r:id="rId53"/>
    <p:sldId id="300" r:id="rId54"/>
    <p:sldId id="301" r:id="rId5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3" autoAdjust="0"/>
    <p:restoredTop sz="94711" autoAdjust="0"/>
  </p:normalViewPr>
  <p:slideViewPr>
    <p:cSldViewPr snapToGrid="0" snapToObjects="1">
      <p:cViewPr varScale="1">
        <p:scale>
          <a:sx n="68" d="100"/>
          <a:sy n="68" d="100"/>
        </p:scale>
        <p:origin x="144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048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276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7770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5106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218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3909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3416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241EB5C9-1307-BA42-ABA2-0BC069CD8E7F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067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252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8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774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509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42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053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335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592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890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515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5">
            <a:extLst>
              <a:ext uri="{FF2B5EF4-FFF2-40B4-BE49-F238E27FC236}">
                <a16:creationId xmlns:a16="http://schemas.microsoft.com/office/drawing/2014/main" id="{4E212B76-74CB-461F-90A3-EF4F2397A8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9144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58696" y="1241266"/>
            <a:ext cx="3598607" cy="315375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4100">
                <a:solidFill>
                  <a:srgbClr val="EBEBEB"/>
                </a:solidFill>
              </a:rPr>
              <a:t>Wine Classification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58696" y="4591665"/>
            <a:ext cx="3598607" cy="1622322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br/>
            <a:br/>
            <a:r>
              <a:t>Nithin K Hydrose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E746D0-4B37-4869-B2EF-79D5F0FFF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Graphic 7" descr="Wines">
            <a:extLst>
              <a:ext uri="{FF2B5EF4-FFF2-40B4-BE49-F238E27FC236}">
                <a16:creationId xmlns:a16="http://schemas.microsoft.com/office/drawing/2014/main" id="{B7E4E910-9042-4730-B805-2352860BC2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2323" y="1557603"/>
            <a:ext cx="3739677" cy="373967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9828" y="6391838"/>
            <a:ext cx="742949" cy="304799"/>
          </a:xfrm>
        </p:spPr>
        <p:txBody>
          <a:bodyPr>
            <a:normAutofit/>
          </a:bodyPr>
          <a:lstStyle/>
          <a:p>
            <a:pPr marL="0" lvl="0" indent="0">
              <a:spcAft>
                <a:spcPts val="600"/>
              </a:spcAft>
              <a:buNone/>
            </a:pPr>
            <a:r>
              <a:rPr lang="en-US">
                <a:solidFill>
                  <a:schemeClr val="accent1"/>
                </a:solidFill>
              </a:rPr>
              <a:t>2/22/2020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ine_types_files/figure-pptx/unnamed-chunk-8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2191043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ine_types_files/figure-pptx/unnamed-chunk-9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65141" y="2191044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ine_types_files/figure-pptx/unnamed-chunk-10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2233246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ine_types_files/figure-pptx/unnamed-chunk-11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08871" y="2191043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ine_types_files/figure-pptx/unnamed-chunk-12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2191043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ine_types_files/figure-pptx/unnamed-chunk-13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65141" y="2219179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ine_types_files/figure-pptx/unnamed-chunk-14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93277" y="2106636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ine_types_files/figure-pptx/unnamed-chunk-15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2205111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ine_types_files/figure-pptx/unnamed-chunk-16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46250" y="2233246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ine_types_files/figure-pptx/unnamed-chunk-17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46250" y="23368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Loading required R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1270000" lvl="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(tidyverse)  </a:t>
            </a:r>
            <a:r>
              <a:rPr sz="1800" i="1">
                <a:solidFill>
                  <a:srgbClr val="60A0B0"/>
                </a:solidFill>
                <a:latin typeface="Courier"/>
              </a:rPr>
              <a:t># for easy data manipulation and visualisation</a:t>
            </a:r>
          </a:p>
          <a:p>
            <a:pPr marL="1270000" lvl="0" indent="0">
              <a:buNone/>
            </a:pPr>
            <a:r>
              <a:rPr sz="1800">
                <a:latin typeface="Courier"/>
              </a:rPr>
              <a:t>## -- Attaching packages -------------------------------------------- tidyverse 1.3.0 --</a:t>
            </a:r>
          </a:p>
          <a:p>
            <a:pPr marL="1270000" lvl="0" indent="0">
              <a:buNone/>
            </a:pPr>
            <a:r>
              <a:rPr sz="1800">
                <a:latin typeface="Courier"/>
              </a:rPr>
              <a:t>## v ggplot2 3.2.1     v purrr   0.3.3
## v tibble  2.1.3     v dplyr   0.8.3
## v tidyr   1.0.0     v stringr 1.4.0
## v readr   1.3.1     v forcats 0.4.0</a:t>
            </a:r>
          </a:p>
          <a:p>
            <a:pPr marL="1270000" lvl="0" indent="0">
              <a:buNone/>
            </a:pPr>
            <a:r>
              <a:rPr sz="1800">
                <a:latin typeface="Courier"/>
              </a:rPr>
              <a:t>## -- Conflicts ----------------------------------------------- tidyverse_conflicts() --
## x dplyr::filter() masks stats::filter()
## x dplyr::lag()    masks stats::lag()</a:t>
            </a:r>
          </a:p>
          <a:p>
            <a:pPr marL="1270000" lvl="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(caret)  </a:t>
            </a:r>
            <a:r>
              <a:rPr sz="1800" i="1">
                <a:solidFill>
                  <a:srgbClr val="60A0B0"/>
                </a:solidFill>
                <a:latin typeface="Courier"/>
              </a:rPr>
              <a:t># for easy machine learning workflow</a:t>
            </a:r>
          </a:p>
          <a:p>
            <a:pPr marL="1270000" lvl="0" indent="0">
              <a:buNone/>
            </a:pPr>
            <a:r>
              <a:rPr sz="1800">
                <a:latin typeface="Courier"/>
              </a:rPr>
              <a:t>## Loading required package: lattice</a:t>
            </a:r>
          </a:p>
          <a:p>
            <a:pPr marL="1270000" lvl="0" indent="0">
              <a:buNone/>
            </a:pPr>
            <a:r>
              <a:rPr sz="1800">
                <a:latin typeface="Courier"/>
              </a:rPr>
              <a:t>## 
## Attaching package: 'caret'</a:t>
            </a:r>
          </a:p>
          <a:p>
            <a:pPr marL="1270000" lvl="0" indent="0">
              <a:buNone/>
            </a:pPr>
            <a:r>
              <a:rPr sz="1800">
                <a:latin typeface="Courier"/>
              </a:rPr>
              <a:t>## The following object is masked from 'package:purrr':
## 
##     lift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Box plot</a:t>
            </a:r>
          </a:p>
        </p:txBody>
      </p:sp>
      <p:pic>
        <p:nvPicPr>
          <p:cNvPr id="3" name="Picture 1" descr="Wine_types_files/figure-pptx/unnamed-chunk-18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96329" y="2233246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ine_types_files/figure-pptx/unnamed-chunk-19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23368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ine_types_files/figure-pptx/unnamed-chunk-20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2233247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ine_types_files/figure-pptx/unnamed-chunk-21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2219179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ine_types_files/figure-pptx/unnamed-chunk-22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2219179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ine_types_files/figure-pptx/unnamed-chunk-23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2233246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ine_types_files/figure-pptx/unnamed-chunk-24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22938" y="2191043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ine_types_files/figure-pptx/unnamed-chunk-25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94803" y="2205111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ine_types_files/figure-pptx/unnamed-chunk-26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2219179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ine_types_files/figure-pptx/unnamed-chunk-27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23368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Reading 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00" lvl="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#View(vino)</a:t>
            </a:r>
            <a:br/>
            <a:r>
              <a:rPr sz="1800">
                <a:latin typeface="Courier"/>
              </a:rPr>
              <a:t>vino&lt;-</a:t>
            </a:r>
            <a:r>
              <a:rPr sz="1800" b="1">
                <a:solidFill>
                  <a:srgbClr val="007020"/>
                </a:solidFill>
                <a:latin typeface="Courier"/>
              </a:rPr>
              <a:t>read.delim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"F:/DSP Projects/Project 4/Dataset/wine.data.txt"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header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FALSE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sep=</a:t>
            </a:r>
            <a:r>
              <a:rPr sz="1800">
                <a:solidFill>
                  <a:srgbClr val="4070A0"/>
                </a:solidFill>
                <a:latin typeface="Courier"/>
              </a:rPr>
              <a:t>","</a:t>
            </a:r>
            <a:r>
              <a:rPr sz="1800">
                <a:latin typeface="Courier"/>
              </a:rPr>
              <a:t>)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ine_types_files/figure-pptx/unnamed-chunk-28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46250" y="23368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ine_types_files/figure-pptx/unnamed-chunk-29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2233246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ine_types_files/figure-pptx/unnamed-chunk-30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66668" y="23368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Bar plot</a:t>
            </a:r>
          </a:p>
        </p:txBody>
      </p:sp>
      <p:pic>
        <p:nvPicPr>
          <p:cNvPr id="3" name="Picture 1" descr="Wine_types_files/figure-pptx/unnamed-chunk-31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46250" y="23368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Test-Train data splitting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00" lvl="0" indent="0">
              <a:buNone/>
            </a:pPr>
            <a:r>
              <a:rPr sz="1800">
                <a:latin typeface="Courier"/>
              </a:rPr>
              <a:t>tr=</a:t>
            </a:r>
            <a:r>
              <a:rPr sz="1800" b="1">
                <a:solidFill>
                  <a:srgbClr val="007020"/>
                </a:solidFill>
                <a:latin typeface="Courier"/>
              </a:rPr>
              <a:t>seq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round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0.75</a:t>
            </a:r>
            <a:r>
              <a:rPr sz="1800">
                <a:solidFill>
                  <a:srgbClr val="666666"/>
                </a:solidFill>
                <a:latin typeface="Courier"/>
              </a:rPr>
              <a:t>*</a:t>
            </a:r>
            <a:r>
              <a:rPr sz="1800" b="1">
                <a:solidFill>
                  <a:srgbClr val="007020"/>
                </a:solidFill>
                <a:latin typeface="Courier"/>
              </a:rPr>
              <a:t>length</a:t>
            </a:r>
            <a:r>
              <a:rPr sz="1800">
                <a:latin typeface="Courier"/>
              </a:rPr>
              <a:t>(vino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Type)))</a:t>
            </a:r>
            <a:br/>
            <a:r>
              <a:rPr sz="1800">
                <a:latin typeface="Courier"/>
              </a:rPr>
              <a:t>Y_train=vino[tr,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]</a:t>
            </a:r>
            <a:br/>
            <a:r>
              <a:rPr sz="1800">
                <a:latin typeface="Courier"/>
              </a:rPr>
              <a:t>Y_test=vino[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latin typeface="Courier"/>
              </a:rPr>
              <a:t>tr,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]</a:t>
            </a:r>
            <a:br/>
            <a:r>
              <a:rPr sz="1800">
                <a:latin typeface="Courier"/>
              </a:rPr>
              <a:t>X_train=vino[tr,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]</a:t>
            </a:r>
            <a:br/>
            <a:r>
              <a:rPr sz="1800">
                <a:latin typeface="Courier"/>
              </a:rPr>
              <a:t>X_test=vino[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latin typeface="Courier"/>
              </a:rPr>
              <a:t>tr,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]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Estimate preprocessing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270000" lvl="0" indent="0">
              <a:buNone/>
            </a:pPr>
            <a:r>
              <a:rPr sz="1800" dirty="0" err="1">
                <a:latin typeface="Courier"/>
              </a:rPr>
              <a:t>preproc.param</a:t>
            </a:r>
            <a:r>
              <a:rPr sz="1800" dirty="0">
                <a:latin typeface="Courier"/>
              </a:rPr>
              <a:t> &lt;-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 err="1">
                <a:latin typeface="Courier"/>
              </a:rPr>
              <a:t>X_train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preProcess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method =</a:t>
            </a:r>
            <a:r>
              <a:rPr sz="1800" dirty="0"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"center"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"scale"</a:t>
            </a:r>
            <a:r>
              <a:rPr sz="1800" dirty="0">
                <a:latin typeface="Courier"/>
              </a:rPr>
              <a:t>))</a:t>
            </a:r>
            <a:br>
              <a:rPr dirty="0"/>
            </a:br>
            <a:br>
              <a:rPr dirty="0"/>
            </a:br>
            <a:r>
              <a:rPr sz="1800" i="1" dirty="0">
                <a:solidFill>
                  <a:srgbClr val="60A0B0"/>
                </a:solidFill>
                <a:latin typeface="Courier"/>
              </a:rPr>
              <a:t># Transform the data using the estimated parameters</a:t>
            </a:r>
            <a:br>
              <a:rPr dirty="0"/>
            </a:br>
            <a:br>
              <a:rPr dirty="0"/>
            </a:br>
            <a:r>
              <a:rPr sz="1800" dirty="0" err="1">
                <a:latin typeface="Courier"/>
              </a:rPr>
              <a:t>X_train.transformed</a:t>
            </a:r>
            <a:r>
              <a:rPr sz="1800" dirty="0">
                <a:latin typeface="Courier"/>
              </a:rPr>
              <a:t> &lt;-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 err="1">
                <a:latin typeface="Courier"/>
              </a:rPr>
              <a:t>preproc.param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predict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X_train</a:t>
            </a:r>
            <a:r>
              <a:rPr sz="1800" dirty="0">
                <a:latin typeface="Courier"/>
              </a:rPr>
              <a:t>)</a:t>
            </a:r>
            <a:br>
              <a:rPr dirty="0"/>
            </a:br>
            <a:r>
              <a:rPr sz="1800" dirty="0" err="1">
                <a:latin typeface="Courier"/>
              </a:rPr>
              <a:t>X_train.transformed</a:t>
            </a:r>
            <a:r>
              <a:rPr sz="1800" dirty="0">
                <a:latin typeface="Courier"/>
              </a:rPr>
              <a:t>[</a:t>
            </a:r>
            <a:r>
              <a:rPr sz="1800" dirty="0">
                <a:solidFill>
                  <a:srgbClr val="4070A0"/>
                </a:solidFill>
                <a:latin typeface="Courier"/>
              </a:rPr>
              <a:t>'Type'</a:t>
            </a:r>
            <a:r>
              <a:rPr sz="1800" dirty="0">
                <a:latin typeface="Courier"/>
              </a:rPr>
              <a:t>] &lt;-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 err="1">
                <a:latin typeface="Courier"/>
              </a:rPr>
              <a:t>Y_train</a:t>
            </a:r>
            <a:br>
              <a:rPr dirty="0"/>
            </a:br>
            <a:br>
              <a:rPr dirty="0"/>
            </a:br>
            <a:r>
              <a:rPr sz="1800" dirty="0" err="1">
                <a:latin typeface="Courier"/>
              </a:rPr>
              <a:t>X_test.transformed</a:t>
            </a:r>
            <a:r>
              <a:rPr sz="1800" dirty="0">
                <a:latin typeface="Courier"/>
              </a:rPr>
              <a:t> &lt;-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 err="1">
                <a:latin typeface="Courier"/>
              </a:rPr>
              <a:t>preproc.param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predict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X_test</a:t>
            </a:r>
            <a:r>
              <a:rPr sz="1800" dirty="0">
                <a:latin typeface="Courier"/>
              </a:rPr>
              <a:t>)</a:t>
            </a:r>
            <a:br>
              <a:rPr dirty="0"/>
            </a:br>
            <a:r>
              <a:rPr sz="1800" dirty="0" err="1">
                <a:latin typeface="Courier"/>
              </a:rPr>
              <a:t>X_test.transformed</a:t>
            </a:r>
            <a:r>
              <a:rPr sz="1800" dirty="0">
                <a:latin typeface="Courier"/>
              </a:rPr>
              <a:t>[</a:t>
            </a:r>
            <a:r>
              <a:rPr sz="1800" dirty="0">
                <a:solidFill>
                  <a:srgbClr val="4070A0"/>
                </a:solidFill>
                <a:latin typeface="Courier"/>
              </a:rPr>
              <a:t>'Type'</a:t>
            </a:r>
            <a:r>
              <a:rPr sz="1800" dirty="0">
                <a:latin typeface="Courier"/>
              </a:rPr>
              <a:t>] &lt;-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 err="1">
                <a:latin typeface="Courier"/>
              </a:rPr>
              <a:t>Y_test</a:t>
            </a:r>
            <a:endParaRPr sz="1800" dirty="0">
              <a:latin typeface="Courier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Linear Discriminant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2489200"/>
            <a:ext cx="7843520" cy="4368800"/>
          </a:xfrm>
        </p:spPr>
        <p:txBody>
          <a:bodyPr>
            <a:normAutofit fontScale="85000" lnSpcReduction="20000"/>
          </a:bodyPr>
          <a:lstStyle/>
          <a:p>
            <a:pPr marL="1270000" lvl="0" indent="0">
              <a:buNone/>
            </a:pPr>
            <a:r>
              <a:rPr sz="1800" b="1" dirty="0">
                <a:solidFill>
                  <a:srgbClr val="007020"/>
                </a:solidFill>
                <a:latin typeface="Courier"/>
              </a:rPr>
              <a:t>library</a:t>
            </a:r>
            <a:r>
              <a:rPr sz="1800" dirty="0">
                <a:latin typeface="Courier"/>
              </a:rPr>
              <a:t>(MASS)</a:t>
            </a:r>
          </a:p>
          <a:p>
            <a:pPr marL="1270000" lvl="0" indent="0">
              <a:buNone/>
            </a:pPr>
            <a:r>
              <a:rPr sz="1800" dirty="0">
                <a:latin typeface="Courier"/>
              </a:rPr>
              <a:t>## 
## Attaching package: 'MASS'</a:t>
            </a:r>
          </a:p>
          <a:p>
            <a:pPr marL="1270000" lvl="0" indent="0">
              <a:buNone/>
            </a:pPr>
            <a:r>
              <a:rPr sz="1800" dirty="0">
                <a:latin typeface="Courier"/>
              </a:rPr>
              <a:t>## The following object is masked from '</a:t>
            </a:r>
            <a:r>
              <a:rPr sz="1800" dirty="0" err="1">
                <a:latin typeface="Courier"/>
              </a:rPr>
              <a:t>package:dplyr</a:t>
            </a:r>
            <a:r>
              <a:rPr sz="1800" dirty="0">
                <a:latin typeface="Courier"/>
              </a:rPr>
              <a:t>':
##     select</a:t>
            </a:r>
          </a:p>
          <a:p>
            <a:pPr marL="1270000" lvl="0" indent="0">
              <a:buNone/>
            </a:pPr>
            <a:r>
              <a:rPr sz="1800" i="1" dirty="0">
                <a:solidFill>
                  <a:srgbClr val="60A0B0"/>
                </a:solidFill>
                <a:latin typeface="Courier"/>
              </a:rPr>
              <a:t># Fit the model</a:t>
            </a:r>
            <a:br>
              <a:rPr dirty="0"/>
            </a:br>
            <a:br>
              <a:rPr dirty="0"/>
            </a:br>
            <a:r>
              <a:rPr sz="1800" dirty="0" err="1">
                <a:latin typeface="Courier"/>
              </a:rPr>
              <a:t>model</a:t>
            </a:r>
            <a:r>
              <a:rPr sz="1800" dirty="0">
                <a:latin typeface="Courier"/>
              </a:rPr>
              <a:t> &lt;-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lda</a:t>
            </a:r>
            <a:r>
              <a:rPr sz="1800" dirty="0">
                <a:latin typeface="Courier"/>
              </a:rPr>
              <a:t>(Type</a:t>
            </a:r>
            <a:r>
              <a:rPr sz="1800" dirty="0">
                <a:solidFill>
                  <a:srgbClr val="666666"/>
                </a:solidFill>
                <a:latin typeface="Courier"/>
              </a:rPr>
              <a:t>~</a:t>
            </a:r>
            <a:r>
              <a:rPr sz="1800" dirty="0">
                <a:latin typeface="Courier"/>
              </a:rPr>
              <a:t>.,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data=</a:t>
            </a:r>
            <a:r>
              <a:rPr sz="1800" dirty="0" err="1">
                <a:latin typeface="Courier"/>
              </a:rPr>
              <a:t>X_train.transformed</a:t>
            </a:r>
            <a:r>
              <a:rPr sz="1800" dirty="0">
                <a:latin typeface="Courier"/>
              </a:rPr>
              <a:t>)</a:t>
            </a:r>
            <a:br>
              <a:rPr dirty="0"/>
            </a:br>
            <a:r>
              <a:rPr sz="1800" dirty="0">
                <a:latin typeface="Courier"/>
              </a:rPr>
              <a:t>model</a:t>
            </a:r>
          </a:p>
          <a:p>
            <a:pPr marL="1270000" lvl="0" indent="0">
              <a:buNone/>
            </a:pPr>
            <a:r>
              <a:rPr sz="1800" dirty="0">
                <a:latin typeface="Courier"/>
              </a:rPr>
              <a:t>## Call:
## </a:t>
            </a:r>
            <a:r>
              <a:rPr sz="1800" dirty="0" err="1">
                <a:latin typeface="Courier"/>
              </a:rPr>
              <a:t>lda</a:t>
            </a:r>
            <a:r>
              <a:rPr sz="1800" dirty="0">
                <a:latin typeface="Courier"/>
              </a:rPr>
              <a:t>(Type ~ ., data = </a:t>
            </a:r>
            <a:r>
              <a:rPr sz="1800" dirty="0" err="1">
                <a:latin typeface="Courier"/>
              </a:rPr>
              <a:t>X_train.transformed</a:t>
            </a:r>
            <a:r>
              <a:rPr sz="1800" dirty="0">
                <a:latin typeface="Courier"/>
              </a:rPr>
              <a:t>)
## Prior probabilities of groups:
##          1          2          3 
## 0.44029851 0.52985075 0.02985075 
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3EAB3-ABB7-4BC9-9504-65ABAD104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752D3-A9E5-407E-990A-E8DDCC860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381" y="2011680"/>
            <a:ext cx="7576233" cy="4557932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latin typeface="Courier"/>
              </a:rPr>
              <a:t>Group means:
##      Alcohol `Malic Acid`         Ash `</a:t>
            </a:r>
            <a:r>
              <a:rPr lang="en-US" dirty="0" err="1">
                <a:latin typeface="Courier"/>
              </a:rPr>
              <a:t>Alcalinity</a:t>
            </a:r>
            <a:r>
              <a:rPr lang="en-US" dirty="0">
                <a:latin typeface="Courier"/>
              </a:rPr>
              <a:t> of Ash`  Magnesium
## 1  0.9188305   0.02854616  0.39025223          -0.5341808  0.4065115
## 2 -0.7553227  -0.05970739 -0.32980875           0.4101988 -0.3649877
## 3 -0.1457725   0.63875030  0.09788493           0.5981376  0.4824867
##   `Total phenols` Flavonoids `Non flavonoid phenols` Proanthocyanins
## 1       0.6143123  0.6990724              -0.3390042       0.3139455
## 2      -0.4043867 -0.4874078               0.3356349      -0.1726663
## 3      -1.8832417 -1.6598288              -0.9572084      -1.5658706
##   `Color Intensity`         Hue   Dilution    Proline
## 1         0.8118289  0.07308240  0.4631402  0.9507483
## 2        -0.7036304  0.04026549 -0.2224411 -0.7571642
## 3         0.5149635 -1.79267788 -2.8829886 -0.5838736
## 
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7483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677FB-A46A-4738-A991-8BFCD4768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579" y="716083"/>
            <a:ext cx="6343672" cy="7098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6FA06-B14D-497D-89AC-98F4E008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015" y="1659989"/>
            <a:ext cx="7948247" cy="4923692"/>
          </a:xfrm>
        </p:spPr>
        <p:txBody>
          <a:bodyPr>
            <a:normAutofit fontScale="55000" lnSpcReduction="20000"/>
          </a:bodyPr>
          <a:lstStyle/>
          <a:p>
            <a:r>
              <a:rPr lang="en-US" dirty="0">
                <a:latin typeface="Courier"/>
              </a:rPr>
              <a:t>## Coefficients of linear discriminants:
##                                  LD1         LD2
## Alcohol                 -0.829351218  0.27210902
## `Malic Acid`            -0.186302593  0.18306541
## Ash                     -0.557013325  0.39560939
## `</a:t>
            </a:r>
            <a:r>
              <a:rPr lang="en-US" dirty="0" err="1">
                <a:latin typeface="Courier"/>
              </a:rPr>
              <a:t>Alcalinity</a:t>
            </a:r>
            <a:r>
              <a:rPr lang="en-US" dirty="0">
                <a:latin typeface="Courier"/>
              </a:rPr>
              <a:t> of Ash`      0.680499097  0.17542707
## Magnesium                0.008109674  0.08924165
## `Total phenols`          0.195244701 -0.47668664
## Flavonoids              -0.248591443 -0.03369505
## `Non flavonoid phenols` -0.024942971 -0.88965600
## Proanthocyanins          0.118140207 -0.18075110
## `Color Intensity`       -0.048773946  0.62091476
## Hue                      0.019053061 -0.26721159
## Dilution                -0.572041036 -0.91725676
## Proline                 -1.220627107 -0.32845639
## 
## Proportion of trace:
##    LD1    LD2 
## 0.8457 0.1543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4863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Make predictions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1" y="2124222"/>
            <a:ext cx="7604369" cy="4572000"/>
          </a:xfrm>
        </p:spPr>
        <p:txBody>
          <a:bodyPr>
            <a:normAutofit fontScale="25000" lnSpcReduction="20000"/>
          </a:bodyPr>
          <a:lstStyle/>
          <a:p>
            <a:pPr marL="1270000" lvl="0" indent="0">
              <a:buNone/>
            </a:pPr>
            <a:r>
              <a:rPr sz="4800" dirty="0">
                <a:latin typeface="Courier"/>
              </a:rPr>
              <a:t>predictions &lt;-</a:t>
            </a:r>
            <a:r>
              <a:rPr sz="4800" dirty="0">
                <a:solidFill>
                  <a:srgbClr val="4070A0"/>
                </a:solidFill>
                <a:latin typeface="Courier"/>
              </a:rPr>
              <a:t> </a:t>
            </a:r>
            <a:r>
              <a:rPr sz="4800" dirty="0">
                <a:latin typeface="Courier"/>
              </a:rPr>
              <a:t>model </a:t>
            </a:r>
            <a:r>
              <a:rPr sz="4800" dirty="0">
                <a:solidFill>
                  <a:srgbClr val="666666"/>
                </a:solidFill>
                <a:latin typeface="Courier"/>
              </a:rPr>
              <a:t>%&gt;%</a:t>
            </a:r>
            <a:r>
              <a:rPr sz="4800" dirty="0">
                <a:solidFill>
                  <a:srgbClr val="4070A0"/>
                </a:solidFill>
                <a:latin typeface="Courier"/>
              </a:rPr>
              <a:t> </a:t>
            </a:r>
            <a:r>
              <a:rPr sz="4800" b="1" dirty="0">
                <a:solidFill>
                  <a:srgbClr val="007020"/>
                </a:solidFill>
                <a:latin typeface="Courier"/>
              </a:rPr>
              <a:t>predict</a:t>
            </a:r>
            <a:r>
              <a:rPr sz="4800" dirty="0">
                <a:latin typeface="Courier"/>
              </a:rPr>
              <a:t>(</a:t>
            </a:r>
            <a:r>
              <a:rPr sz="4800" dirty="0" err="1">
                <a:latin typeface="Courier"/>
              </a:rPr>
              <a:t>X_test.transformed</a:t>
            </a:r>
            <a:r>
              <a:rPr sz="4800" dirty="0">
                <a:latin typeface="Courier"/>
              </a:rPr>
              <a:t>)</a:t>
            </a:r>
            <a:br>
              <a:rPr dirty="0"/>
            </a:br>
            <a:r>
              <a:rPr sz="4800" dirty="0">
                <a:latin typeface="Courier"/>
              </a:rPr>
              <a:t>predictions</a:t>
            </a:r>
          </a:p>
          <a:p>
            <a:pPr marL="1270000" lvl="0" indent="0">
              <a:buNone/>
            </a:pPr>
            <a:r>
              <a:rPr sz="4800" dirty="0">
                <a:latin typeface="Courier"/>
              </a:rPr>
              <a:t>## $class
##  [1] 2 2 3 2 2 2 2 2 2 2 3 2 3 3 3 3 3 3 3 3 3 3 3 2 3 3 3 2 2 3 3 3 3 3 3 3 3 3
## [39] 3 3 3 3 3 3
## Levels: 1 2 3
## 
## $posterior
##                1            2            3
## 135 6.400551e-07 9.999960e-01 3.340753e-06
## 136 1.514359e-05 9.984712e-01 1.513675e-03
## 137 5.202487e-06 2.373842e-01 7.626106e-01
## 138 8.922312e-07 9.772202e-01 2.277890e-02
## 139 3.158119e-04 9.985311e-01 1.153063e-03
## 140 7.241168e-06 9.999611e-01 3.169698e-05
## 141 5.231525e-03 9.945289e-01 2.395945e-04
## 142 2.430231e-01 6.734431e-01 8.353387e-02
## 143 1.158195e-03 9.034505e-01 9.539129e-02
## 144 7.220092e-03 9.911152e-01 1.664710e-03
## 145 7.608338e-08 1.069540e-05 9.999892e-01
## 146 2.547956e-04 7.965594e-01 2.031858e-01
## 147 4.292258e-11 1.270957e-07 9.999999e-01</a:t>
            </a:r>
            <a:r>
              <a:rPr sz="1800" dirty="0">
                <a:latin typeface="Courier"/>
              </a:rPr>
              <a:t>
## 
</a:t>
            </a:r>
            <a:endParaRPr sz="1800" i="1" dirty="0">
              <a:solidFill>
                <a:srgbClr val="60A0B0"/>
              </a:solidFill>
              <a:latin typeface="Courie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Labeling the input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270000" lvl="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(dplyr)</a:t>
            </a:r>
            <a:br/>
            <a:r>
              <a:rPr sz="1800">
                <a:latin typeface="Courier"/>
              </a:rPr>
              <a:t>vino&lt;-</a:t>
            </a:r>
            <a:r>
              <a:rPr sz="1800" b="1">
                <a:solidFill>
                  <a:srgbClr val="007020"/>
                </a:solidFill>
                <a:latin typeface="Courier"/>
              </a:rPr>
              <a:t>data.frame</a:t>
            </a:r>
            <a:r>
              <a:rPr sz="1800">
                <a:latin typeface="Courier"/>
              </a:rPr>
              <a:t>(vino)</a:t>
            </a:r>
            <a:br/>
            <a:r>
              <a:rPr sz="1800">
                <a:latin typeface="Courier"/>
              </a:rPr>
              <a:t>oldnames&lt;-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"V1"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70A0"/>
                </a:solidFill>
                <a:latin typeface="Courier"/>
              </a:rPr>
              <a:t>"V2"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70A0"/>
                </a:solidFill>
                <a:latin typeface="Courier"/>
              </a:rPr>
              <a:t>"V3"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70A0"/>
                </a:solidFill>
                <a:latin typeface="Courier"/>
              </a:rPr>
              <a:t>"V4"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70A0"/>
                </a:solidFill>
                <a:latin typeface="Courier"/>
              </a:rPr>
              <a:t>"V5"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70A0"/>
                </a:solidFill>
                <a:latin typeface="Courier"/>
              </a:rPr>
              <a:t>"V6"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70A0"/>
                </a:solidFill>
                <a:latin typeface="Courier"/>
              </a:rPr>
              <a:t>"V7"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70A0"/>
                </a:solidFill>
                <a:latin typeface="Courier"/>
              </a:rPr>
              <a:t>"V8"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70A0"/>
                </a:solidFill>
                <a:latin typeface="Courier"/>
              </a:rPr>
              <a:t>"V9"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70A0"/>
                </a:solidFill>
                <a:latin typeface="Courier"/>
              </a:rPr>
              <a:t>"V10"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70A0"/>
                </a:solidFill>
                <a:latin typeface="Courier"/>
              </a:rPr>
              <a:t>"V11"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70A0"/>
                </a:solidFill>
                <a:latin typeface="Courier"/>
              </a:rPr>
              <a:t>"V12"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70A0"/>
                </a:solidFill>
                <a:latin typeface="Courier"/>
              </a:rPr>
              <a:t>"V13"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70A0"/>
                </a:solidFill>
                <a:latin typeface="Courier"/>
              </a:rPr>
              <a:t>"V14"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newnames&lt;-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"Type"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70A0"/>
                </a:solidFill>
                <a:latin typeface="Courier"/>
              </a:rPr>
              <a:t>"Alcohol"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70A0"/>
                </a:solidFill>
                <a:latin typeface="Courier"/>
              </a:rPr>
              <a:t>"Malic Acid"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70A0"/>
                </a:solidFill>
                <a:latin typeface="Courier"/>
              </a:rPr>
              <a:t>"Ash"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70A0"/>
                </a:solidFill>
                <a:latin typeface="Courier"/>
              </a:rPr>
              <a:t>"Alcalinity of Ash"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70A0"/>
                </a:solidFill>
                <a:latin typeface="Courier"/>
              </a:rPr>
              <a:t>"Magnesium"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70A0"/>
                </a:solidFill>
                <a:latin typeface="Courier"/>
              </a:rPr>
              <a:t>"Total phenols"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70A0"/>
                </a:solidFill>
                <a:latin typeface="Courier"/>
              </a:rPr>
              <a:t>"Flavonoids"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70A0"/>
                </a:solidFill>
                <a:latin typeface="Courier"/>
              </a:rPr>
              <a:t>"Non flavonoid phenols"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70A0"/>
                </a:solidFill>
                <a:latin typeface="Courier"/>
              </a:rPr>
              <a:t>"Proanthocyanins"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70A0"/>
                </a:solidFill>
                <a:latin typeface="Courier"/>
              </a:rPr>
              <a:t>"Color Intensity"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70A0"/>
                </a:solidFill>
                <a:latin typeface="Courier"/>
              </a:rPr>
              <a:t>"Hue"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70A0"/>
                </a:solidFill>
                <a:latin typeface="Courier"/>
              </a:rPr>
              <a:t>"Dilution"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70A0"/>
                </a:solidFill>
                <a:latin typeface="Courier"/>
              </a:rPr>
              <a:t>"Proline"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vino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vino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rename_at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vars</a:t>
            </a:r>
            <a:r>
              <a:rPr sz="1800">
                <a:latin typeface="Courier"/>
              </a:rPr>
              <a:t>(oldnames), </a:t>
            </a:r>
            <a:r>
              <a:rPr sz="1800">
                <a:solidFill>
                  <a:srgbClr val="666666"/>
                </a:solidFill>
                <a:latin typeface="Courier"/>
              </a:rPr>
              <a:t>~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newnames)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D911F-A373-482F-ACC7-39585839C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0D39B-2BFB-41E5-A909-CA6B28E37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758462"/>
            <a:ext cx="9144000" cy="5099538"/>
          </a:xfrm>
        </p:spPr>
        <p:txBody>
          <a:bodyPr>
            <a:normAutofit fontScale="62500" lnSpcReduction="20000"/>
          </a:bodyPr>
          <a:lstStyle/>
          <a:p>
            <a:r>
              <a:rPr lang="en-US" dirty="0">
                <a:latin typeface="Courier"/>
              </a:rPr>
              <a:t>## 148 2.758617e-07 2.378396e-04 9.997619e-01
## 149 1.014538e-08 4.134235e-05 9.999586e-01
## 150 6.816865e-16 7.359379e-12 1.000000e+00
## 151 5.043994e-19 3.413786e-15 1.000000e+00
## 152 6.988022e-20 7.224514e-15 1.000000e+00
## 153 1.703454e-17 2.386500e-10 1.000000e+00
## 154 4.489014e-06 4.352080e-03 9.956434e-01
## 155 4.184442e-08 3.606571e-01 6.393428e-01
## 156 1.038154e-05 3.102817e-02 9.689614e-01
## 157 2.837217e-08 7.146420e-06 9.999928e-01
## 158 5.479406e-06 9.096380e-01 9.035656e-02
## 159 5.753371e-07 8.835634e-05 9.999111e-01
## 160 6.942376e-08 4.103580e-04 9.995896e-01
## 161 5.620339e-09 1.544970e-02 9.845503e-01
## 162 4.543391e-02 8.082438e-01 1.463223e-01
## 163 1.202497e-04 9.997394e-01 1.403356e-04
## 164 3.955646e-05 1.257823e-02 9.873822e-01
## 165 1.107101e-10 8.661599e-08 9.999999e-01
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0067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61529-1FD3-4B1E-A512-C641E041B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9091C-6FE9-43FE-9690-3CDF23B9D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152357"/>
            <a:ext cx="9144000" cy="4600135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Courier"/>
              </a:rPr>
              <a:t>## 166 1.749970e-06 1.204071e-02 9.879575e-01
## 167 5.090142e-11 8.150851e-09 1.000000e+00
## 168 6.197842e-10 4.905785e-07 9.999995e-01
## 169 6.203859e-09 5.915930e-07 9.999994e-01
## 170 3.800473e-12 1.051042e-10 1.000000e+00
## 171 2.889761e-08 1.167727e-02 9.883227e-01
## 172 6.727365e-12 1.395543e-06 9.999986e-01
## 173 2.548760e-07 8.686670e-07 9.999989e-01
## 174 6.389837e-04 5.493301e-04 9.988117e-01
## 175 6.210751e-08 4.609866e-05 9.999538e-01
## 176 2.207628e-09 5.532440e-08 9.999999e-01
## 177 9.749239e-06 1.329967e-03 9.986603e-01
## 178 3.592310e-08 4.301649e-06 9.999957e-01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4217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1A6FA-839B-4B18-9BA5-6E7E10398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1F2A5-B566-4625-BFBE-EF593D8A4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474" y="1941342"/>
            <a:ext cx="8764172" cy="4916658"/>
          </a:xfrm>
        </p:spPr>
        <p:txBody>
          <a:bodyPr>
            <a:normAutofit fontScale="47500" lnSpcReduction="20000"/>
          </a:bodyPr>
          <a:lstStyle/>
          <a:p>
            <a:r>
              <a:rPr lang="en-US" dirty="0">
                <a:latin typeface="Courier"/>
              </a:rPr>
              <a:t>## $x
##              LD1      LD2
## 135  2.608680957 1.267031
## 136  2.054500567 2.261075
## 137  2.074551240 3.466478
## 138  2.645786451 2.659229
## 139  1.447980997 2.251382
## 140  2.154272730 1.646349
## 141  0.870626952 2.036083
## 142  0.106882021 3.061489
## 143  1.224974188 2.974940
## 144  0.829585252 2.344240
## 145  1.051227787 5.141681
## 146  1.511387865 3.098222
## 147  1.710345525 5.803903
## 148  1.373678149 4.635372
## 149  1.703401187 4.892999
## 150  2.085909602 7.320354
## 151  2.086539168 8.529523
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7751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570DC-235C-446D-8C06-9CA965D89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053" y="572165"/>
            <a:ext cx="6343672" cy="709865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A68A1-E6D3-47F6-A544-F66AF700A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326" y="1463040"/>
            <a:ext cx="8989255" cy="5394959"/>
          </a:xfrm>
        </p:spPr>
        <p:txBody>
          <a:bodyPr>
            <a:normAutofit fontScale="32500" lnSpcReduction="20000"/>
          </a:bodyPr>
          <a:lstStyle/>
          <a:p>
            <a:r>
              <a:rPr lang="en-US" dirty="0">
                <a:latin typeface="Courier"/>
              </a:rPr>
              <a:t>## 152  2.618817213 8.382306
## 153  3.467134389 6.696726
## 154  1.361572158 4.177468
## 155  3.108149044 3.316267
## 156  1.560929279 3.852850
## 157  1.171951398 5.198594
## 158  2.288745429 2.907122
## 159  1.043107006 4.809474
## 160  1.749342272 4.528868
## 161  2.924777651 3.890593
## 162  0.480724590 3.100598
## 163  1.614340637 1.910304
## 164  1.127181346 4.021788
## 165  1.450695820 5.878516
## 166  1.738265798 3.995326
## 167  1.164415125 6.266485
## 168  1.431916879 5.606366
## 169  1.009366144 5.599990
## 170  0.868584181 6.968082
## 171  2.547476338 3.955939
## 172  2.525059712 5.381865
## 173  0.343109147 5.575927
## 174 -0.008874752 4.578994
## 175  1.363893021 4.894419
## 176  0.772805276 5.986222
## 177  0.986588205 4.385215
## 178  1.030459291 5.286301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380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FF728-C75B-410E-90DE-E49573F83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2069B-4FD9-4890-94A2-5178F0D2F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97612"/>
            <a:ext cx="9143999" cy="4860388"/>
          </a:xfrm>
        </p:spPr>
        <p:txBody>
          <a:bodyPr>
            <a:normAutofit fontScale="62500" lnSpcReduction="20000"/>
          </a:bodyPr>
          <a:lstStyle/>
          <a:p>
            <a:pPr marL="1270000" lvl="0" indent="0">
              <a:buNone/>
            </a:pPr>
            <a:r>
              <a:rPr lang="en-US" b="1" dirty="0">
                <a:solidFill>
                  <a:srgbClr val="007020"/>
                </a:solidFill>
                <a:latin typeface="Courier"/>
              </a:rPr>
              <a:t>str</a:t>
            </a:r>
            <a:r>
              <a:rPr lang="en-US" dirty="0">
                <a:latin typeface="Courier"/>
              </a:rPr>
              <a:t>(predictions)</a:t>
            </a:r>
          </a:p>
          <a:p>
            <a:pPr marL="1270000" lvl="0" indent="0">
              <a:buNone/>
            </a:pPr>
            <a:r>
              <a:rPr lang="en-US" dirty="0">
                <a:latin typeface="Courier"/>
              </a:rPr>
              <a:t>## List of 3
##  $ class    : Factor w/ 3 levels "1","2","3": 2 2 3 2 2 2 2 2 2 2 ...
##  $ posterior: num [1:44, 1:3] 6.40e-07 1.51e-05 5.20e-06 8.92e-07 3.16e-04 ...
##   ..- </a:t>
            </a:r>
            <a:r>
              <a:rPr lang="en-US" dirty="0" err="1">
                <a:latin typeface="Courier"/>
              </a:rPr>
              <a:t>attr</a:t>
            </a:r>
            <a:r>
              <a:rPr lang="en-US" dirty="0">
                <a:latin typeface="Courier"/>
              </a:rPr>
              <a:t>(*, "</a:t>
            </a:r>
            <a:r>
              <a:rPr lang="en-US" dirty="0" err="1">
                <a:latin typeface="Courier"/>
              </a:rPr>
              <a:t>dimnames</a:t>
            </a:r>
            <a:r>
              <a:rPr lang="en-US" dirty="0">
                <a:latin typeface="Courier"/>
              </a:rPr>
              <a:t>")=List of 2
##   .. ..$ : </a:t>
            </a:r>
            <a:r>
              <a:rPr lang="en-US" dirty="0" err="1">
                <a:latin typeface="Courier"/>
              </a:rPr>
              <a:t>chr</a:t>
            </a:r>
            <a:r>
              <a:rPr lang="en-US" dirty="0">
                <a:latin typeface="Courier"/>
              </a:rPr>
              <a:t> [1:44] "135" "136" "137" "138" ...
##   .. ..$ : </a:t>
            </a:r>
            <a:r>
              <a:rPr lang="en-US" dirty="0" err="1">
                <a:latin typeface="Courier"/>
              </a:rPr>
              <a:t>chr</a:t>
            </a:r>
            <a:r>
              <a:rPr lang="en-US" dirty="0">
                <a:latin typeface="Courier"/>
              </a:rPr>
              <a:t> [1:3] "1" "2" "3"
##  $ x        : num [1:44, 1:2] 2.61 2.05 2.07 2.65 1.45 ...
##   ..- </a:t>
            </a:r>
            <a:r>
              <a:rPr lang="en-US" dirty="0" err="1">
                <a:latin typeface="Courier"/>
              </a:rPr>
              <a:t>attr</a:t>
            </a:r>
            <a:r>
              <a:rPr lang="en-US" dirty="0">
                <a:latin typeface="Courier"/>
              </a:rPr>
              <a:t>(*, "</a:t>
            </a:r>
            <a:r>
              <a:rPr lang="en-US" dirty="0" err="1">
                <a:latin typeface="Courier"/>
              </a:rPr>
              <a:t>dimnames</a:t>
            </a:r>
            <a:r>
              <a:rPr lang="en-US" dirty="0">
                <a:latin typeface="Courier"/>
              </a:rPr>
              <a:t>")=List of 2
##   .. ..$ : </a:t>
            </a:r>
            <a:r>
              <a:rPr lang="en-US" dirty="0" err="1">
                <a:latin typeface="Courier"/>
              </a:rPr>
              <a:t>chr</a:t>
            </a:r>
            <a:r>
              <a:rPr lang="en-US" dirty="0">
                <a:latin typeface="Courier"/>
              </a:rPr>
              <a:t> [1:44] "135" "136" "137" "138" ...
##   .. ..$ : </a:t>
            </a:r>
            <a:r>
              <a:rPr lang="en-US" dirty="0" err="1">
                <a:latin typeface="Courier"/>
              </a:rPr>
              <a:t>chr</a:t>
            </a:r>
            <a:r>
              <a:rPr lang="en-US" dirty="0">
                <a:latin typeface="Courier"/>
              </a:rPr>
              <a:t> [1:2] "LD1" "LD2"</a:t>
            </a:r>
          </a:p>
          <a:p>
            <a:pPr marL="1270000" lvl="0" indent="0">
              <a:buNone/>
            </a:pPr>
            <a:r>
              <a:rPr lang="en-US" b="1" dirty="0">
                <a:solidFill>
                  <a:srgbClr val="007020"/>
                </a:solidFill>
                <a:latin typeface="Courier"/>
              </a:rPr>
              <a:t>names</a:t>
            </a:r>
            <a:r>
              <a:rPr lang="en-US" dirty="0">
                <a:latin typeface="Courier"/>
              </a:rPr>
              <a:t>(predictions)</a:t>
            </a:r>
          </a:p>
          <a:p>
            <a:pPr marL="1270000" lvl="0" indent="0">
              <a:buNone/>
            </a:pPr>
            <a:r>
              <a:rPr lang="en-US" dirty="0">
                <a:latin typeface="Courier"/>
              </a:rPr>
              <a:t>## [1] "class"     "posterior" "x"</a:t>
            </a:r>
          </a:p>
          <a:p>
            <a:pPr marL="1270000" lvl="0" indent="0">
              <a:buNone/>
            </a:pPr>
            <a:r>
              <a:rPr lang="en-US" i="1" dirty="0">
                <a:solidFill>
                  <a:srgbClr val="60A0B0"/>
                </a:solidFill>
                <a:latin typeface="Courier"/>
              </a:rPr>
              <a:t># Model accuracy</a:t>
            </a: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rgbClr val="007020"/>
                </a:solidFill>
                <a:latin typeface="Courier"/>
              </a:rPr>
              <a:t>mean</a:t>
            </a:r>
            <a:r>
              <a:rPr lang="en-US" dirty="0">
                <a:latin typeface="Courier"/>
              </a:rPr>
              <a:t>(</a:t>
            </a:r>
            <a:r>
              <a:rPr lang="en-US" dirty="0" err="1">
                <a:latin typeface="Courier"/>
              </a:rPr>
              <a:t>predictions</a:t>
            </a:r>
            <a:r>
              <a:rPr lang="en-US" dirty="0" err="1">
                <a:solidFill>
                  <a:srgbClr val="666666"/>
                </a:solidFill>
                <a:latin typeface="Courier"/>
              </a:rPr>
              <a:t>$</a:t>
            </a:r>
            <a:r>
              <a:rPr lang="en-US" dirty="0" err="1">
                <a:latin typeface="Courier"/>
              </a:rPr>
              <a:t>class</a:t>
            </a:r>
            <a:r>
              <a:rPr lang="en-US" dirty="0">
                <a:solidFill>
                  <a:srgbClr val="666666"/>
                </a:solidFill>
                <a:latin typeface="Courier"/>
              </a:rPr>
              <a:t>==</a:t>
            </a:r>
            <a:r>
              <a:rPr lang="en-US" dirty="0" err="1">
                <a:latin typeface="Courier"/>
              </a:rPr>
              <a:t>X_test.transformed</a:t>
            </a:r>
            <a:r>
              <a:rPr lang="en-US" dirty="0" err="1">
                <a:solidFill>
                  <a:srgbClr val="666666"/>
                </a:solidFill>
                <a:latin typeface="Courier"/>
              </a:rPr>
              <a:t>$</a:t>
            </a:r>
            <a:r>
              <a:rPr lang="en-US" dirty="0" err="1">
                <a:latin typeface="Courier"/>
              </a:rPr>
              <a:t>Type</a:t>
            </a:r>
            <a:r>
              <a:rPr lang="en-US" dirty="0">
                <a:latin typeface="Courier"/>
              </a:rPr>
              <a:t>)</a:t>
            </a:r>
          </a:p>
          <a:p>
            <a:pPr marL="1270000" lvl="0" indent="0">
              <a:buNone/>
            </a:pPr>
            <a:r>
              <a:rPr lang="en-US" dirty="0">
                <a:latin typeface="Courier"/>
              </a:rPr>
              <a:t>## [1] 0.7045455</a:t>
            </a:r>
          </a:p>
          <a:p>
            <a:pPr marL="1270000" lvl="0" indent="0">
              <a:buNone/>
            </a:pPr>
            <a:r>
              <a:rPr lang="en-US" i="1" dirty="0">
                <a:solidFill>
                  <a:srgbClr val="60A0B0"/>
                </a:solidFill>
                <a:latin typeface="Courier"/>
              </a:rPr>
              <a:t># Accuracy=70.45%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0782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Multiple Discriminant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082018"/>
            <a:ext cx="9144000" cy="4775982"/>
          </a:xfrm>
        </p:spPr>
        <p:txBody>
          <a:bodyPr>
            <a:noAutofit/>
          </a:bodyPr>
          <a:lstStyle/>
          <a:p>
            <a:pPr marL="1270000" lvl="0" indent="0">
              <a:buNone/>
            </a:pPr>
            <a:r>
              <a:rPr sz="1600" i="1" dirty="0">
                <a:solidFill>
                  <a:srgbClr val="60A0B0"/>
                </a:solidFill>
                <a:latin typeface="Courier"/>
              </a:rPr>
              <a:t># Quadratic Discriminant Analysis is not used as the sample size is small.</a:t>
            </a:r>
            <a:br>
              <a:rPr sz="1600" dirty="0">
                <a:latin typeface="Courier"/>
              </a:rPr>
            </a:br>
            <a:br>
              <a:rPr sz="1600" dirty="0">
                <a:latin typeface="Courier"/>
              </a:rPr>
            </a:br>
            <a:r>
              <a:rPr sz="1600" i="1" dirty="0">
                <a:solidFill>
                  <a:srgbClr val="60A0B0"/>
                </a:solidFill>
                <a:latin typeface="Courier"/>
              </a:rPr>
              <a:t>#</a:t>
            </a:r>
            <a:r>
              <a:rPr sz="1600" i="1" dirty="0" err="1">
                <a:solidFill>
                  <a:srgbClr val="60A0B0"/>
                </a:solidFill>
                <a:latin typeface="Courier"/>
              </a:rPr>
              <a:t>install.packages</a:t>
            </a:r>
            <a:r>
              <a:rPr sz="1600" i="1" dirty="0">
                <a:solidFill>
                  <a:srgbClr val="60A0B0"/>
                </a:solidFill>
                <a:latin typeface="Courier"/>
              </a:rPr>
              <a:t>("</a:t>
            </a:r>
            <a:r>
              <a:rPr sz="1600" i="1" dirty="0" err="1">
                <a:solidFill>
                  <a:srgbClr val="60A0B0"/>
                </a:solidFill>
                <a:latin typeface="Courier"/>
              </a:rPr>
              <a:t>mda</a:t>
            </a:r>
            <a:r>
              <a:rPr sz="1600" i="1" dirty="0">
                <a:solidFill>
                  <a:srgbClr val="60A0B0"/>
                </a:solidFill>
                <a:latin typeface="Courier"/>
              </a:rPr>
              <a:t>")</a:t>
            </a:r>
            <a:br>
              <a:rPr sz="1600" dirty="0">
                <a:latin typeface="Courier"/>
              </a:rPr>
            </a:br>
            <a:r>
              <a:rPr sz="1600" b="1" dirty="0">
                <a:solidFill>
                  <a:srgbClr val="007020"/>
                </a:solidFill>
                <a:latin typeface="Courier"/>
              </a:rPr>
              <a:t>library</a:t>
            </a:r>
            <a:r>
              <a:rPr sz="1600" dirty="0">
                <a:latin typeface="Courier"/>
              </a:rPr>
              <a:t>(</a:t>
            </a:r>
            <a:r>
              <a:rPr sz="1600" dirty="0" err="1">
                <a:latin typeface="Courier"/>
              </a:rPr>
              <a:t>mda</a:t>
            </a:r>
            <a:r>
              <a:rPr sz="1600" dirty="0">
                <a:latin typeface="Courier"/>
              </a:rPr>
              <a:t>)</a:t>
            </a:r>
          </a:p>
          <a:p>
            <a:pPr marL="1270000" lvl="0" indent="0">
              <a:buNone/>
            </a:pPr>
            <a:r>
              <a:rPr sz="1600" dirty="0">
                <a:latin typeface="Courier"/>
              </a:rPr>
              <a:t>## Loading required package: class</a:t>
            </a:r>
          </a:p>
          <a:p>
            <a:pPr marL="1270000" lvl="0" indent="0">
              <a:buNone/>
            </a:pPr>
            <a:r>
              <a:rPr sz="1600" dirty="0">
                <a:latin typeface="Courier"/>
              </a:rPr>
              <a:t>## Loaded </a:t>
            </a:r>
            <a:r>
              <a:rPr sz="1600" dirty="0" err="1">
                <a:latin typeface="Courier"/>
              </a:rPr>
              <a:t>mda</a:t>
            </a:r>
            <a:r>
              <a:rPr sz="1600" dirty="0">
                <a:latin typeface="Courier"/>
              </a:rPr>
              <a:t> 0.4-10</a:t>
            </a:r>
          </a:p>
          <a:p>
            <a:pPr marL="1270000" lvl="0" indent="0">
              <a:buNone/>
            </a:pPr>
            <a:r>
              <a:rPr sz="1600" i="1" dirty="0">
                <a:solidFill>
                  <a:srgbClr val="60A0B0"/>
                </a:solidFill>
                <a:latin typeface="Courier"/>
              </a:rPr>
              <a:t># Fit the model</a:t>
            </a:r>
            <a:br>
              <a:rPr sz="1600" dirty="0">
                <a:latin typeface="Courier"/>
              </a:rPr>
            </a:br>
            <a:br>
              <a:rPr sz="1600" dirty="0">
                <a:latin typeface="Courier"/>
              </a:rPr>
            </a:br>
            <a:r>
              <a:rPr sz="1600" dirty="0" err="1">
                <a:latin typeface="Courier"/>
              </a:rPr>
              <a:t>modelm</a:t>
            </a:r>
            <a:r>
              <a:rPr sz="1600" dirty="0">
                <a:latin typeface="Courier"/>
              </a:rPr>
              <a:t> &lt;-</a:t>
            </a:r>
            <a:r>
              <a:rPr sz="1600" dirty="0">
                <a:solidFill>
                  <a:srgbClr val="4070A0"/>
                </a:solidFill>
                <a:latin typeface="Courier"/>
              </a:rPr>
              <a:t> </a:t>
            </a:r>
            <a:r>
              <a:rPr sz="1600" b="1" dirty="0" err="1">
                <a:solidFill>
                  <a:srgbClr val="007020"/>
                </a:solidFill>
                <a:latin typeface="Courier"/>
              </a:rPr>
              <a:t>mda</a:t>
            </a:r>
            <a:r>
              <a:rPr sz="1600" dirty="0">
                <a:latin typeface="Courier"/>
              </a:rPr>
              <a:t>(Type</a:t>
            </a:r>
            <a:r>
              <a:rPr sz="1600" dirty="0">
                <a:solidFill>
                  <a:srgbClr val="666666"/>
                </a:solidFill>
                <a:latin typeface="Courier"/>
              </a:rPr>
              <a:t>~</a:t>
            </a:r>
            <a:r>
              <a:rPr sz="1600" dirty="0">
                <a:latin typeface="Courier"/>
              </a:rPr>
              <a:t>., </a:t>
            </a:r>
            <a:r>
              <a:rPr sz="1600" dirty="0">
                <a:solidFill>
                  <a:srgbClr val="902000"/>
                </a:solidFill>
                <a:latin typeface="Courier"/>
              </a:rPr>
              <a:t>data=</a:t>
            </a:r>
            <a:r>
              <a:rPr sz="1600" dirty="0" err="1">
                <a:latin typeface="Courier"/>
              </a:rPr>
              <a:t>X_train.transformed</a:t>
            </a:r>
            <a:r>
              <a:rPr sz="1600" dirty="0">
                <a:latin typeface="Courier"/>
              </a:rPr>
              <a:t>)</a:t>
            </a:r>
            <a:br>
              <a:rPr sz="1600" dirty="0">
                <a:latin typeface="Courier"/>
              </a:rPr>
            </a:br>
            <a:r>
              <a:rPr sz="1600" dirty="0" err="1">
                <a:latin typeface="Courier"/>
              </a:rPr>
              <a:t>modelm</a:t>
            </a:r>
            <a:endParaRPr sz="1600" dirty="0">
              <a:latin typeface="Courier"/>
            </a:endParaRPr>
          </a:p>
          <a:p>
            <a:pPr marL="1270000" lvl="0" indent="0">
              <a:buNone/>
            </a:pPr>
            <a:r>
              <a:rPr sz="1600" dirty="0">
                <a:latin typeface="Courier"/>
              </a:rPr>
              <a:t>## Call:
## </a:t>
            </a:r>
            <a:r>
              <a:rPr sz="1600" dirty="0" err="1">
                <a:latin typeface="Courier"/>
              </a:rPr>
              <a:t>mda</a:t>
            </a:r>
            <a:r>
              <a:rPr sz="1600" dirty="0">
                <a:latin typeface="Courier"/>
              </a:rPr>
              <a:t>(formula = Type ~ ., data = </a:t>
            </a:r>
            <a:r>
              <a:rPr sz="1600" dirty="0" err="1">
                <a:latin typeface="Courier"/>
              </a:rPr>
              <a:t>X_train.transformed</a:t>
            </a:r>
            <a:r>
              <a:rPr sz="1600" dirty="0">
                <a:latin typeface="Courier"/>
              </a:rPr>
              <a:t>)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AC6C9-F042-4776-A33E-FBEEA32DC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80F82-A3DD-4B9C-ABA2-0DDA1511C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166425"/>
            <a:ext cx="9144000" cy="4691575"/>
          </a:xfrm>
        </p:spPr>
        <p:txBody>
          <a:bodyPr>
            <a:normAutofit/>
          </a:bodyPr>
          <a:lstStyle/>
          <a:p>
            <a:r>
              <a:rPr lang="en-US" dirty="0">
                <a:latin typeface="Courier"/>
              </a:rPr>
              <a:t>Dimension: 8 
## 
## Percent Between-Group Variance Explained:
##     v1     v2     v3     v4     v5     v6     v7     v8 
##  66.37  82.77  91.26  95.56  98.18  99.49  99.86 100.00 
## 
## Degrees of Freedom (per dimension): 14 
## 
## Training Misclassification Error: 0.00746 ( N = 134 )
## 
## Deviance: 5.958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1960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Make predictions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124222"/>
            <a:ext cx="9144000" cy="4733778"/>
          </a:xfrm>
        </p:spPr>
        <p:txBody>
          <a:bodyPr>
            <a:normAutofit fontScale="92500" lnSpcReduction="20000"/>
          </a:bodyPr>
          <a:lstStyle/>
          <a:p>
            <a:pPr marL="1270000" lvl="0" indent="0">
              <a:buNone/>
            </a:pPr>
            <a:r>
              <a:rPr sz="1800" dirty="0" err="1">
                <a:latin typeface="Courier"/>
              </a:rPr>
              <a:t>predictionsm</a:t>
            </a:r>
            <a:r>
              <a:rPr sz="1800" dirty="0">
                <a:latin typeface="Courier"/>
              </a:rPr>
              <a:t> &lt;-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 err="1">
                <a:latin typeface="Courier"/>
              </a:rPr>
              <a:t>modelm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predict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X_test.transformed</a:t>
            </a:r>
            <a:r>
              <a:rPr sz="1800" dirty="0">
                <a:latin typeface="Courier"/>
              </a:rPr>
              <a:t>)</a:t>
            </a:r>
            <a:br>
              <a:rPr dirty="0"/>
            </a:br>
            <a:r>
              <a:rPr sz="1800" dirty="0" err="1">
                <a:latin typeface="Courier"/>
              </a:rPr>
              <a:t>predictionsm</a:t>
            </a:r>
            <a:endParaRPr sz="1800" dirty="0">
              <a:latin typeface="Courier"/>
            </a:endParaRPr>
          </a:p>
          <a:p>
            <a:pPr marL="1270000" lvl="0" indent="0">
              <a:buNone/>
            </a:pPr>
            <a:r>
              <a:rPr sz="1800" dirty="0">
                <a:latin typeface="Courier"/>
              </a:rPr>
              <a:t>##  [1] 2 2 3 3 2 2 2 2 2 2 3 2 3 3 3 3 3 3 3 3 3 3 3 3 3 3 3 2 2 3 3 3 3 3 3 3 3 3
## [39] 3 3 3 3 3 3
## Levels: 1 2 3</a:t>
            </a:r>
          </a:p>
          <a:p>
            <a:pPr marL="1270000" lvl="0" indent="0">
              <a:buNone/>
            </a:pPr>
            <a:r>
              <a:rPr sz="1800" b="1" dirty="0">
                <a:solidFill>
                  <a:srgbClr val="007020"/>
                </a:solidFill>
                <a:latin typeface="Courier"/>
              </a:rPr>
              <a:t>str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predictionsm</a:t>
            </a:r>
            <a:r>
              <a:rPr sz="1800" dirty="0">
                <a:latin typeface="Courier"/>
              </a:rPr>
              <a:t>)</a:t>
            </a:r>
          </a:p>
          <a:p>
            <a:pPr marL="1270000" lvl="0" indent="0">
              <a:buNone/>
            </a:pPr>
            <a:r>
              <a:rPr sz="1800" dirty="0">
                <a:latin typeface="Courier"/>
              </a:rPr>
              <a:t>##  Factor w/ 3 levels "1","2","3": 2 2 3 3 2 2 2 2 2 2 ...</a:t>
            </a:r>
          </a:p>
          <a:p>
            <a:pPr marL="1270000" lvl="0" indent="0">
              <a:buNone/>
            </a:pPr>
            <a:r>
              <a:rPr sz="1800" b="1" dirty="0">
                <a:solidFill>
                  <a:srgbClr val="007020"/>
                </a:solidFill>
                <a:latin typeface="Courier"/>
              </a:rPr>
              <a:t>names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predictionsm</a:t>
            </a:r>
            <a:r>
              <a:rPr sz="1800" dirty="0">
                <a:latin typeface="Courier"/>
              </a:rPr>
              <a:t>)</a:t>
            </a:r>
          </a:p>
          <a:p>
            <a:pPr marL="1270000" lvl="0" indent="0">
              <a:buNone/>
            </a:pPr>
            <a:r>
              <a:rPr sz="1800" dirty="0">
                <a:latin typeface="Courier"/>
              </a:rPr>
              <a:t>## NULL</a:t>
            </a:r>
          </a:p>
          <a:p>
            <a:pPr marL="1270000" lvl="0" indent="0">
              <a:buNone/>
            </a:pPr>
            <a:r>
              <a:rPr sz="1800" i="1" dirty="0">
                <a:solidFill>
                  <a:srgbClr val="60A0B0"/>
                </a:solidFill>
                <a:latin typeface="Courier"/>
              </a:rPr>
              <a:t># Model accuracy</a:t>
            </a:r>
            <a:br>
              <a:rPr dirty="0"/>
            </a:br>
            <a:br>
              <a:rPr dirty="0"/>
            </a:br>
            <a:r>
              <a:rPr sz="1800" b="1" dirty="0">
                <a:solidFill>
                  <a:srgbClr val="007020"/>
                </a:solidFill>
                <a:latin typeface="Courier"/>
              </a:rPr>
              <a:t>mean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predictionsm</a:t>
            </a:r>
            <a:r>
              <a:rPr sz="1800" dirty="0">
                <a:solidFill>
                  <a:srgbClr val="666666"/>
                </a:solidFill>
                <a:latin typeface="Courier"/>
              </a:rPr>
              <a:t>==</a:t>
            </a:r>
            <a:r>
              <a:rPr sz="1800" dirty="0" err="1">
                <a:latin typeface="Courier"/>
              </a:rPr>
              <a:t>X_test.transformed</a:t>
            </a:r>
            <a:r>
              <a:rPr sz="1800" dirty="0" err="1">
                <a:solidFill>
                  <a:srgbClr val="666666"/>
                </a:solidFill>
                <a:latin typeface="Courier"/>
              </a:rPr>
              <a:t>$</a:t>
            </a:r>
            <a:r>
              <a:rPr sz="1800" dirty="0" err="1">
                <a:latin typeface="Courier"/>
              </a:rPr>
              <a:t>Type</a:t>
            </a:r>
            <a:r>
              <a:rPr sz="1800" dirty="0">
                <a:latin typeface="Courier"/>
              </a:rPr>
              <a:t>)</a:t>
            </a:r>
          </a:p>
          <a:p>
            <a:pPr marL="1270000" lvl="0" indent="0">
              <a:buNone/>
            </a:pPr>
            <a:r>
              <a:rPr sz="1800" dirty="0">
                <a:latin typeface="Courier"/>
              </a:rPr>
              <a:t>## [1] 0.75</a:t>
            </a:r>
          </a:p>
          <a:p>
            <a:pPr marL="1270000" lvl="0" indent="0">
              <a:buNone/>
            </a:pPr>
            <a:r>
              <a:rPr sz="1800" i="1" dirty="0">
                <a:solidFill>
                  <a:srgbClr val="60A0B0"/>
                </a:solidFill>
                <a:latin typeface="Courier"/>
              </a:rPr>
              <a:t># Accuracy=70.45%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Flexible Discriminant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053883"/>
            <a:ext cx="9144000" cy="4804117"/>
          </a:xfrm>
        </p:spPr>
        <p:txBody>
          <a:bodyPr>
            <a:normAutofit fontScale="70000" lnSpcReduction="20000"/>
          </a:bodyPr>
          <a:lstStyle/>
          <a:p>
            <a:pPr marL="1270000" lvl="0" indent="0">
              <a:buNone/>
            </a:pPr>
            <a:r>
              <a:rPr sz="1800" i="1" dirty="0">
                <a:solidFill>
                  <a:srgbClr val="60A0B0"/>
                </a:solidFill>
                <a:latin typeface="Courier"/>
              </a:rPr>
              <a:t>#</a:t>
            </a:r>
            <a:r>
              <a:rPr sz="1800" i="1" dirty="0" err="1">
                <a:solidFill>
                  <a:srgbClr val="60A0B0"/>
                </a:solidFill>
                <a:latin typeface="Courier"/>
              </a:rPr>
              <a:t>install.packages</a:t>
            </a:r>
            <a:r>
              <a:rPr sz="1800" i="1" dirty="0">
                <a:solidFill>
                  <a:srgbClr val="60A0B0"/>
                </a:solidFill>
                <a:latin typeface="Courier"/>
              </a:rPr>
              <a:t>("</a:t>
            </a:r>
            <a:r>
              <a:rPr sz="1800" i="1" dirty="0" err="1">
                <a:solidFill>
                  <a:srgbClr val="60A0B0"/>
                </a:solidFill>
                <a:latin typeface="Courier"/>
              </a:rPr>
              <a:t>mda</a:t>
            </a:r>
            <a:r>
              <a:rPr sz="1800" i="1" dirty="0">
                <a:solidFill>
                  <a:srgbClr val="60A0B0"/>
                </a:solidFill>
                <a:latin typeface="Courier"/>
              </a:rPr>
              <a:t>")</a:t>
            </a:r>
            <a:br>
              <a:rPr dirty="0"/>
            </a:br>
            <a:r>
              <a:rPr sz="1800" i="1" dirty="0">
                <a:solidFill>
                  <a:srgbClr val="60A0B0"/>
                </a:solidFill>
                <a:latin typeface="Courier"/>
              </a:rPr>
              <a:t>#library(</a:t>
            </a:r>
            <a:r>
              <a:rPr sz="1800" i="1" dirty="0" err="1">
                <a:solidFill>
                  <a:srgbClr val="60A0B0"/>
                </a:solidFill>
                <a:latin typeface="Courier"/>
              </a:rPr>
              <a:t>mda</a:t>
            </a:r>
            <a:r>
              <a:rPr sz="1800" i="1" dirty="0">
                <a:solidFill>
                  <a:srgbClr val="60A0B0"/>
                </a:solidFill>
                <a:latin typeface="Courier"/>
              </a:rPr>
              <a:t>)</a:t>
            </a:r>
            <a:br>
              <a:rPr dirty="0"/>
            </a:br>
            <a:br>
              <a:rPr dirty="0"/>
            </a:br>
            <a:r>
              <a:rPr sz="1800" i="1" dirty="0">
                <a:solidFill>
                  <a:srgbClr val="60A0B0"/>
                </a:solidFill>
                <a:latin typeface="Courier"/>
              </a:rPr>
              <a:t># Fit the model</a:t>
            </a:r>
            <a:br>
              <a:rPr dirty="0"/>
            </a:br>
            <a:br>
              <a:rPr dirty="0"/>
            </a:br>
            <a:r>
              <a:rPr sz="1800" dirty="0" err="1">
                <a:latin typeface="Courier"/>
              </a:rPr>
              <a:t>modelf</a:t>
            </a:r>
            <a:r>
              <a:rPr sz="1800" dirty="0">
                <a:latin typeface="Courier"/>
              </a:rPr>
              <a:t> &lt;-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fda</a:t>
            </a:r>
            <a:r>
              <a:rPr sz="1800" dirty="0">
                <a:latin typeface="Courier"/>
              </a:rPr>
              <a:t>(Type</a:t>
            </a:r>
            <a:r>
              <a:rPr sz="1800" dirty="0">
                <a:solidFill>
                  <a:srgbClr val="666666"/>
                </a:solidFill>
                <a:latin typeface="Courier"/>
              </a:rPr>
              <a:t>~</a:t>
            </a:r>
            <a:r>
              <a:rPr sz="1800" dirty="0">
                <a:latin typeface="Courier"/>
              </a:rPr>
              <a:t>.,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data=</a:t>
            </a:r>
            <a:r>
              <a:rPr sz="1800" dirty="0" err="1">
                <a:latin typeface="Courier"/>
              </a:rPr>
              <a:t>X_train.transformed</a:t>
            </a:r>
            <a:r>
              <a:rPr sz="1800" dirty="0">
                <a:latin typeface="Courier"/>
              </a:rPr>
              <a:t>)</a:t>
            </a:r>
            <a:br>
              <a:rPr dirty="0"/>
            </a:br>
            <a:r>
              <a:rPr sz="1800" dirty="0" err="1">
                <a:latin typeface="Courier"/>
              </a:rPr>
              <a:t>modelf</a:t>
            </a:r>
            <a:endParaRPr sz="1800" dirty="0">
              <a:latin typeface="Courier"/>
            </a:endParaRPr>
          </a:p>
          <a:p>
            <a:pPr marL="1270000" lvl="0" indent="0">
              <a:buNone/>
            </a:pPr>
            <a:r>
              <a:rPr sz="1800" dirty="0">
                <a:latin typeface="Courier"/>
              </a:rPr>
              <a:t>## Call:
## </a:t>
            </a:r>
            <a:r>
              <a:rPr sz="1800" dirty="0" err="1">
                <a:latin typeface="Courier"/>
              </a:rPr>
              <a:t>fda</a:t>
            </a:r>
            <a:r>
              <a:rPr sz="1800" dirty="0">
                <a:latin typeface="Courier"/>
              </a:rPr>
              <a:t>(formula = Type ~ ., data = </a:t>
            </a:r>
            <a:r>
              <a:rPr sz="1800" dirty="0" err="1">
                <a:latin typeface="Courier"/>
              </a:rPr>
              <a:t>X_train.transformed</a:t>
            </a:r>
            <a:r>
              <a:rPr sz="1800" dirty="0">
                <a:latin typeface="Courier"/>
              </a:rPr>
              <a:t>)
## 
## Dimension: 2 
## 
## Percent Between-Group Variance Explained:
##     v1     v2 
##  84.57 100.00 
## 
## Degrees of Freedom (per dimension): 14 
## 
## Training Misclassification Error: 0.00746 ( N = 134 )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Make predictions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180492"/>
            <a:ext cx="9144000" cy="4677508"/>
          </a:xfrm>
        </p:spPr>
        <p:txBody>
          <a:bodyPr>
            <a:normAutofit fontScale="85000" lnSpcReduction="20000"/>
          </a:bodyPr>
          <a:lstStyle/>
          <a:p>
            <a:pPr marL="1270000" lvl="0" indent="0">
              <a:buNone/>
            </a:pPr>
            <a:r>
              <a:rPr sz="1800" dirty="0" err="1">
                <a:latin typeface="Courier"/>
              </a:rPr>
              <a:t>predictionsf</a:t>
            </a:r>
            <a:r>
              <a:rPr sz="1800" dirty="0">
                <a:latin typeface="Courier"/>
              </a:rPr>
              <a:t> &lt;-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 err="1">
                <a:latin typeface="Courier"/>
              </a:rPr>
              <a:t>modelf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predict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X_test.transformed</a:t>
            </a:r>
            <a:r>
              <a:rPr sz="1800" dirty="0">
                <a:latin typeface="Courier"/>
              </a:rPr>
              <a:t>)</a:t>
            </a:r>
            <a:br>
              <a:rPr dirty="0"/>
            </a:br>
            <a:r>
              <a:rPr sz="1800" dirty="0" err="1">
                <a:latin typeface="Courier"/>
              </a:rPr>
              <a:t>predictionsf</a:t>
            </a:r>
            <a:endParaRPr sz="1800" dirty="0">
              <a:latin typeface="Courier"/>
            </a:endParaRPr>
          </a:p>
          <a:p>
            <a:pPr marL="1270000" lvl="0" indent="0">
              <a:buNone/>
            </a:pPr>
            <a:r>
              <a:rPr sz="1800" dirty="0">
                <a:latin typeface="Courier"/>
              </a:rPr>
              <a:t>##  [1] 2 2 3 2 2 2 2 2 2 2 3 2 3 3 3 3 3 3 3 3 3 3 3 2 3 3 3 2 2 3 3 3 3 3 3 3 3 3
## [39] 3 3 3 3 3 3
## Levels: 1 2 3</a:t>
            </a:r>
          </a:p>
          <a:p>
            <a:pPr marL="1270000" lvl="0" indent="0">
              <a:buNone/>
            </a:pPr>
            <a:r>
              <a:rPr sz="1800" b="1" dirty="0">
                <a:solidFill>
                  <a:srgbClr val="007020"/>
                </a:solidFill>
                <a:latin typeface="Courier"/>
              </a:rPr>
              <a:t>str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predictionsf</a:t>
            </a:r>
            <a:r>
              <a:rPr sz="1800" dirty="0">
                <a:latin typeface="Courier"/>
              </a:rPr>
              <a:t>)</a:t>
            </a:r>
          </a:p>
          <a:p>
            <a:pPr marL="1270000" lvl="0" indent="0">
              <a:buNone/>
            </a:pPr>
            <a:r>
              <a:rPr sz="1800" dirty="0">
                <a:latin typeface="Courier"/>
              </a:rPr>
              <a:t>##  Factor w/ 3 levels "1","2","3": 2 2 3 2 2 2 2 2 2 2 ...</a:t>
            </a:r>
          </a:p>
          <a:p>
            <a:pPr marL="1270000" lvl="0" indent="0">
              <a:buNone/>
            </a:pPr>
            <a:r>
              <a:rPr sz="1800" b="1" dirty="0">
                <a:solidFill>
                  <a:srgbClr val="007020"/>
                </a:solidFill>
                <a:latin typeface="Courier"/>
              </a:rPr>
              <a:t>names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predictionsf</a:t>
            </a:r>
            <a:r>
              <a:rPr sz="1800" dirty="0">
                <a:latin typeface="Courier"/>
              </a:rPr>
              <a:t>)</a:t>
            </a:r>
          </a:p>
          <a:p>
            <a:pPr marL="1270000" lvl="0" indent="0">
              <a:buNone/>
            </a:pPr>
            <a:r>
              <a:rPr sz="1800" dirty="0">
                <a:latin typeface="Courier"/>
              </a:rPr>
              <a:t>## NULL</a:t>
            </a:r>
          </a:p>
          <a:p>
            <a:pPr marL="1270000" lvl="0" indent="0">
              <a:buNone/>
            </a:pPr>
            <a:r>
              <a:rPr sz="1800" i="1" dirty="0">
                <a:solidFill>
                  <a:srgbClr val="60A0B0"/>
                </a:solidFill>
                <a:latin typeface="Courier"/>
              </a:rPr>
              <a:t># Model accuracy</a:t>
            </a:r>
            <a:br>
              <a:rPr dirty="0"/>
            </a:br>
            <a:br>
              <a:rPr dirty="0"/>
            </a:br>
            <a:r>
              <a:rPr sz="1800" b="1" dirty="0">
                <a:solidFill>
                  <a:srgbClr val="007020"/>
                </a:solidFill>
                <a:latin typeface="Courier"/>
              </a:rPr>
              <a:t>mean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predictionsf</a:t>
            </a:r>
            <a:r>
              <a:rPr sz="1800" dirty="0">
                <a:solidFill>
                  <a:srgbClr val="666666"/>
                </a:solidFill>
                <a:latin typeface="Courier"/>
              </a:rPr>
              <a:t>==</a:t>
            </a:r>
            <a:r>
              <a:rPr sz="1800" dirty="0" err="1">
                <a:latin typeface="Courier"/>
              </a:rPr>
              <a:t>X_test.transformed</a:t>
            </a:r>
            <a:r>
              <a:rPr sz="1800" dirty="0" err="1">
                <a:solidFill>
                  <a:srgbClr val="666666"/>
                </a:solidFill>
                <a:latin typeface="Courier"/>
              </a:rPr>
              <a:t>$</a:t>
            </a:r>
            <a:r>
              <a:rPr sz="1800" dirty="0" err="1">
                <a:latin typeface="Courier"/>
              </a:rPr>
              <a:t>Type</a:t>
            </a:r>
            <a:r>
              <a:rPr sz="1800" dirty="0">
                <a:latin typeface="Courier"/>
              </a:rPr>
              <a:t>)</a:t>
            </a:r>
          </a:p>
          <a:p>
            <a:pPr marL="1270000" lvl="0" indent="0">
              <a:buNone/>
            </a:pPr>
            <a:r>
              <a:rPr sz="1800" dirty="0">
                <a:latin typeface="Courier"/>
              </a:rPr>
              <a:t>## [1] 0.7045455</a:t>
            </a:r>
          </a:p>
          <a:p>
            <a:pPr marL="1270000" lvl="0" indent="0">
              <a:buNone/>
            </a:pPr>
            <a:r>
              <a:rPr sz="1800" i="1" dirty="0">
                <a:solidFill>
                  <a:srgbClr val="60A0B0"/>
                </a:solidFill>
                <a:latin typeface="Courier"/>
              </a:rPr>
              <a:t># Accuracy=70.45%</a:t>
            </a:r>
            <a:br>
              <a:rPr dirty="0"/>
            </a:br>
            <a:br>
              <a:rPr dirty="0"/>
            </a:br>
            <a:r>
              <a:rPr sz="1800" i="1" dirty="0">
                <a:solidFill>
                  <a:srgbClr val="60A0B0"/>
                </a:solidFill>
                <a:latin typeface="Courier"/>
              </a:rPr>
              <a:t># Regularized Discriminant Analysis is not applied as the no. of predictors is less than sample size.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Preliminary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1270000" lvl="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dim</a:t>
            </a:r>
            <a:r>
              <a:rPr sz="1800">
                <a:latin typeface="Courier"/>
              </a:rPr>
              <a:t>(vino)</a:t>
            </a:r>
          </a:p>
          <a:p>
            <a:pPr marL="1270000" lvl="0" indent="0">
              <a:buNone/>
            </a:pPr>
            <a:r>
              <a:rPr sz="1800">
                <a:latin typeface="Courier"/>
              </a:rPr>
              <a:t>## [1] 178  14</a:t>
            </a:r>
          </a:p>
          <a:p>
            <a:pPr marL="1270000" lvl="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str</a:t>
            </a:r>
            <a:r>
              <a:rPr sz="1800">
                <a:latin typeface="Courier"/>
              </a:rPr>
              <a:t>(vino)</a:t>
            </a:r>
          </a:p>
          <a:p>
            <a:pPr marL="1270000" lvl="0" indent="0">
              <a:buNone/>
            </a:pPr>
            <a:r>
              <a:rPr sz="1800">
                <a:latin typeface="Courier"/>
              </a:rPr>
              <a:t>## 'data.frame':    178 obs. of  14 variables:
##  $ Type                 : int  1 1 1 1 1 1 1 1 1 1 ...
##  $ Alcohol              : num  14.2 13.2 13.2 14.4 13.2 ...
##  $ Malic Acid           : num  1.71 1.78 2.36 1.95 2.59 1.76 1.87 2.15 1.64 1.35 ...
##  $ Ash                  : num  2.43 2.14 2.67 2.5 2.87 2.45 2.45 2.61 2.17 2.27 ...
##  $ Alcalinity of Ash    : num  15.6 11.2 18.6 16.8 21 15.2 14.6 17.6 14 16 ...
##  $ Magnesium            : int  127 100 101 113 118 112 96 121 97 98 ...
##  $ Total phenols        : num  2.8 2.65 2.8 3.85 2.8 3.27 2.5 2.6 2.8 2.98 ...
##  $ Flavonoids           : num  3.06 2.76 3.24 3.49 2.69 3.39 2.52 2.51 2.98 3.15 ...
##  $ Non flavonoid phenols: num  0.28 0.26 0.3 0.24 0.39 0.34 0.3 0.31 0.29 0.22 ...
##  $ Proanthocyanins      : num  2.29 1.28 2.81 2.18 1.82 1.97 1.98 1.25 1.98 1.85 ...
##  $ Color Intensity      : num  5.64 4.38 5.68 7.8 4.32 6.75 5.25 5.05 5.2 7.22 ...
##  $ Hue                  : num  1.04 1.05 1.03 0.86 1.04 1.05 1.02 1.06 1.08 1.01 ...
##  $ Dilution             : num  3.92 3.4 3.17 3.45 2.93 2.85 3.58 3.58 2.85 3.55 ...
##  $ Proline              : int  1065 1050 1185 1480 735 1450 1290 1295 1045 1045 ...</a:t>
            </a:r>
          </a:p>
          <a:p>
            <a:pPr marL="1270000" lvl="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summary</a:t>
            </a:r>
            <a:r>
              <a:rPr sz="1800">
                <a:latin typeface="Courier"/>
              </a:rPr>
              <a:t>(vino)</a:t>
            </a:r>
          </a:p>
          <a:p>
            <a:pPr marL="1270000" lvl="0" indent="0">
              <a:buNone/>
            </a:pPr>
            <a:r>
              <a:rPr sz="1800">
                <a:latin typeface="Courier"/>
              </a:rPr>
              <a:t>##       Type          Alcohol        Malic Acid         Ash       
##  Min.   :1.000   Min.   :11.03   Min.   :0.740   Min.   :1.360  
##  1st Qu.:1.000   1st Qu.:12.36   1st Qu.:1.603   1st Qu.:2.210  
##  Median :2.000   Median :13.05   Median :1.865   Median :2.360  
##  Mean   :1.938   Mean   :13.00   Mean   :2.336   Mean   :2.367  
##  3rd Qu.:3.000   3rd Qu.:13.68   3rd Qu.:3.083   3rd Qu.:2.558  
##  Max.   :3.000   Max.   :14.83   Max.   :5.800   Max.   :3.230  
##  Alcalinity of Ash   Magnesium      Total phenols     Flavonoids   
##  Min.   :10.60     Min.   : 70.00   Min.   :0.980   Min.   :0.340  
##  1st Qu.:17.20     1st Qu.: 88.00   1st Qu.:1.742   1st Qu.:1.205  
##  Median :19.50     Median : 98.00   Median :2.355   Median :2.135  
##  Mean   :19.49     Mean   : 99.74   Mean   :2.295   Mean   :2.029  
##  3rd Qu.:21.50     3rd Qu.:107.00   3rd Qu.:2.800   3rd Qu.:2.875  
##  Max.   :30.00     Max.   :162.00   Max.   :3.880   Max.   :5.080  
##  Non flavonoid phenols Proanthocyanins Color Intensity       Hue        
##  Min.   :0.1300        Min.   :0.410   Min.   : 1.280   Min.   :0.4800  
##  1st Qu.:0.2700        1st Qu.:1.250   1st Qu.: 3.220   1st Qu.:0.7825  
##  Median :0.3400        Median :1.555   Median : 4.690   Median :0.9650  
##  Mean   :0.3619        Mean   :1.591   Mean   : 5.058   Mean   :0.9574  
##  3rd Qu.:0.4375        3rd Qu.:1.950   3rd Qu.: 6.200   3rd Qu.:1.1200  
##  Max.   :0.6600        Max.   :3.580   Max.   :13.000   Max.   :1.7100  
##     Dilution        Proline      
##  Min.   :1.270   Min.   : 278.0  
##  1st Qu.:1.938   1st Qu.: 500.5  
##  Median :2.780   Median : 673.5  
##  Mean   :2.612   Mean   : 746.9  
##  3rd Qu.:3.170   3rd Qu.: 985.0  
##  Max.   :4.000   Max.   :1680.0</a:t>
            </a:r>
          </a:p>
          <a:p>
            <a:pPr marL="1270000" lvl="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table</a:t>
            </a:r>
            <a:r>
              <a:rPr sz="1800">
                <a:latin typeface="Courier"/>
              </a:rPr>
              <a:t>(vino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Type)</a:t>
            </a:r>
          </a:p>
          <a:p>
            <a:pPr marL="1270000" lvl="0" indent="0">
              <a:buNone/>
            </a:pPr>
            <a:r>
              <a:rPr sz="1800">
                <a:latin typeface="Courier"/>
              </a:rPr>
              <a:t>## 
##  1  2  3 
## 59 71 48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Plot of LDA</a:t>
            </a:r>
          </a:p>
        </p:txBody>
      </p:sp>
      <p:pic>
        <p:nvPicPr>
          <p:cNvPr id="3" name="Picture 1" descr="Wine_types_files/figure-pptx/unnamed-chunk-40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51074" y="2176976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Create LDA plot using ggplot</a:t>
            </a:r>
          </a:p>
        </p:txBody>
      </p:sp>
      <p:pic>
        <p:nvPicPr>
          <p:cNvPr id="3" name="Picture 1" descr="Wine_types_files/figure-pptx/unnamed-chunk-41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2176976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Plot data using MDA</a:t>
            </a:r>
          </a:p>
        </p:txBody>
      </p:sp>
      <p:pic>
        <p:nvPicPr>
          <p:cNvPr id="3" name="Picture 1" descr="Wine_types_files/figure-pptx/unnamed-chunk-42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46250" y="2233247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Plot data using FDA</a:t>
            </a:r>
          </a:p>
        </p:txBody>
      </p:sp>
      <p:pic>
        <p:nvPicPr>
          <p:cNvPr id="3" name="Picture 1" descr="Wine_types_files/figure-pptx/unnamed-chunk-43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23368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FCBAE-C0E4-4526-A86E-963B858825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484187"/>
            <a:ext cx="7772400" cy="1470025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E8F351-3130-4A47-9D99-F2431E72E9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2240279"/>
            <a:ext cx="7399606" cy="4301198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   The model to classify wine samples has been successfully created using LDA.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   The accuracy has been found to be 70.45%, which is adequate.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   Further confirmation has been achieved by using MDA and FDA analysis.</a:t>
            </a:r>
          </a:p>
        </p:txBody>
      </p:sp>
    </p:spTree>
    <p:extLst>
      <p:ext uri="{BB962C8B-B14F-4D97-AF65-F5344CB8AC3E}">
        <p14:creationId xmlns:p14="http://schemas.microsoft.com/office/powerpoint/2010/main" val="1749155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Exploratory analysis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Histogram</a:t>
            </a:r>
          </a:p>
        </p:txBody>
      </p:sp>
      <p:pic>
        <p:nvPicPr>
          <p:cNvPr id="3" name="Picture 1" descr="Wine_types_files/figure-pptx/unnamed-chunk-5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2134773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ine_types_files/figure-pptx/unnamed-chunk-6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2134773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ine_types_files/figure-pptx/unnamed-chunk-7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94803" y="2219178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2875</Words>
  <Application>Microsoft Office PowerPoint</Application>
  <PresentationFormat>On-screen Show (4:3)</PresentationFormat>
  <Paragraphs>93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9" baseType="lpstr">
      <vt:lpstr>Arial</vt:lpstr>
      <vt:lpstr>Century Gothic</vt:lpstr>
      <vt:lpstr>Courier</vt:lpstr>
      <vt:lpstr>Wingdings 3</vt:lpstr>
      <vt:lpstr>Ion Boardroom</vt:lpstr>
      <vt:lpstr>Wine Classification</vt:lpstr>
      <vt:lpstr>Loading required R packages</vt:lpstr>
      <vt:lpstr>Reading the data</vt:lpstr>
      <vt:lpstr>Labeling the input dataset</vt:lpstr>
      <vt:lpstr>Preliminary analysis</vt:lpstr>
      <vt:lpstr>Exploratory analysis</vt:lpstr>
      <vt:lpstr>Histogram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Box plot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Bar plot</vt:lpstr>
      <vt:lpstr>Test-Train data splitting</vt:lpstr>
      <vt:lpstr>Estimate preprocessing parameters</vt:lpstr>
      <vt:lpstr>Linear Discriminant Analysis</vt:lpstr>
      <vt:lpstr>PowerPoint Presentation</vt:lpstr>
      <vt:lpstr>PowerPoint Presentation</vt:lpstr>
      <vt:lpstr>Make predictions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Multiple Discriminant Analysis</vt:lpstr>
      <vt:lpstr>PowerPoint Presentation</vt:lpstr>
      <vt:lpstr>Make predictions</vt:lpstr>
      <vt:lpstr>Flexible Discriminant Analysis</vt:lpstr>
      <vt:lpstr>Make predictions</vt:lpstr>
      <vt:lpstr>Plot of LDA</vt:lpstr>
      <vt:lpstr>Create LDA plot using ggplot</vt:lpstr>
      <vt:lpstr>Plot data using MDA</vt:lpstr>
      <vt:lpstr>Plot data using FDA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Wine Classification</dc:title>
  <dc:creator>Nithin K H</dc:creator>
  <cp:lastModifiedBy>Nithin K H</cp:lastModifiedBy>
  <cp:revision>5</cp:revision>
  <dcterms:created xsi:type="dcterms:W3CDTF">2020-02-22T13:45:26Z</dcterms:created>
  <dcterms:modified xsi:type="dcterms:W3CDTF">2020-02-22T14:12:44Z</dcterms:modified>
</cp:coreProperties>
</file>