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03" autoAdjust="0"/>
    <p:restoredTop sz="94660"/>
  </p:normalViewPr>
  <p:slideViewPr>
    <p:cSldViewPr snapToGrid="0">
      <p:cViewPr varScale="1">
        <p:scale>
          <a:sx n="152" d="100"/>
          <a:sy n="152" d="100"/>
        </p:scale>
        <p:origin x="15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1251A3-4A2C-4F55-AED5-199593B9B72A}"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1364408D-1608-4FFE-9149-908130C5B2F5}">
      <dgm:prSet/>
      <dgm:spPr/>
      <dgm:t>
        <a:bodyPr/>
        <a:lstStyle/>
        <a:p>
          <a:r>
            <a:rPr lang="en-IN"/>
            <a:t>Data consists of more than 30%  null values in rows and columns are cleaned up</a:t>
          </a:r>
          <a:endParaRPr lang="en-US"/>
        </a:p>
      </dgm:t>
    </dgm:pt>
    <dgm:pt modelId="{A25A9285-A766-4EB9-B5B6-AC8E2D1D566D}" type="parTrans" cxnId="{BD4CB0C8-7EA1-4341-8CB9-4887A94E0CF0}">
      <dgm:prSet/>
      <dgm:spPr/>
      <dgm:t>
        <a:bodyPr/>
        <a:lstStyle/>
        <a:p>
          <a:endParaRPr lang="en-US"/>
        </a:p>
      </dgm:t>
    </dgm:pt>
    <dgm:pt modelId="{A1788E69-F447-4B6F-A8F4-81AC1272E48C}" type="sibTrans" cxnId="{BD4CB0C8-7EA1-4341-8CB9-4887A94E0CF0}">
      <dgm:prSet phldrT="1" phldr="0"/>
      <dgm:spPr/>
      <dgm:t>
        <a:bodyPr/>
        <a:lstStyle/>
        <a:p>
          <a:r>
            <a:rPr lang="en-US"/>
            <a:t>1</a:t>
          </a:r>
        </a:p>
      </dgm:t>
    </dgm:pt>
    <dgm:pt modelId="{E9B0102B-1688-4D70-9B12-2E3CE46B1DC1}">
      <dgm:prSet/>
      <dgm:spPr/>
      <dgm:t>
        <a:bodyPr/>
        <a:lstStyle/>
        <a:p>
          <a:r>
            <a:rPr lang="en-IN"/>
            <a:t>New column created to get loan Income ratio (loan amount/annual Income)</a:t>
          </a:r>
          <a:endParaRPr lang="en-US"/>
        </a:p>
      </dgm:t>
    </dgm:pt>
    <dgm:pt modelId="{93981D3E-1845-44EB-BA2A-A337FC6037A7}" type="parTrans" cxnId="{808F2294-D003-482A-9FD7-36775F6079CE}">
      <dgm:prSet/>
      <dgm:spPr/>
      <dgm:t>
        <a:bodyPr/>
        <a:lstStyle/>
        <a:p>
          <a:endParaRPr lang="en-US"/>
        </a:p>
      </dgm:t>
    </dgm:pt>
    <dgm:pt modelId="{C9CE8695-5FFA-47C9-917B-81F7CFF14927}" type="sibTrans" cxnId="{808F2294-D003-482A-9FD7-36775F6079CE}">
      <dgm:prSet phldrT="2" phldr="0"/>
      <dgm:spPr/>
      <dgm:t>
        <a:bodyPr/>
        <a:lstStyle/>
        <a:p>
          <a:r>
            <a:rPr lang="en-US"/>
            <a:t>2</a:t>
          </a:r>
        </a:p>
      </dgm:t>
    </dgm:pt>
    <dgm:pt modelId="{D2321FA3-6BD6-4B4F-8359-C538379E867C}">
      <dgm:prSet/>
      <dgm:spPr/>
      <dgm:t>
        <a:bodyPr/>
        <a:lstStyle/>
        <a:p>
          <a:r>
            <a:rPr lang="en-IN"/>
            <a:t>Created new integer columns for Charged off and Fully paid from Loan status column</a:t>
          </a:r>
          <a:endParaRPr lang="en-US"/>
        </a:p>
      </dgm:t>
    </dgm:pt>
    <dgm:pt modelId="{65126CAC-F653-41BC-867A-F6A8854A73F4}" type="parTrans" cxnId="{46C56731-36C1-4611-B5CB-7EB039F4DC68}">
      <dgm:prSet/>
      <dgm:spPr/>
      <dgm:t>
        <a:bodyPr/>
        <a:lstStyle/>
        <a:p>
          <a:endParaRPr lang="en-US"/>
        </a:p>
      </dgm:t>
    </dgm:pt>
    <dgm:pt modelId="{EE8F8AC2-E0D5-44F3-9D8D-033339DB7CE0}" type="sibTrans" cxnId="{46C56731-36C1-4611-B5CB-7EB039F4DC68}">
      <dgm:prSet phldrT="3" phldr="0"/>
      <dgm:spPr/>
      <dgm:t>
        <a:bodyPr/>
        <a:lstStyle/>
        <a:p>
          <a:r>
            <a:rPr lang="en-US"/>
            <a:t>3</a:t>
          </a:r>
        </a:p>
      </dgm:t>
    </dgm:pt>
    <dgm:pt modelId="{DD21287E-8B56-4C84-9D7E-CD9D1E795A3D}">
      <dgm:prSet/>
      <dgm:spPr/>
      <dgm:t>
        <a:bodyPr/>
        <a:lstStyle/>
        <a:p>
          <a:r>
            <a:rPr lang="en-IN"/>
            <a:t>Converted date columns to date datatype from object datatype</a:t>
          </a:r>
          <a:endParaRPr lang="en-US"/>
        </a:p>
      </dgm:t>
    </dgm:pt>
    <dgm:pt modelId="{4D623FE2-86F4-453F-A4FB-635DB6D4C0A5}" type="parTrans" cxnId="{988024B9-DA92-409E-9DA7-B8D9DB433D1F}">
      <dgm:prSet/>
      <dgm:spPr/>
      <dgm:t>
        <a:bodyPr/>
        <a:lstStyle/>
        <a:p>
          <a:endParaRPr lang="en-US"/>
        </a:p>
      </dgm:t>
    </dgm:pt>
    <dgm:pt modelId="{100E4771-39CB-405B-9E66-BF80FFB3FD03}" type="sibTrans" cxnId="{988024B9-DA92-409E-9DA7-B8D9DB433D1F}">
      <dgm:prSet phldrT="4" phldr="0"/>
      <dgm:spPr/>
      <dgm:t>
        <a:bodyPr/>
        <a:lstStyle/>
        <a:p>
          <a:r>
            <a:rPr lang="en-US"/>
            <a:t>4</a:t>
          </a:r>
        </a:p>
      </dgm:t>
    </dgm:pt>
    <dgm:pt modelId="{31275657-4BB3-42AD-A516-765BB09088A9}">
      <dgm:prSet/>
      <dgm:spPr/>
      <dgm:t>
        <a:bodyPr/>
        <a:lstStyle/>
        <a:p>
          <a:r>
            <a:rPr lang="en-IN"/>
            <a:t>Converted interest rate column to float by removing %</a:t>
          </a:r>
          <a:endParaRPr lang="en-US"/>
        </a:p>
      </dgm:t>
    </dgm:pt>
    <dgm:pt modelId="{5C83340E-FC92-4183-9A52-8F4DBB588790}" type="parTrans" cxnId="{14E59D75-5913-4C54-A5DD-76696EDEBE32}">
      <dgm:prSet/>
      <dgm:spPr/>
      <dgm:t>
        <a:bodyPr/>
        <a:lstStyle/>
        <a:p>
          <a:endParaRPr lang="en-US"/>
        </a:p>
      </dgm:t>
    </dgm:pt>
    <dgm:pt modelId="{180FEEB5-63FC-4C22-84B2-867FA2776286}" type="sibTrans" cxnId="{14E59D75-5913-4C54-A5DD-76696EDEBE32}">
      <dgm:prSet phldrT="5" phldr="0"/>
      <dgm:spPr/>
      <dgm:t>
        <a:bodyPr/>
        <a:lstStyle/>
        <a:p>
          <a:r>
            <a:rPr lang="en-US"/>
            <a:t>5</a:t>
          </a:r>
        </a:p>
      </dgm:t>
    </dgm:pt>
    <dgm:pt modelId="{CD9CE92D-8C7D-47C4-9EB5-AAE5C836C64C}">
      <dgm:prSet/>
      <dgm:spPr/>
      <dgm:t>
        <a:bodyPr/>
        <a:lstStyle/>
        <a:p>
          <a:r>
            <a:rPr lang="en-IN" dirty="0"/>
            <a:t>Segregated all the values into categorical and numerical</a:t>
          </a:r>
          <a:endParaRPr lang="en-US" dirty="0"/>
        </a:p>
      </dgm:t>
    </dgm:pt>
    <dgm:pt modelId="{E733ED0D-86D0-4205-9137-65C326ED25F3}" type="parTrans" cxnId="{7008BAAD-B5AA-4313-834E-8D77AD5E716B}">
      <dgm:prSet/>
      <dgm:spPr/>
      <dgm:t>
        <a:bodyPr/>
        <a:lstStyle/>
        <a:p>
          <a:endParaRPr lang="en-US"/>
        </a:p>
      </dgm:t>
    </dgm:pt>
    <dgm:pt modelId="{338C33F1-5D35-4008-BCDC-41D7A54BBBA7}" type="sibTrans" cxnId="{7008BAAD-B5AA-4313-834E-8D77AD5E716B}">
      <dgm:prSet phldrT="6" phldr="0"/>
      <dgm:spPr/>
      <dgm:t>
        <a:bodyPr/>
        <a:lstStyle/>
        <a:p>
          <a:r>
            <a:rPr lang="en-US"/>
            <a:t>6</a:t>
          </a:r>
        </a:p>
      </dgm:t>
    </dgm:pt>
    <dgm:pt modelId="{4B68B15D-7DA9-4716-A968-5CF265E9F74C}">
      <dgm:prSet/>
      <dgm:spPr/>
      <dgm:t>
        <a:bodyPr/>
        <a:lstStyle/>
        <a:p>
          <a:r>
            <a:rPr lang="en-US" dirty="0"/>
            <a:t>Removed Categorical columns with only one unique value</a:t>
          </a:r>
        </a:p>
      </dgm:t>
    </dgm:pt>
    <dgm:pt modelId="{39DFB7BD-6E6F-4ECA-8162-4178164658D7}" type="parTrans" cxnId="{8AD204ED-A560-4464-B334-01F102EC5A59}">
      <dgm:prSet/>
      <dgm:spPr/>
      <dgm:t>
        <a:bodyPr/>
        <a:lstStyle/>
        <a:p>
          <a:endParaRPr lang="en-IN"/>
        </a:p>
      </dgm:t>
    </dgm:pt>
    <dgm:pt modelId="{A43BCDFA-89F3-4749-886A-39AF4AEB1179}" type="sibTrans" cxnId="{8AD204ED-A560-4464-B334-01F102EC5A59}">
      <dgm:prSet phldrT="7" phldr="0"/>
      <dgm:spPr/>
      <dgm:t>
        <a:bodyPr/>
        <a:lstStyle/>
        <a:p>
          <a:r>
            <a:rPr lang="en-IN"/>
            <a:t>7</a:t>
          </a:r>
        </a:p>
      </dgm:t>
    </dgm:pt>
    <dgm:pt modelId="{D4A3535D-41D3-4ADD-A38B-254EB574A512}" type="pres">
      <dgm:prSet presAssocID="{731251A3-4A2C-4F55-AED5-199593B9B72A}" presName="Name0" presStyleCnt="0">
        <dgm:presLayoutVars>
          <dgm:animLvl val="lvl"/>
          <dgm:resizeHandles val="exact"/>
        </dgm:presLayoutVars>
      </dgm:prSet>
      <dgm:spPr/>
    </dgm:pt>
    <dgm:pt modelId="{753F0B66-E876-4B56-96B0-F269B52F30A3}" type="pres">
      <dgm:prSet presAssocID="{1364408D-1608-4FFE-9149-908130C5B2F5}" presName="compositeNode" presStyleCnt="0">
        <dgm:presLayoutVars>
          <dgm:bulletEnabled val="1"/>
        </dgm:presLayoutVars>
      </dgm:prSet>
      <dgm:spPr/>
    </dgm:pt>
    <dgm:pt modelId="{AD317B3B-139F-4D26-A0F5-29E3C6B7797D}" type="pres">
      <dgm:prSet presAssocID="{1364408D-1608-4FFE-9149-908130C5B2F5}" presName="bgRect" presStyleLbl="bgAccFollowNode1" presStyleIdx="0" presStyleCnt="7"/>
      <dgm:spPr/>
    </dgm:pt>
    <dgm:pt modelId="{DB6145A5-08DF-4D7F-BECD-56E51B69AE47}" type="pres">
      <dgm:prSet presAssocID="{A1788E69-F447-4B6F-A8F4-81AC1272E48C}" presName="sibTransNodeCircle" presStyleLbl="alignNode1" presStyleIdx="0" presStyleCnt="14">
        <dgm:presLayoutVars>
          <dgm:chMax val="0"/>
          <dgm:bulletEnabled/>
        </dgm:presLayoutVars>
      </dgm:prSet>
      <dgm:spPr/>
    </dgm:pt>
    <dgm:pt modelId="{1A0C6CB7-74AA-4EDE-9A23-6C9246F4C5CB}" type="pres">
      <dgm:prSet presAssocID="{1364408D-1608-4FFE-9149-908130C5B2F5}" presName="bottomLine" presStyleLbl="alignNode1" presStyleIdx="1" presStyleCnt="14">
        <dgm:presLayoutVars/>
      </dgm:prSet>
      <dgm:spPr/>
    </dgm:pt>
    <dgm:pt modelId="{7CDE753A-FA16-43C4-8AB3-6C443504262D}" type="pres">
      <dgm:prSet presAssocID="{1364408D-1608-4FFE-9149-908130C5B2F5}" presName="nodeText" presStyleLbl="bgAccFollowNode1" presStyleIdx="0" presStyleCnt="7">
        <dgm:presLayoutVars>
          <dgm:bulletEnabled val="1"/>
        </dgm:presLayoutVars>
      </dgm:prSet>
      <dgm:spPr/>
    </dgm:pt>
    <dgm:pt modelId="{4BED5E74-EECA-4DD2-B4C5-90AC2A459590}" type="pres">
      <dgm:prSet presAssocID="{A1788E69-F447-4B6F-A8F4-81AC1272E48C}" presName="sibTrans" presStyleCnt="0"/>
      <dgm:spPr/>
    </dgm:pt>
    <dgm:pt modelId="{7D19ECF0-98BD-4CB8-BD2D-1222E081BFF8}" type="pres">
      <dgm:prSet presAssocID="{E9B0102B-1688-4D70-9B12-2E3CE46B1DC1}" presName="compositeNode" presStyleCnt="0">
        <dgm:presLayoutVars>
          <dgm:bulletEnabled val="1"/>
        </dgm:presLayoutVars>
      </dgm:prSet>
      <dgm:spPr/>
    </dgm:pt>
    <dgm:pt modelId="{83C96E25-BB80-47BF-97E0-D90B7139566E}" type="pres">
      <dgm:prSet presAssocID="{E9B0102B-1688-4D70-9B12-2E3CE46B1DC1}" presName="bgRect" presStyleLbl="bgAccFollowNode1" presStyleIdx="1" presStyleCnt="7"/>
      <dgm:spPr/>
    </dgm:pt>
    <dgm:pt modelId="{B0B8DBC5-36A6-48F0-A5BC-D79C90A233DC}" type="pres">
      <dgm:prSet presAssocID="{C9CE8695-5FFA-47C9-917B-81F7CFF14927}" presName="sibTransNodeCircle" presStyleLbl="alignNode1" presStyleIdx="2" presStyleCnt="14">
        <dgm:presLayoutVars>
          <dgm:chMax val="0"/>
          <dgm:bulletEnabled/>
        </dgm:presLayoutVars>
      </dgm:prSet>
      <dgm:spPr/>
    </dgm:pt>
    <dgm:pt modelId="{6F8F5B56-D722-476A-8293-70285C90675A}" type="pres">
      <dgm:prSet presAssocID="{E9B0102B-1688-4D70-9B12-2E3CE46B1DC1}" presName="bottomLine" presStyleLbl="alignNode1" presStyleIdx="3" presStyleCnt="14">
        <dgm:presLayoutVars/>
      </dgm:prSet>
      <dgm:spPr/>
    </dgm:pt>
    <dgm:pt modelId="{FE563F6B-7DDE-4008-8771-EEFB32D05DCB}" type="pres">
      <dgm:prSet presAssocID="{E9B0102B-1688-4D70-9B12-2E3CE46B1DC1}" presName="nodeText" presStyleLbl="bgAccFollowNode1" presStyleIdx="1" presStyleCnt="7">
        <dgm:presLayoutVars>
          <dgm:bulletEnabled val="1"/>
        </dgm:presLayoutVars>
      </dgm:prSet>
      <dgm:spPr/>
    </dgm:pt>
    <dgm:pt modelId="{659E298C-7D37-4058-BE51-A57EF8B1EA68}" type="pres">
      <dgm:prSet presAssocID="{C9CE8695-5FFA-47C9-917B-81F7CFF14927}" presName="sibTrans" presStyleCnt="0"/>
      <dgm:spPr/>
    </dgm:pt>
    <dgm:pt modelId="{BDE19621-2CF2-4B4F-B4A0-3D3DDC88B5C0}" type="pres">
      <dgm:prSet presAssocID="{D2321FA3-6BD6-4B4F-8359-C538379E867C}" presName="compositeNode" presStyleCnt="0">
        <dgm:presLayoutVars>
          <dgm:bulletEnabled val="1"/>
        </dgm:presLayoutVars>
      </dgm:prSet>
      <dgm:spPr/>
    </dgm:pt>
    <dgm:pt modelId="{D55AD9E1-DAA2-49A6-9CA7-3CBD551B0E90}" type="pres">
      <dgm:prSet presAssocID="{D2321FA3-6BD6-4B4F-8359-C538379E867C}" presName="bgRect" presStyleLbl="bgAccFollowNode1" presStyleIdx="2" presStyleCnt="7"/>
      <dgm:spPr/>
    </dgm:pt>
    <dgm:pt modelId="{B1DF0D4B-2719-438E-BA08-E3336C7D7204}" type="pres">
      <dgm:prSet presAssocID="{EE8F8AC2-E0D5-44F3-9D8D-033339DB7CE0}" presName="sibTransNodeCircle" presStyleLbl="alignNode1" presStyleIdx="4" presStyleCnt="14">
        <dgm:presLayoutVars>
          <dgm:chMax val="0"/>
          <dgm:bulletEnabled/>
        </dgm:presLayoutVars>
      </dgm:prSet>
      <dgm:spPr/>
    </dgm:pt>
    <dgm:pt modelId="{E86315BA-0EA3-4A24-8A85-B7B15AD81D24}" type="pres">
      <dgm:prSet presAssocID="{D2321FA3-6BD6-4B4F-8359-C538379E867C}" presName="bottomLine" presStyleLbl="alignNode1" presStyleIdx="5" presStyleCnt="14">
        <dgm:presLayoutVars/>
      </dgm:prSet>
      <dgm:spPr/>
    </dgm:pt>
    <dgm:pt modelId="{3C5C2DC4-20DF-4280-A181-40EDAB0AA31E}" type="pres">
      <dgm:prSet presAssocID="{D2321FA3-6BD6-4B4F-8359-C538379E867C}" presName="nodeText" presStyleLbl="bgAccFollowNode1" presStyleIdx="2" presStyleCnt="7">
        <dgm:presLayoutVars>
          <dgm:bulletEnabled val="1"/>
        </dgm:presLayoutVars>
      </dgm:prSet>
      <dgm:spPr/>
    </dgm:pt>
    <dgm:pt modelId="{C6315F03-1E9E-4FD7-BEE6-3277CF0F1E1E}" type="pres">
      <dgm:prSet presAssocID="{EE8F8AC2-E0D5-44F3-9D8D-033339DB7CE0}" presName="sibTrans" presStyleCnt="0"/>
      <dgm:spPr/>
    </dgm:pt>
    <dgm:pt modelId="{7BA4A093-0B82-4FE6-8258-FAB7C0FBF2CF}" type="pres">
      <dgm:prSet presAssocID="{DD21287E-8B56-4C84-9D7E-CD9D1E795A3D}" presName="compositeNode" presStyleCnt="0">
        <dgm:presLayoutVars>
          <dgm:bulletEnabled val="1"/>
        </dgm:presLayoutVars>
      </dgm:prSet>
      <dgm:spPr/>
    </dgm:pt>
    <dgm:pt modelId="{08178B3A-746B-4B1E-974F-366B935FA424}" type="pres">
      <dgm:prSet presAssocID="{DD21287E-8B56-4C84-9D7E-CD9D1E795A3D}" presName="bgRect" presStyleLbl="bgAccFollowNode1" presStyleIdx="3" presStyleCnt="7"/>
      <dgm:spPr/>
    </dgm:pt>
    <dgm:pt modelId="{3FF8D692-411B-4C5B-A216-2F3B431B5F0D}" type="pres">
      <dgm:prSet presAssocID="{100E4771-39CB-405B-9E66-BF80FFB3FD03}" presName="sibTransNodeCircle" presStyleLbl="alignNode1" presStyleIdx="6" presStyleCnt="14">
        <dgm:presLayoutVars>
          <dgm:chMax val="0"/>
          <dgm:bulletEnabled/>
        </dgm:presLayoutVars>
      </dgm:prSet>
      <dgm:spPr/>
    </dgm:pt>
    <dgm:pt modelId="{25FDC5D1-9CD5-45EA-89D8-861FDAF3F51D}" type="pres">
      <dgm:prSet presAssocID="{DD21287E-8B56-4C84-9D7E-CD9D1E795A3D}" presName="bottomLine" presStyleLbl="alignNode1" presStyleIdx="7" presStyleCnt="14">
        <dgm:presLayoutVars/>
      </dgm:prSet>
      <dgm:spPr/>
    </dgm:pt>
    <dgm:pt modelId="{18040D37-A98B-4495-9661-11176C8CBAE4}" type="pres">
      <dgm:prSet presAssocID="{DD21287E-8B56-4C84-9D7E-CD9D1E795A3D}" presName="nodeText" presStyleLbl="bgAccFollowNode1" presStyleIdx="3" presStyleCnt="7">
        <dgm:presLayoutVars>
          <dgm:bulletEnabled val="1"/>
        </dgm:presLayoutVars>
      </dgm:prSet>
      <dgm:spPr/>
    </dgm:pt>
    <dgm:pt modelId="{DE17CBA2-2343-467F-B08A-4BC2EBA91B6E}" type="pres">
      <dgm:prSet presAssocID="{100E4771-39CB-405B-9E66-BF80FFB3FD03}" presName="sibTrans" presStyleCnt="0"/>
      <dgm:spPr/>
    </dgm:pt>
    <dgm:pt modelId="{E4566D64-B7BD-461B-90F6-B8CB62D1F6A2}" type="pres">
      <dgm:prSet presAssocID="{31275657-4BB3-42AD-A516-765BB09088A9}" presName="compositeNode" presStyleCnt="0">
        <dgm:presLayoutVars>
          <dgm:bulletEnabled val="1"/>
        </dgm:presLayoutVars>
      </dgm:prSet>
      <dgm:spPr/>
    </dgm:pt>
    <dgm:pt modelId="{FB294BEE-1BBA-4CA1-9F5E-30EE0E15882C}" type="pres">
      <dgm:prSet presAssocID="{31275657-4BB3-42AD-A516-765BB09088A9}" presName="bgRect" presStyleLbl="bgAccFollowNode1" presStyleIdx="4" presStyleCnt="7"/>
      <dgm:spPr/>
    </dgm:pt>
    <dgm:pt modelId="{949749AF-42CF-4208-8901-1280E679C079}" type="pres">
      <dgm:prSet presAssocID="{180FEEB5-63FC-4C22-84B2-867FA2776286}" presName="sibTransNodeCircle" presStyleLbl="alignNode1" presStyleIdx="8" presStyleCnt="14">
        <dgm:presLayoutVars>
          <dgm:chMax val="0"/>
          <dgm:bulletEnabled/>
        </dgm:presLayoutVars>
      </dgm:prSet>
      <dgm:spPr/>
    </dgm:pt>
    <dgm:pt modelId="{FD6CCB38-52E3-43BB-A7B9-84F75295D81C}" type="pres">
      <dgm:prSet presAssocID="{31275657-4BB3-42AD-A516-765BB09088A9}" presName="bottomLine" presStyleLbl="alignNode1" presStyleIdx="9" presStyleCnt="14">
        <dgm:presLayoutVars/>
      </dgm:prSet>
      <dgm:spPr/>
    </dgm:pt>
    <dgm:pt modelId="{C9F3B215-2432-4E39-9923-2F389BCC12F7}" type="pres">
      <dgm:prSet presAssocID="{31275657-4BB3-42AD-A516-765BB09088A9}" presName="nodeText" presStyleLbl="bgAccFollowNode1" presStyleIdx="4" presStyleCnt="7">
        <dgm:presLayoutVars>
          <dgm:bulletEnabled val="1"/>
        </dgm:presLayoutVars>
      </dgm:prSet>
      <dgm:spPr/>
    </dgm:pt>
    <dgm:pt modelId="{36FFB06C-6068-49A4-98CC-8833FA750142}" type="pres">
      <dgm:prSet presAssocID="{180FEEB5-63FC-4C22-84B2-867FA2776286}" presName="sibTrans" presStyleCnt="0"/>
      <dgm:spPr/>
    </dgm:pt>
    <dgm:pt modelId="{DEF2F9BE-18BE-40B6-BB84-4160A2554ECA}" type="pres">
      <dgm:prSet presAssocID="{CD9CE92D-8C7D-47C4-9EB5-AAE5C836C64C}" presName="compositeNode" presStyleCnt="0">
        <dgm:presLayoutVars>
          <dgm:bulletEnabled val="1"/>
        </dgm:presLayoutVars>
      </dgm:prSet>
      <dgm:spPr/>
    </dgm:pt>
    <dgm:pt modelId="{C537049D-75BB-400A-905A-1D264EDDD438}" type="pres">
      <dgm:prSet presAssocID="{CD9CE92D-8C7D-47C4-9EB5-AAE5C836C64C}" presName="bgRect" presStyleLbl="bgAccFollowNode1" presStyleIdx="5" presStyleCnt="7"/>
      <dgm:spPr/>
    </dgm:pt>
    <dgm:pt modelId="{B2ACE88A-E075-493B-9444-55864FB778A7}" type="pres">
      <dgm:prSet presAssocID="{338C33F1-5D35-4008-BCDC-41D7A54BBBA7}" presName="sibTransNodeCircle" presStyleLbl="alignNode1" presStyleIdx="10" presStyleCnt="14">
        <dgm:presLayoutVars>
          <dgm:chMax val="0"/>
          <dgm:bulletEnabled/>
        </dgm:presLayoutVars>
      </dgm:prSet>
      <dgm:spPr/>
    </dgm:pt>
    <dgm:pt modelId="{05119A3C-BFC8-4BEA-8B71-20764A40D6BB}" type="pres">
      <dgm:prSet presAssocID="{CD9CE92D-8C7D-47C4-9EB5-AAE5C836C64C}" presName="bottomLine" presStyleLbl="alignNode1" presStyleIdx="11" presStyleCnt="14">
        <dgm:presLayoutVars/>
      </dgm:prSet>
      <dgm:spPr/>
    </dgm:pt>
    <dgm:pt modelId="{003D8F73-B253-4A66-BB80-17151BD46B0B}" type="pres">
      <dgm:prSet presAssocID="{CD9CE92D-8C7D-47C4-9EB5-AAE5C836C64C}" presName="nodeText" presStyleLbl="bgAccFollowNode1" presStyleIdx="5" presStyleCnt="7">
        <dgm:presLayoutVars>
          <dgm:bulletEnabled val="1"/>
        </dgm:presLayoutVars>
      </dgm:prSet>
      <dgm:spPr/>
    </dgm:pt>
    <dgm:pt modelId="{F275879E-9D72-4680-ADDF-6ED9F761A203}" type="pres">
      <dgm:prSet presAssocID="{338C33F1-5D35-4008-BCDC-41D7A54BBBA7}" presName="sibTrans" presStyleCnt="0"/>
      <dgm:spPr/>
    </dgm:pt>
    <dgm:pt modelId="{2D3AE16C-F59D-4605-8E41-C34975B45FC6}" type="pres">
      <dgm:prSet presAssocID="{4B68B15D-7DA9-4716-A968-5CF265E9F74C}" presName="compositeNode" presStyleCnt="0">
        <dgm:presLayoutVars>
          <dgm:bulletEnabled val="1"/>
        </dgm:presLayoutVars>
      </dgm:prSet>
      <dgm:spPr/>
    </dgm:pt>
    <dgm:pt modelId="{A68B3FD6-0587-4049-8756-498B8453AD19}" type="pres">
      <dgm:prSet presAssocID="{4B68B15D-7DA9-4716-A968-5CF265E9F74C}" presName="bgRect" presStyleLbl="bgAccFollowNode1" presStyleIdx="6" presStyleCnt="7"/>
      <dgm:spPr/>
    </dgm:pt>
    <dgm:pt modelId="{D55FFF74-1E3E-4127-BE90-5D0D292F9E38}" type="pres">
      <dgm:prSet presAssocID="{A43BCDFA-89F3-4749-886A-39AF4AEB1179}" presName="sibTransNodeCircle" presStyleLbl="alignNode1" presStyleIdx="12" presStyleCnt="14">
        <dgm:presLayoutVars>
          <dgm:chMax val="0"/>
          <dgm:bulletEnabled/>
        </dgm:presLayoutVars>
      </dgm:prSet>
      <dgm:spPr/>
    </dgm:pt>
    <dgm:pt modelId="{3FA41378-8C72-4CA2-9372-92C4C3BCF013}" type="pres">
      <dgm:prSet presAssocID="{4B68B15D-7DA9-4716-A968-5CF265E9F74C}" presName="bottomLine" presStyleLbl="alignNode1" presStyleIdx="13" presStyleCnt="14">
        <dgm:presLayoutVars/>
      </dgm:prSet>
      <dgm:spPr/>
    </dgm:pt>
    <dgm:pt modelId="{AFEF7D3F-A4D8-421E-803E-03F6EF561332}" type="pres">
      <dgm:prSet presAssocID="{4B68B15D-7DA9-4716-A968-5CF265E9F74C}" presName="nodeText" presStyleLbl="bgAccFollowNode1" presStyleIdx="6" presStyleCnt="7">
        <dgm:presLayoutVars>
          <dgm:bulletEnabled val="1"/>
        </dgm:presLayoutVars>
      </dgm:prSet>
      <dgm:spPr/>
    </dgm:pt>
  </dgm:ptLst>
  <dgm:cxnLst>
    <dgm:cxn modelId="{4537701F-8D75-475E-A287-CD45074B5C96}" type="presOf" srcId="{E9B0102B-1688-4D70-9B12-2E3CE46B1DC1}" destId="{83C96E25-BB80-47BF-97E0-D90B7139566E}" srcOrd="0" destOrd="0" presId="urn:microsoft.com/office/officeart/2016/7/layout/BasicLinearProcessNumbered"/>
    <dgm:cxn modelId="{4C3B642A-FC5A-4628-80C4-E5337922556B}" type="presOf" srcId="{100E4771-39CB-405B-9E66-BF80FFB3FD03}" destId="{3FF8D692-411B-4C5B-A216-2F3B431B5F0D}" srcOrd="0" destOrd="0" presId="urn:microsoft.com/office/officeart/2016/7/layout/BasicLinearProcessNumbered"/>
    <dgm:cxn modelId="{64205F2C-FB7F-45E8-B07F-34E771821039}" type="presOf" srcId="{D2321FA3-6BD6-4B4F-8359-C538379E867C}" destId="{3C5C2DC4-20DF-4280-A181-40EDAB0AA31E}" srcOrd="1" destOrd="0" presId="urn:microsoft.com/office/officeart/2016/7/layout/BasicLinearProcessNumbered"/>
    <dgm:cxn modelId="{A7C6A62D-BCCA-49CB-BCCE-F077F65D145B}" type="presOf" srcId="{C9CE8695-5FFA-47C9-917B-81F7CFF14927}" destId="{B0B8DBC5-36A6-48F0-A5BC-D79C90A233DC}" srcOrd="0" destOrd="0" presId="urn:microsoft.com/office/officeart/2016/7/layout/BasicLinearProcessNumbered"/>
    <dgm:cxn modelId="{46C56731-36C1-4611-B5CB-7EB039F4DC68}" srcId="{731251A3-4A2C-4F55-AED5-199593B9B72A}" destId="{D2321FA3-6BD6-4B4F-8359-C538379E867C}" srcOrd="2" destOrd="0" parTransId="{65126CAC-F653-41BC-867A-F6A8854A73F4}" sibTransId="{EE8F8AC2-E0D5-44F3-9D8D-033339DB7CE0}"/>
    <dgm:cxn modelId="{18AA6B3A-02AC-4646-8964-4070AF2C0D47}" type="presOf" srcId="{1364408D-1608-4FFE-9149-908130C5B2F5}" destId="{7CDE753A-FA16-43C4-8AB3-6C443504262D}" srcOrd="1" destOrd="0" presId="urn:microsoft.com/office/officeart/2016/7/layout/BasicLinearProcessNumbered"/>
    <dgm:cxn modelId="{B7FE7D63-C362-4529-AC96-417625FC3E3D}" type="presOf" srcId="{1364408D-1608-4FFE-9149-908130C5B2F5}" destId="{AD317B3B-139F-4D26-A0F5-29E3C6B7797D}" srcOrd="0" destOrd="0" presId="urn:microsoft.com/office/officeart/2016/7/layout/BasicLinearProcessNumbered"/>
    <dgm:cxn modelId="{4E439266-2581-4793-A860-863F0214AB63}" type="presOf" srcId="{CD9CE92D-8C7D-47C4-9EB5-AAE5C836C64C}" destId="{C537049D-75BB-400A-905A-1D264EDDD438}" srcOrd="0" destOrd="0" presId="urn:microsoft.com/office/officeart/2016/7/layout/BasicLinearProcessNumbered"/>
    <dgm:cxn modelId="{C5E2474B-DA11-44A4-88AB-C110FA00CC50}" type="presOf" srcId="{D2321FA3-6BD6-4B4F-8359-C538379E867C}" destId="{D55AD9E1-DAA2-49A6-9CA7-3CBD551B0E90}" srcOrd="0" destOrd="0" presId="urn:microsoft.com/office/officeart/2016/7/layout/BasicLinearProcessNumbered"/>
    <dgm:cxn modelId="{5BE8824D-05A9-4B65-9400-DB1E9B541F8F}" type="presOf" srcId="{DD21287E-8B56-4C84-9D7E-CD9D1E795A3D}" destId="{08178B3A-746B-4B1E-974F-366B935FA424}" srcOrd="0" destOrd="0" presId="urn:microsoft.com/office/officeart/2016/7/layout/BasicLinearProcessNumbered"/>
    <dgm:cxn modelId="{A79BB150-14FB-4823-B2D1-12251469384E}" type="presOf" srcId="{A1788E69-F447-4B6F-A8F4-81AC1272E48C}" destId="{DB6145A5-08DF-4D7F-BECD-56E51B69AE47}" srcOrd="0" destOrd="0" presId="urn:microsoft.com/office/officeart/2016/7/layout/BasicLinearProcessNumbered"/>
    <dgm:cxn modelId="{B9D2C552-9877-4398-B15C-5C7E6BB99FB9}" type="presOf" srcId="{4B68B15D-7DA9-4716-A968-5CF265E9F74C}" destId="{AFEF7D3F-A4D8-421E-803E-03F6EF561332}" srcOrd="1" destOrd="0" presId="urn:microsoft.com/office/officeart/2016/7/layout/BasicLinearProcessNumbered"/>
    <dgm:cxn modelId="{14E59D75-5913-4C54-A5DD-76696EDEBE32}" srcId="{731251A3-4A2C-4F55-AED5-199593B9B72A}" destId="{31275657-4BB3-42AD-A516-765BB09088A9}" srcOrd="4" destOrd="0" parTransId="{5C83340E-FC92-4183-9A52-8F4DBB588790}" sibTransId="{180FEEB5-63FC-4C22-84B2-867FA2776286}"/>
    <dgm:cxn modelId="{BFA7B075-C7CA-44E6-B833-594CB6517884}" type="presOf" srcId="{4B68B15D-7DA9-4716-A968-5CF265E9F74C}" destId="{A68B3FD6-0587-4049-8756-498B8453AD19}" srcOrd="0" destOrd="0" presId="urn:microsoft.com/office/officeart/2016/7/layout/BasicLinearProcessNumbered"/>
    <dgm:cxn modelId="{FAEF1B85-CED6-4F6E-BE30-51DB51DB8904}" type="presOf" srcId="{731251A3-4A2C-4F55-AED5-199593B9B72A}" destId="{D4A3535D-41D3-4ADD-A38B-254EB574A512}" srcOrd="0" destOrd="0" presId="urn:microsoft.com/office/officeart/2016/7/layout/BasicLinearProcessNumbered"/>
    <dgm:cxn modelId="{A3E06D89-747A-470A-AE57-0A90429FE24B}" type="presOf" srcId="{180FEEB5-63FC-4C22-84B2-867FA2776286}" destId="{949749AF-42CF-4208-8901-1280E679C079}" srcOrd="0" destOrd="0" presId="urn:microsoft.com/office/officeart/2016/7/layout/BasicLinearProcessNumbered"/>
    <dgm:cxn modelId="{F7BCC28C-003C-4777-B5B5-ED4234554D48}" type="presOf" srcId="{A43BCDFA-89F3-4749-886A-39AF4AEB1179}" destId="{D55FFF74-1E3E-4127-BE90-5D0D292F9E38}" srcOrd="0" destOrd="0" presId="urn:microsoft.com/office/officeart/2016/7/layout/BasicLinearProcessNumbered"/>
    <dgm:cxn modelId="{9A1FF28D-71BC-407A-BC57-B55998C5D509}" type="presOf" srcId="{CD9CE92D-8C7D-47C4-9EB5-AAE5C836C64C}" destId="{003D8F73-B253-4A66-BB80-17151BD46B0B}" srcOrd="1" destOrd="0" presId="urn:microsoft.com/office/officeart/2016/7/layout/BasicLinearProcessNumbered"/>
    <dgm:cxn modelId="{5A2B5B90-F2DF-4594-8FF7-2491D6F0A3AB}" type="presOf" srcId="{DD21287E-8B56-4C84-9D7E-CD9D1E795A3D}" destId="{18040D37-A98B-4495-9661-11176C8CBAE4}" srcOrd="1" destOrd="0" presId="urn:microsoft.com/office/officeart/2016/7/layout/BasicLinearProcessNumbered"/>
    <dgm:cxn modelId="{808F2294-D003-482A-9FD7-36775F6079CE}" srcId="{731251A3-4A2C-4F55-AED5-199593B9B72A}" destId="{E9B0102B-1688-4D70-9B12-2E3CE46B1DC1}" srcOrd="1" destOrd="0" parTransId="{93981D3E-1845-44EB-BA2A-A337FC6037A7}" sibTransId="{C9CE8695-5FFA-47C9-917B-81F7CFF14927}"/>
    <dgm:cxn modelId="{7008BAAD-B5AA-4313-834E-8D77AD5E716B}" srcId="{731251A3-4A2C-4F55-AED5-199593B9B72A}" destId="{CD9CE92D-8C7D-47C4-9EB5-AAE5C836C64C}" srcOrd="5" destOrd="0" parTransId="{E733ED0D-86D0-4205-9137-65C326ED25F3}" sibTransId="{338C33F1-5D35-4008-BCDC-41D7A54BBBA7}"/>
    <dgm:cxn modelId="{988024B9-DA92-409E-9DA7-B8D9DB433D1F}" srcId="{731251A3-4A2C-4F55-AED5-199593B9B72A}" destId="{DD21287E-8B56-4C84-9D7E-CD9D1E795A3D}" srcOrd="3" destOrd="0" parTransId="{4D623FE2-86F4-453F-A4FB-635DB6D4C0A5}" sibTransId="{100E4771-39CB-405B-9E66-BF80FFB3FD03}"/>
    <dgm:cxn modelId="{BD4CB0C8-7EA1-4341-8CB9-4887A94E0CF0}" srcId="{731251A3-4A2C-4F55-AED5-199593B9B72A}" destId="{1364408D-1608-4FFE-9149-908130C5B2F5}" srcOrd="0" destOrd="0" parTransId="{A25A9285-A766-4EB9-B5B6-AC8E2D1D566D}" sibTransId="{A1788E69-F447-4B6F-A8F4-81AC1272E48C}"/>
    <dgm:cxn modelId="{20C0DAD4-E443-42F3-9F9D-D3A2528C0B98}" type="presOf" srcId="{31275657-4BB3-42AD-A516-765BB09088A9}" destId="{C9F3B215-2432-4E39-9923-2F389BCC12F7}" srcOrd="1" destOrd="0" presId="urn:microsoft.com/office/officeart/2016/7/layout/BasicLinearProcessNumbered"/>
    <dgm:cxn modelId="{C9E011D8-E3C2-439F-97A8-10556267B07C}" type="presOf" srcId="{31275657-4BB3-42AD-A516-765BB09088A9}" destId="{FB294BEE-1BBA-4CA1-9F5E-30EE0E15882C}" srcOrd="0" destOrd="0" presId="urn:microsoft.com/office/officeart/2016/7/layout/BasicLinearProcessNumbered"/>
    <dgm:cxn modelId="{32BE07DA-4D83-414A-AD69-3F7AF808F348}" type="presOf" srcId="{EE8F8AC2-E0D5-44F3-9D8D-033339DB7CE0}" destId="{B1DF0D4B-2719-438E-BA08-E3336C7D7204}" srcOrd="0" destOrd="0" presId="urn:microsoft.com/office/officeart/2016/7/layout/BasicLinearProcessNumbered"/>
    <dgm:cxn modelId="{8AD204ED-A560-4464-B334-01F102EC5A59}" srcId="{731251A3-4A2C-4F55-AED5-199593B9B72A}" destId="{4B68B15D-7DA9-4716-A968-5CF265E9F74C}" srcOrd="6" destOrd="0" parTransId="{39DFB7BD-6E6F-4ECA-8162-4178164658D7}" sibTransId="{A43BCDFA-89F3-4749-886A-39AF4AEB1179}"/>
    <dgm:cxn modelId="{4CE1B1F5-0E3E-47C6-9550-86A2E58F892F}" type="presOf" srcId="{338C33F1-5D35-4008-BCDC-41D7A54BBBA7}" destId="{B2ACE88A-E075-493B-9444-55864FB778A7}" srcOrd="0" destOrd="0" presId="urn:microsoft.com/office/officeart/2016/7/layout/BasicLinearProcessNumbered"/>
    <dgm:cxn modelId="{63EEF8F5-C2B1-4265-9C7E-7B160BCB14A0}" type="presOf" srcId="{E9B0102B-1688-4D70-9B12-2E3CE46B1DC1}" destId="{FE563F6B-7DDE-4008-8771-EEFB32D05DCB}" srcOrd="1" destOrd="0" presId="urn:microsoft.com/office/officeart/2016/7/layout/BasicLinearProcessNumbered"/>
    <dgm:cxn modelId="{F6998647-FE4E-4A65-A8DF-31CC94B9B4E8}" type="presParOf" srcId="{D4A3535D-41D3-4ADD-A38B-254EB574A512}" destId="{753F0B66-E876-4B56-96B0-F269B52F30A3}" srcOrd="0" destOrd="0" presId="urn:microsoft.com/office/officeart/2016/7/layout/BasicLinearProcessNumbered"/>
    <dgm:cxn modelId="{99D0BEC7-451B-4A67-941E-F85246BA0436}" type="presParOf" srcId="{753F0B66-E876-4B56-96B0-F269B52F30A3}" destId="{AD317B3B-139F-4D26-A0F5-29E3C6B7797D}" srcOrd="0" destOrd="0" presId="urn:microsoft.com/office/officeart/2016/7/layout/BasicLinearProcessNumbered"/>
    <dgm:cxn modelId="{49A279A6-49AC-4E76-A1EB-F4427BD2EB1F}" type="presParOf" srcId="{753F0B66-E876-4B56-96B0-F269B52F30A3}" destId="{DB6145A5-08DF-4D7F-BECD-56E51B69AE47}" srcOrd="1" destOrd="0" presId="urn:microsoft.com/office/officeart/2016/7/layout/BasicLinearProcessNumbered"/>
    <dgm:cxn modelId="{22DBD17C-3A4B-4D13-87AA-D489050BB64A}" type="presParOf" srcId="{753F0B66-E876-4B56-96B0-F269B52F30A3}" destId="{1A0C6CB7-74AA-4EDE-9A23-6C9246F4C5CB}" srcOrd="2" destOrd="0" presId="urn:microsoft.com/office/officeart/2016/7/layout/BasicLinearProcessNumbered"/>
    <dgm:cxn modelId="{1D2FDCB7-4E64-4496-B1C8-E00B7383040B}" type="presParOf" srcId="{753F0B66-E876-4B56-96B0-F269B52F30A3}" destId="{7CDE753A-FA16-43C4-8AB3-6C443504262D}" srcOrd="3" destOrd="0" presId="urn:microsoft.com/office/officeart/2016/7/layout/BasicLinearProcessNumbered"/>
    <dgm:cxn modelId="{19C0445B-76DD-43A0-9445-E68187D8690D}" type="presParOf" srcId="{D4A3535D-41D3-4ADD-A38B-254EB574A512}" destId="{4BED5E74-EECA-4DD2-B4C5-90AC2A459590}" srcOrd="1" destOrd="0" presId="urn:microsoft.com/office/officeart/2016/7/layout/BasicLinearProcessNumbered"/>
    <dgm:cxn modelId="{EC356ADA-3AF3-45A5-B960-D54A66C5324E}" type="presParOf" srcId="{D4A3535D-41D3-4ADD-A38B-254EB574A512}" destId="{7D19ECF0-98BD-4CB8-BD2D-1222E081BFF8}" srcOrd="2" destOrd="0" presId="urn:microsoft.com/office/officeart/2016/7/layout/BasicLinearProcessNumbered"/>
    <dgm:cxn modelId="{194C4099-B6B1-43B1-A9EB-945C91E4644D}" type="presParOf" srcId="{7D19ECF0-98BD-4CB8-BD2D-1222E081BFF8}" destId="{83C96E25-BB80-47BF-97E0-D90B7139566E}" srcOrd="0" destOrd="0" presId="urn:microsoft.com/office/officeart/2016/7/layout/BasicLinearProcessNumbered"/>
    <dgm:cxn modelId="{416ADBB9-52E5-4CE5-B007-E5E5B004DB93}" type="presParOf" srcId="{7D19ECF0-98BD-4CB8-BD2D-1222E081BFF8}" destId="{B0B8DBC5-36A6-48F0-A5BC-D79C90A233DC}" srcOrd="1" destOrd="0" presId="urn:microsoft.com/office/officeart/2016/7/layout/BasicLinearProcessNumbered"/>
    <dgm:cxn modelId="{C4B68B40-0D18-490F-B4C2-45B2A1C3DACC}" type="presParOf" srcId="{7D19ECF0-98BD-4CB8-BD2D-1222E081BFF8}" destId="{6F8F5B56-D722-476A-8293-70285C90675A}" srcOrd="2" destOrd="0" presId="urn:microsoft.com/office/officeart/2016/7/layout/BasicLinearProcessNumbered"/>
    <dgm:cxn modelId="{D38D1A32-F790-4AA5-8B99-BDE6C6E1969B}" type="presParOf" srcId="{7D19ECF0-98BD-4CB8-BD2D-1222E081BFF8}" destId="{FE563F6B-7DDE-4008-8771-EEFB32D05DCB}" srcOrd="3" destOrd="0" presId="urn:microsoft.com/office/officeart/2016/7/layout/BasicLinearProcessNumbered"/>
    <dgm:cxn modelId="{75866D98-6738-445A-BDE7-B41015E11D8E}" type="presParOf" srcId="{D4A3535D-41D3-4ADD-A38B-254EB574A512}" destId="{659E298C-7D37-4058-BE51-A57EF8B1EA68}" srcOrd="3" destOrd="0" presId="urn:microsoft.com/office/officeart/2016/7/layout/BasicLinearProcessNumbered"/>
    <dgm:cxn modelId="{DF4BF323-872E-49EF-81BF-24CD197A5203}" type="presParOf" srcId="{D4A3535D-41D3-4ADD-A38B-254EB574A512}" destId="{BDE19621-2CF2-4B4F-B4A0-3D3DDC88B5C0}" srcOrd="4" destOrd="0" presId="urn:microsoft.com/office/officeart/2016/7/layout/BasicLinearProcessNumbered"/>
    <dgm:cxn modelId="{D38CE187-6A7C-4552-8510-701A7A2B5556}" type="presParOf" srcId="{BDE19621-2CF2-4B4F-B4A0-3D3DDC88B5C0}" destId="{D55AD9E1-DAA2-49A6-9CA7-3CBD551B0E90}" srcOrd="0" destOrd="0" presId="urn:microsoft.com/office/officeart/2016/7/layout/BasicLinearProcessNumbered"/>
    <dgm:cxn modelId="{BE4D3383-6316-4B85-9455-586DE9294E43}" type="presParOf" srcId="{BDE19621-2CF2-4B4F-B4A0-3D3DDC88B5C0}" destId="{B1DF0D4B-2719-438E-BA08-E3336C7D7204}" srcOrd="1" destOrd="0" presId="urn:microsoft.com/office/officeart/2016/7/layout/BasicLinearProcessNumbered"/>
    <dgm:cxn modelId="{38AC7A47-5D08-4E2E-9254-EA81A3A9E3BE}" type="presParOf" srcId="{BDE19621-2CF2-4B4F-B4A0-3D3DDC88B5C0}" destId="{E86315BA-0EA3-4A24-8A85-B7B15AD81D24}" srcOrd="2" destOrd="0" presId="urn:microsoft.com/office/officeart/2016/7/layout/BasicLinearProcessNumbered"/>
    <dgm:cxn modelId="{627986D1-052F-44CD-80FF-3BA01C96BD66}" type="presParOf" srcId="{BDE19621-2CF2-4B4F-B4A0-3D3DDC88B5C0}" destId="{3C5C2DC4-20DF-4280-A181-40EDAB0AA31E}" srcOrd="3" destOrd="0" presId="urn:microsoft.com/office/officeart/2016/7/layout/BasicLinearProcessNumbered"/>
    <dgm:cxn modelId="{6FEBA22E-C0C6-43EB-9411-E261EC597EDF}" type="presParOf" srcId="{D4A3535D-41D3-4ADD-A38B-254EB574A512}" destId="{C6315F03-1E9E-4FD7-BEE6-3277CF0F1E1E}" srcOrd="5" destOrd="0" presId="urn:microsoft.com/office/officeart/2016/7/layout/BasicLinearProcessNumbered"/>
    <dgm:cxn modelId="{FE07B97D-8627-4E6C-8FE5-766CF481E4F7}" type="presParOf" srcId="{D4A3535D-41D3-4ADD-A38B-254EB574A512}" destId="{7BA4A093-0B82-4FE6-8258-FAB7C0FBF2CF}" srcOrd="6" destOrd="0" presId="urn:microsoft.com/office/officeart/2016/7/layout/BasicLinearProcessNumbered"/>
    <dgm:cxn modelId="{1FC38F7D-0382-44D6-B097-125370A26BD4}" type="presParOf" srcId="{7BA4A093-0B82-4FE6-8258-FAB7C0FBF2CF}" destId="{08178B3A-746B-4B1E-974F-366B935FA424}" srcOrd="0" destOrd="0" presId="urn:microsoft.com/office/officeart/2016/7/layout/BasicLinearProcessNumbered"/>
    <dgm:cxn modelId="{611EC4F0-1646-4B56-B660-C41342216AB3}" type="presParOf" srcId="{7BA4A093-0B82-4FE6-8258-FAB7C0FBF2CF}" destId="{3FF8D692-411B-4C5B-A216-2F3B431B5F0D}" srcOrd="1" destOrd="0" presId="urn:microsoft.com/office/officeart/2016/7/layout/BasicLinearProcessNumbered"/>
    <dgm:cxn modelId="{6418ED61-5B24-43E3-99D2-8DAB9D460215}" type="presParOf" srcId="{7BA4A093-0B82-4FE6-8258-FAB7C0FBF2CF}" destId="{25FDC5D1-9CD5-45EA-89D8-861FDAF3F51D}" srcOrd="2" destOrd="0" presId="urn:microsoft.com/office/officeart/2016/7/layout/BasicLinearProcessNumbered"/>
    <dgm:cxn modelId="{08EDC06F-CB1A-4841-8564-22FE6AFC3E56}" type="presParOf" srcId="{7BA4A093-0B82-4FE6-8258-FAB7C0FBF2CF}" destId="{18040D37-A98B-4495-9661-11176C8CBAE4}" srcOrd="3" destOrd="0" presId="urn:microsoft.com/office/officeart/2016/7/layout/BasicLinearProcessNumbered"/>
    <dgm:cxn modelId="{0EEDEC59-7A6A-4116-9B19-5F6781C81C37}" type="presParOf" srcId="{D4A3535D-41D3-4ADD-A38B-254EB574A512}" destId="{DE17CBA2-2343-467F-B08A-4BC2EBA91B6E}" srcOrd="7" destOrd="0" presId="urn:microsoft.com/office/officeart/2016/7/layout/BasicLinearProcessNumbered"/>
    <dgm:cxn modelId="{0226FFBE-348F-4104-A94E-D0733D41C3C7}" type="presParOf" srcId="{D4A3535D-41D3-4ADD-A38B-254EB574A512}" destId="{E4566D64-B7BD-461B-90F6-B8CB62D1F6A2}" srcOrd="8" destOrd="0" presId="urn:microsoft.com/office/officeart/2016/7/layout/BasicLinearProcessNumbered"/>
    <dgm:cxn modelId="{3728E149-03EA-4250-BD6B-F4DB5EB7A9A9}" type="presParOf" srcId="{E4566D64-B7BD-461B-90F6-B8CB62D1F6A2}" destId="{FB294BEE-1BBA-4CA1-9F5E-30EE0E15882C}" srcOrd="0" destOrd="0" presId="urn:microsoft.com/office/officeart/2016/7/layout/BasicLinearProcessNumbered"/>
    <dgm:cxn modelId="{A9769251-91EE-45AB-8E76-E1C2A7581C2C}" type="presParOf" srcId="{E4566D64-B7BD-461B-90F6-B8CB62D1F6A2}" destId="{949749AF-42CF-4208-8901-1280E679C079}" srcOrd="1" destOrd="0" presId="urn:microsoft.com/office/officeart/2016/7/layout/BasicLinearProcessNumbered"/>
    <dgm:cxn modelId="{945528C1-1F87-4D93-B172-656471C5CF22}" type="presParOf" srcId="{E4566D64-B7BD-461B-90F6-B8CB62D1F6A2}" destId="{FD6CCB38-52E3-43BB-A7B9-84F75295D81C}" srcOrd="2" destOrd="0" presId="urn:microsoft.com/office/officeart/2016/7/layout/BasicLinearProcessNumbered"/>
    <dgm:cxn modelId="{BDAFD31A-E1E9-44E2-8605-C7A81331EABB}" type="presParOf" srcId="{E4566D64-B7BD-461B-90F6-B8CB62D1F6A2}" destId="{C9F3B215-2432-4E39-9923-2F389BCC12F7}" srcOrd="3" destOrd="0" presId="urn:microsoft.com/office/officeart/2016/7/layout/BasicLinearProcessNumbered"/>
    <dgm:cxn modelId="{6D77796D-84D0-4EF2-8A97-0AD59FF0728A}" type="presParOf" srcId="{D4A3535D-41D3-4ADD-A38B-254EB574A512}" destId="{36FFB06C-6068-49A4-98CC-8833FA750142}" srcOrd="9" destOrd="0" presId="urn:microsoft.com/office/officeart/2016/7/layout/BasicLinearProcessNumbered"/>
    <dgm:cxn modelId="{06C6638C-D496-4644-8D4C-7ED663B0A2D6}" type="presParOf" srcId="{D4A3535D-41D3-4ADD-A38B-254EB574A512}" destId="{DEF2F9BE-18BE-40B6-BB84-4160A2554ECA}" srcOrd="10" destOrd="0" presId="urn:microsoft.com/office/officeart/2016/7/layout/BasicLinearProcessNumbered"/>
    <dgm:cxn modelId="{AA4531C7-04B4-4276-9A29-9E0ED49E3A38}" type="presParOf" srcId="{DEF2F9BE-18BE-40B6-BB84-4160A2554ECA}" destId="{C537049D-75BB-400A-905A-1D264EDDD438}" srcOrd="0" destOrd="0" presId="urn:microsoft.com/office/officeart/2016/7/layout/BasicLinearProcessNumbered"/>
    <dgm:cxn modelId="{97568428-F8D3-4535-89F2-67930CDECE62}" type="presParOf" srcId="{DEF2F9BE-18BE-40B6-BB84-4160A2554ECA}" destId="{B2ACE88A-E075-493B-9444-55864FB778A7}" srcOrd="1" destOrd="0" presId="urn:microsoft.com/office/officeart/2016/7/layout/BasicLinearProcessNumbered"/>
    <dgm:cxn modelId="{39D89AD7-ED05-4D36-AB4D-7F10171B6984}" type="presParOf" srcId="{DEF2F9BE-18BE-40B6-BB84-4160A2554ECA}" destId="{05119A3C-BFC8-4BEA-8B71-20764A40D6BB}" srcOrd="2" destOrd="0" presId="urn:microsoft.com/office/officeart/2016/7/layout/BasicLinearProcessNumbered"/>
    <dgm:cxn modelId="{96AD3E70-92EE-4E36-910C-F1249D723EA1}" type="presParOf" srcId="{DEF2F9BE-18BE-40B6-BB84-4160A2554ECA}" destId="{003D8F73-B253-4A66-BB80-17151BD46B0B}" srcOrd="3" destOrd="0" presId="urn:microsoft.com/office/officeart/2016/7/layout/BasicLinearProcessNumbered"/>
    <dgm:cxn modelId="{4AD4B256-8870-4A8F-BD3E-118D8516A396}" type="presParOf" srcId="{D4A3535D-41D3-4ADD-A38B-254EB574A512}" destId="{F275879E-9D72-4680-ADDF-6ED9F761A203}" srcOrd="11" destOrd="0" presId="urn:microsoft.com/office/officeart/2016/7/layout/BasicLinearProcessNumbered"/>
    <dgm:cxn modelId="{FE49C0E3-CD93-440D-BDAE-47F26D58EBB2}" type="presParOf" srcId="{D4A3535D-41D3-4ADD-A38B-254EB574A512}" destId="{2D3AE16C-F59D-4605-8E41-C34975B45FC6}" srcOrd="12" destOrd="0" presId="urn:microsoft.com/office/officeart/2016/7/layout/BasicLinearProcessNumbered"/>
    <dgm:cxn modelId="{849F27A3-E13B-4F9D-96F3-F82FD0B85F48}" type="presParOf" srcId="{2D3AE16C-F59D-4605-8E41-C34975B45FC6}" destId="{A68B3FD6-0587-4049-8756-498B8453AD19}" srcOrd="0" destOrd="0" presId="urn:microsoft.com/office/officeart/2016/7/layout/BasicLinearProcessNumbered"/>
    <dgm:cxn modelId="{D8B0E1C7-6D20-4383-973A-7FF3AB901438}" type="presParOf" srcId="{2D3AE16C-F59D-4605-8E41-C34975B45FC6}" destId="{D55FFF74-1E3E-4127-BE90-5D0D292F9E38}" srcOrd="1" destOrd="0" presId="urn:microsoft.com/office/officeart/2016/7/layout/BasicLinearProcessNumbered"/>
    <dgm:cxn modelId="{C910B967-AA23-4401-A1C0-6624EE457FC7}" type="presParOf" srcId="{2D3AE16C-F59D-4605-8E41-C34975B45FC6}" destId="{3FA41378-8C72-4CA2-9372-92C4C3BCF013}" srcOrd="2" destOrd="0" presId="urn:microsoft.com/office/officeart/2016/7/layout/BasicLinearProcessNumbered"/>
    <dgm:cxn modelId="{2206AE6F-C65E-4E01-9E0A-8F577ABA85F0}" type="presParOf" srcId="{2D3AE16C-F59D-4605-8E41-C34975B45FC6}" destId="{AFEF7D3F-A4D8-421E-803E-03F6EF56133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17B3B-139F-4D26-A0F5-29E3C6B7797D}">
      <dsp:nvSpPr>
        <dsp:cNvPr id="0" name=""/>
        <dsp:cNvSpPr/>
      </dsp:nvSpPr>
      <dsp:spPr>
        <a:xfrm>
          <a:off x="9961" y="925044"/>
          <a:ext cx="1488661" cy="20841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062" tIns="330200" rIns="116062" bIns="330200" numCol="1" spcCol="1270" anchor="t" anchorCtr="0">
          <a:noAutofit/>
        </a:bodyPr>
        <a:lstStyle/>
        <a:p>
          <a:pPr marL="0" lvl="0" indent="0" algn="l" defTabSz="488950">
            <a:lnSpc>
              <a:spcPct val="90000"/>
            </a:lnSpc>
            <a:spcBef>
              <a:spcPct val="0"/>
            </a:spcBef>
            <a:spcAft>
              <a:spcPct val="35000"/>
            </a:spcAft>
            <a:buNone/>
          </a:pPr>
          <a:r>
            <a:rPr lang="en-IN" sz="1100" kern="1200"/>
            <a:t>Data consists of more than 30%  null values in rows and columns are cleaned up</a:t>
          </a:r>
          <a:endParaRPr lang="en-US" sz="1100" kern="1200"/>
        </a:p>
      </dsp:txBody>
      <dsp:txXfrm>
        <a:off x="9961" y="1717012"/>
        <a:ext cx="1488661" cy="1250475"/>
      </dsp:txXfrm>
    </dsp:sp>
    <dsp:sp modelId="{DB6145A5-08DF-4D7F-BECD-56E51B69AE47}">
      <dsp:nvSpPr>
        <dsp:cNvPr id="0" name=""/>
        <dsp:cNvSpPr/>
      </dsp:nvSpPr>
      <dsp:spPr>
        <a:xfrm>
          <a:off x="441673" y="1133457"/>
          <a:ext cx="625237" cy="62523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46" tIns="12700" rIns="48746" bIns="12700"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33237" y="1225021"/>
        <a:ext cx="442109" cy="442109"/>
      </dsp:txXfrm>
    </dsp:sp>
    <dsp:sp modelId="{1A0C6CB7-74AA-4EDE-9A23-6C9246F4C5CB}">
      <dsp:nvSpPr>
        <dsp:cNvPr id="0" name=""/>
        <dsp:cNvSpPr/>
      </dsp:nvSpPr>
      <dsp:spPr>
        <a:xfrm>
          <a:off x="9961" y="3009098"/>
          <a:ext cx="1488661"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C96E25-BB80-47BF-97E0-D90B7139566E}">
      <dsp:nvSpPr>
        <dsp:cNvPr id="0" name=""/>
        <dsp:cNvSpPr/>
      </dsp:nvSpPr>
      <dsp:spPr>
        <a:xfrm>
          <a:off x="1647488" y="925044"/>
          <a:ext cx="1488661" cy="208412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062" tIns="330200" rIns="116062" bIns="330200" numCol="1" spcCol="1270" anchor="t" anchorCtr="0">
          <a:noAutofit/>
        </a:bodyPr>
        <a:lstStyle/>
        <a:p>
          <a:pPr marL="0" lvl="0" indent="0" algn="l" defTabSz="488950">
            <a:lnSpc>
              <a:spcPct val="90000"/>
            </a:lnSpc>
            <a:spcBef>
              <a:spcPct val="0"/>
            </a:spcBef>
            <a:spcAft>
              <a:spcPct val="35000"/>
            </a:spcAft>
            <a:buNone/>
          </a:pPr>
          <a:r>
            <a:rPr lang="en-IN" sz="1100" kern="1200"/>
            <a:t>New column created to get loan Income ratio (loan amount/annual Income)</a:t>
          </a:r>
          <a:endParaRPr lang="en-US" sz="1100" kern="1200"/>
        </a:p>
      </dsp:txBody>
      <dsp:txXfrm>
        <a:off x="1647488" y="1717012"/>
        <a:ext cx="1488661" cy="1250475"/>
      </dsp:txXfrm>
    </dsp:sp>
    <dsp:sp modelId="{B0B8DBC5-36A6-48F0-A5BC-D79C90A233DC}">
      <dsp:nvSpPr>
        <dsp:cNvPr id="0" name=""/>
        <dsp:cNvSpPr/>
      </dsp:nvSpPr>
      <dsp:spPr>
        <a:xfrm>
          <a:off x="2079200" y="1133457"/>
          <a:ext cx="625237" cy="625237"/>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46" tIns="12700" rIns="48746" bIns="12700"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170764" y="1225021"/>
        <a:ext cx="442109" cy="442109"/>
      </dsp:txXfrm>
    </dsp:sp>
    <dsp:sp modelId="{6F8F5B56-D722-476A-8293-70285C90675A}">
      <dsp:nvSpPr>
        <dsp:cNvPr id="0" name=""/>
        <dsp:cNvSpPr/>
      </dsp:nvSpPr>
      <dsp:spPr>
        <a:xfrm>
          <a:off x="1647488" y="3009098"/>
          <a:ext cx="1488661"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AD9E1-DAA2-49A6-9CA7-3CBD551B0E90}">
      <dsp:nvSpPr>
        <dsp:cNvPr id="0" name=""/>
        <dsp:cNvSpPr/>
      </dsp:nvSpPr>
      <dsp:spPr>
        <a:xfrm>
          <a:off x="3285015" y="925044"/>
          <a:ext cx="1488661" cy="208412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062" tIns="330200" rIns="116062" bIns="330200" numCol="1" spcCol="1270" anchor="t" anchorCtr="0">
          <a:noAutofit/>
        </a:bodyPr>
        <a:lstStyle/>
        <a:p>
          <a:pPr marL="0" lvl="0" indent="0" algn="l" defTabSz="488950">
            <a:lnSpc>
              <a:spcPct val="90000"/>
            </a:lnSpc>
            <a:spcBef>
              <a:spcPct val="0"/>
            </a:spcBef>
            <a:spcAft>
              <a:spcPct val="35000"/>
            </a:spcAft>
            <a:buNone/>
          </a:pPr>
          <a:r>
            <a:rPr lang="en-IN" sz="1100" kern="1200"/>
            <a:t>Created new integer columns for Charged off and Fully paid from Loan status column</a:t>
          </a:r>
          <a:endParaRPr lang="en-US" sz="1100" kern="1200"/>
        </a:p>
      </dsp:txBody>
      <dsp:txXfrm>
        <a:off x="3285015" y="1717012"/>
        <a:ext cx="1488661" cy="1250475"/>
      </dsp:txXfrm>
    </dsp:sp>
    <dsp:sp modelId="{B1DF0D4B-2719-438E-BA08-E3336C7D7204}">
      <dsp:nvSpPr>
        <dsp:cNvPr id="0" name=""/>
        <dsp:cNvSpPr/>
      </dsp:nvSpPr>
      <dsp:spPr>
        <a:xfrm>
          <a:off x="3716727" y="1133457"/>
          <a:ext cx="625237" cy="625237"/>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46" tIns="12700" rIns="48746" bIns="12700"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3808291" y="1225021"/>
        <a:ext cx="442109" cy="442109"/>
      </dsp:txXfrm>
    </dsp:sp>
    <dsp:sp modelId="{E86315BA-0EA3-4A24-8A85-B7B15AD81D24}">
      <dsp:nvSpPr>
        <dsp:cNvPr id="0" name=""/>
        <dsp:cNvSpPr/>
      </dsp:nvSpPr>
      <dsp:spPr>
        <a:xfrm>
          <a:off x="3285015" y="3009098"/>
          <a:ext cx="1488661"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178B3A-746B-4B1E-974F-366B935FA424}">
      <dsp:nvSpPr>
        <dsp:cNvPr id="0" name=""/>
        <dsp:cNvSpPr/>
      </dsp:nvSpPr>
      <dsp:spPr>
        <a:xfrm>
          <a:off x="4922542" y="925044"/>
          <a:ext cx="1488661" cy="208412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062" tIns="330200" rIns="116062" bIns="330200" numCol="1" spcCol="1270" anchor="t" anchorCtr="0">
          <a:noAutofit/>
        </a:bodyPr>
        <a:lstStyle/>
        <a:p>
          <a:pPr marL="0" lvl="0" indent="0" algn="l" defTabSz="488950">
            <a:lnSpc>
              <a:spcPct val="90000"/>
            </a:lnSpc>
            <a:spcBef>
              <a:spcPct val="0"/>
            </a:spcBef>
            <a:spcAft>
              <a:spcPct val="35000"/>
            </a:spcAft>
            <a:buNone/>
          </a:pPr>
          <a:r>
            <a:rPr lang="en-IN" sz="1100" kern="1200"/>
            <a:t>Converted date columns to date datatype from object datatype</a:t>
          </a:r>
          <a:endParaRPr lang="en-US" sz="1100" kern="1200"/>
        </a:p>
      </dsp:txBody>
      <dsp:txXfrm>
        <a:off x="4922542" y="1717012"/>
        <a:ext cx="1488661" cy="1250475"/>
      </dsp:txXfrm>
    </dsp:sp>
    <dsp:sp modelId="{3FF8D692-411B-4C5B-A216-2F3B431B5F0D}">
      <dsp:nvSpPr>
        <dsp:cNvPr id="0" name=""/>
        <dsp:cNvSpPr/>
      </dsp:nvSpPr>
      <dsp:spPr>
        <a:xfrm>
          <a:off x="5354254" y="1133457"/>
          <a:ext cx="625237" cy="625237"/>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46" tIns="12700" rIns="48746" bIns="12700"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445818" y="1225021"/>
        <a:ext cx="442109" cy="442109"/>
      </dsp:txXfrm>
    </dsp:sp>
    <dsp:sp modelId="{25FDC5D1-9CD5-45EA-89D8-861FDAF3F51D}">
      <dsp:nvSpPr>
        <dsp:cNvPr id="0" name=""/>
        <dsp:cNvSpPr/>
      </dsp:nvSpPr>
      <dsp:spPr>
        <a:xfrm>
          <a:off x="4922542" y="3009098"/>
          <a:ext cx="1488661"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294BEE-1BBA-4CA1-9F5E-30EE0E15882C}">
      <dsp:nvSpPr>
        <dsp:cNvPr id="0" name=""/>
        <dsp:cNvSpPr/>
      </dsp:nvSpPr>
      <dsp:spPr>
        <a:xfrm>
          <a:off x="6560070" y="925044"/>
          <a:ext cx="1488661" cy="2084125"/>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062" tIns="330200" rIns="116062" bIns="330200" numCol="1" spcCol="1270" anchor="t" anchorCtr="0">
          <a:noAutofit/>
        </a:bodyPr>
        <a:lstStyle/>
        <a:p>
          <a:pPr marL="0" lvl="0" indent="0" algn="l" defTabSz="488950">
            <a:lnSpc>
              <a:spcPct val="90000"/>
            </a:lnSpc>
            <a:spcBef>
              <a:spcPct val="0"/>
            </a:spcBef>
            <a:spcAft>
              <a:spcPct val="35000"/>
            </a:spcAft>
            <a:buNone/>
          </a:pPr>
          <a:r>
            <a:rPr lang="en-IN" sz="1100" kern="1200"/>
            <a:t>Converted interest rate column to float by removing %</a:t>
          </a:r>
          <a:endParaRPr lang="en-US" sz="1100" kern="1200"/>
        </a:p>
      </dsp:txBody>
      <dsp:txXfrm>
        <a:off x="6560070" y="1717012"/>
        <a:ext cx="1488661" cy="1250475"/>
      </dsp:txXfrm>
    </dsp:sp>
    <dsp:sp modelId="{949749AF-42CF-4208-8901-1280E679C079}">
      <dsp:nvSpPr>
        <dsp:cNvPr id="0" name=""/>
        <dsp:cNvSpPr/>
      </dsp:nvSpPr>
      <dsp:spPr>
        <a:xfrm>
          <a:off x="6991781" y="1133457"/>
          <a:ext cx="625237" cy="625237"/>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46" tIns="12700" rIns="48746" bIns="12700" numCol="1" spcCol="1270" anchor="ctr" anchorCtr="0">
          <a:noAutofit/>
        </a:bodyPr>
        <a:lstStyle/>
        <a:p>
          <a:pPr marL="0" lvl="0" indent="0" algn="ctr" defTabSz="1333500">
            <a:lnSpc>
              <a:spcPct val="90000"/>
            </a:lnSpc>
            <a:spcBef>
              <a:spcPct val="0"/>
            </a:spcBef>
            <a:spcAft>
              <a:spcPct val="35000"/>
            </a:spcAft>
            <a:buNone/>
          </a:pPr>
          <a:r>
            <a:rPr lang="en-US" sz="3000" kern="1200"/>
            <a:t>5</a:t>
          </a:r>
        </a:p>
      </dsp:txBody>
      <dsp:txXfrm>
        <a:off x="7083345" y="1225021"/>
        <a:ext cx="442109" cy="442109"/>
      </dsp:txXfrm>
    </dsp:sp>
    <dsp:sp modelId="{FD6CCB38-52E3-43BB-A7B9-84F75295D81C}">
      <dsp:nvSpPr>
        <dsp:cNvPr id="0" name=""/>
        <dsp:cNvSpPr/>
      </dsp:nvSpPr>
      <dsp:spPr>
        <a:xfrm>
          <a:off x="6560070" y="3009098"/>
          <a:ext cx="1488661"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37049D-75BB-400A-905A-1D264EDDD438}">
      <dsp:nvSpPr>
        <dsp:cNvPr id="0" name=""/>
        <dsp:cNvSpPr/>
      </dsp:nvSpPr>
      <dsp:spPr>
        <a:xfrm>
          <a:off x="8197597" y="925044"/>
          <a:ext cx="1488661" cy="20841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062" tIns="330200" rIns="116062" bIns="330200" numCol="1" spcCol="1270" anchor="t" anchorCtr="0">
          <a:noAutofit/>
        </a:bodyPr>
        <a:lstStyle/>
        <a:p>
          <a:pPr marL="0" lvl="0" indent="0" algn="l" defTabSz="488950">
            <a:lnSpc>
              <a:spcPct val="90000"/>
            </a:lnSpc>
            <a:spcBef>
              <a:spcPct val="0"/>
            </a:spcBef>
            <a:spcAft>
              <a:spcPct val="35000"/>
            </a:spcAft>
            <a:buNone/>
          </a:pPr>
          <a:r>
            <a:rPr lang="en-IN" sz="1100" kern="1200" dirty="0"/>
            <a:t>Segregated all the values into categorical and numerical</a:t>
          </a:r>
          <a:endParaRPr lang="en-US" sz="1100" kern="1200" dirty="0"/>
        </a:p>
      </dsp:txBody>
      <dsp:txXfrm>
        <a:off x="8197597" y="1717012"/>
        <a:ext cx="1488661" cy="1250475"/>
      </dsp:txXfrm>
    </dsp:sp>
    <dsp:sp modelId="{B2ACE88A-E075-493B-9444-55864FB778A7}">
      <dsp:nvSpPr>
        <dsp:cNvPr id="0" name=""/>
        <dsp:cNvSpPr/>
      </dsp:nvSpPr>
      <dsp:spPr>
        <a:xfrm>
          <a:off x="8629309" y="1133457"/>
          <a:ext cx="625237" cy="62523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46" tIns="12700" rIns="48746" bIns="12700" numCol="1" spcCol="1270" anchor="ctr" anchorCtr="0">
          <a:noAutofit/>
        </a:bodyPr>
        <a:lstStyle/>
        <a:p>
          <a:pPr marL="0" lvl="0" indent="0" algn="ctr" defTabSz="1333500">
            <a:lnSpc>
              <a:spcPct val="90000"/>
            </a:lnSpc>
            <a:spcBef>
              <a:spcPct val="0"/>
            </a:spcBef>
            <a:spcAft>
              <a:spcPct val="35000"/>
            </a:spcAft>
            <a:buNone/>
          </a:pPr>
          <a:r>
            <a:rPr lang="en-US" sz="3000" kern="1200"/>
            <a:t>6</a:t>
          </a:r>
        </a:p>
      </dsp:txBody>
      <dsp:txXfrm>
        <a:off x="8720873" y="1225021"/>
        <a:ext cx="442109" cy="442109"/>
      </dsp:txXfrm>
    </dsp:sp>
    <dsp:sp modelId="{05119A3C-BFC8-4BEA-8B71-20764A40D6BB}">
      <dsp:nvSpPr>
        <dsp:cNvPr id="0" name=""/>
        <dsp:cNvSpPr/>
      </dsp:nvSpPr>
      <dsp:spPr>
        <a:xfrm>
          <a:off x="8197597" y="3009098"/>
          <a:ext cx="1488661"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B3FD6-0587-4049-8756-498B8453AD19}">
      <dsp:nvSpPr>
        <dsp:cNvPr id="0" name=""/>
        <dsp:cNvSpPr/>
      </dsp:nvSpPr>
      <dsp:spPr>
        <a:xfrm>
          <a:off x="9835124" y="925044"/>
          <a:ext cx="1488661" cy="208412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062" tIns="330200" rIns="116062" bIns="330200" numCol="1" spcCol="1270" anchor="t" anchorCtr="0">
          <a:noAutofit/>
        </a:bodyPr>
        <a:lstStyle/>
        <a:p>
          <a:pPr marL="0" lvl="0" indent="0" algn="l" defTabSz="488950">
            <a:lnSpc>
              <a:spcPct val="90000"/>
            </a:lnSpc>
            <a:spcBef>
              <a:spcPct val="0"/>
            </a:spcBef>
            <a:spcAft>
              <a:spcPct val="35000"/>
            </a:spcAft>
            <a:buNone/>
          </a:pPr>
          <a:r>
            <a:rPr lang="en-US" sz="1100" kern="1200" dirty="0"/>
            <a:t>Removed Categorical columns with only one unique value</a:t>
          </a:r>
        </a:p>
      </dsp:txBody>
      <dsp:txXfrm>
        <a:off x="9835124" y="1717012"/>
        <a:ext cx="1488661" cy="1250475"/>
      </dsp:txXfrm>
    </dsp:sp>
    <dsp:sp modelId="{D55FFF74-1E3E-4127-BE90-5D0D292F9E38}">
      <dsp:nvSpPr>
        <dsp:cNvPr id="0" name=""/>
        <dsp:cNvSpPr/>
      </dsp:nvSpPr>
      <dsp:spPr>
        <a:xfrm>
          <a:off x="10266836" y="1133457"/>
          <a:ext cx="625237" cy="625237"/>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46" tIns="12700" rIns="48746" bIns="12700" numCol="1" spcCol="1270" anchor="ctr" anchorCtr="0">
          <a:noAutofit/>
        </a:bodyPr>
        <a:lstStyle/>
        <a:p>
          <a:pPr marL="0" lvl="0" indent="0" algn="ctr" defTabSz="1333500">
            <a:lnSpc>
              <a:spcPct val="90000"/>
            </a:lnSpc>
            <a:spcBef>
              <a:spcPct val="0"/>
            </a:spcBef>
            <a:spcAft>
              <a:spcPct val="35000"/>
            </a:spcAft>
            <a:buNone/>
          </a:pPr>
          <a:r>
            <a:rPr lang="en-IN" sz="3000" kern="1200"/>
            <a:t>7</a:t>
          </a:r>
        </a:p>
      </dsp:txBody>
      <dsp:txXfrm>
        <a:off x="10358400" y="1225021"/>
        <a:ext cx="442109" cy="442109"/>
      </dsp:txXfrm>
    </dsp:sp>
    <dsp:sp modelId="{3FA41378-8C72-4CA2-9372-92C4C3BCF013}">
      <dsp:nvSpPr>
        <dsp:cNvPr id="0" name=""/>
        <dsp:cNvSpPr/>
      </dsp:nvSpPr>
      <dsp:spPr>
        <a:xfrm>
          <a:off x="9835124" y="3009098"/>
          <a:ext cx="1488661"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80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38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54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57196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08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41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91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88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0823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83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12/6/2023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8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12/6/2023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78393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AD40F-F3FA-F55B-3ECE-D7438E4994F3}"/>
              </a:ext>
            </a:extLst>
          </p:cNvPr>
          <p:cNvSpPr>
            <a:spLocks noGrp="1"/>
          </p:cNvSpPr>
          <p:nvPr>
            <p:ph type="ctrTitle"/>
          </p:nvPr>
        </p:nvSpPr>
        <p:spPr>
          <a:xfrm>
            <a:off x="520601" y="4840264"/>
            <a:ext cx="8044280" cy="1215547"/>
          </a:xfrm>
        </p:spPr>
        <p:txBody>
          <a:bodyPr anchor="ctr">
            <a:normAutofit/>
          </a:bodyPr>
          <a:lstStyle/>
          <a:p>
            <a:r>
              <a:rPr lang="en-IN"/>
              <a:t>Lending Club Case study</a:t>
            </a:r>
          </a:p>
        </p:txBody>
      </p:sp>
      <p:pic>
        <p:nvPicPr>
          <p:cNvPr id="4" name="Picture 3" descr="Pen placed on top of a signature line">
            <a:extLst>
              <a:ext uri="{FF2B5EF4-FFF2-40B4-BE49-F238E27FC236}">
                <a16:creationId xmlns:a16="http://schemas.microsoft.com/office/drawing/2014/main" id="{CA83679B-BBE6-3DED-0B3A-5B7C4231BC98}"/>
              </a:ext>
            </a:extLst>
          </p:cNvPr>
          <p:cNvPicPr>
            <a:picLocks noChangeAspect="1"/>
          </p:cNvPicPr>
          <p:nvPr/>
        </p:nvPicPr>
        <p:blipFill rotWithShape="1">
          <a:blip r:embed="rId2"/>
          <a:srcRect t="7148" b="43211"/>
          <a:stretch/>
        </p:blipFill>
        <p:spPr>
          <a:xfrm>
            <a:off x="-6781" y="1"/>
            <a:ext cx="12198782" cy="4042122"/>
          </a:xfrm>
          <a:prstGeom prst="rect">
            <a:avLst/>
          </a:prstGeom>
        </p:spPr>
      </p:pic>
      <p:cxnSp>
        <p:nvCxnSpPr>
          <p:cNvPr id="24" name="Straight Connector 23">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23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5D7603E-5E29-69B5-DDA7-E90145C51DE0}"/>
              </a:ext>
            </a:extLst>
          </p:cNvPr>
          <p:cNvSpPr>
            <a:spLocks noGrp="1"/>
          </p:cNvSpPr>
          <p:nvPr>
            <p:ph idx="1"/>
          </p:nvPr>
        </p:nvSpPr>
        <p:spPr>
          <a:xfrm>
            <a:off x="571502" y="1152404"/>
            <a:ext cx="3276598" cy="1278740"/>
          </a:xfrm>
        </p:spPr>
        <p:txBody>
          <a:bodyPr anchor="b">
            <a:normAutofit/>
          </a:bodyPr>
          <a:lstStyle/>
          <a:p>
            <a:r>
              <a:rPr lang="en-US" sz="1800" dirty="0"/>
              <a:t>People with high annual salary are less likely to default</a:t>
            </a:r>
          </a:p>
        </p:txBody>
      </p:sp>
      <p:cxnSp>
        <p:nvCxnSpPr>
          <p:cNvPr id="26" name="Straight Connector 2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747549FA-ED92-04C8-22C9-B5ECB9B00AAB}"/>
              </a:ext>
            </a:extLst>
          </p:cNvPr>
          <p:cNvPicPr>
            <a:picLocks noChangeAspect="1"/>
          </p:cNvPicPr>
          <p:nvPr/>
        </p:nvPicPr>
        <p:blipFill>
          <a:blip r:embed="rId2"/>
          <a:stretch>
            <a:fillRect/>
          </a:stretch>
        </p:blipFill>
        <p:spPr>
          <a:xfrm>
            <a:off x="4707120" y="939334"/>
            <a:ext cx="6913366" cy="4909923"/>
          </a:xfrm>
          <a:prstGeom prst="rect">
            <a:avLst/>
          </a:prstGeom>
        </p:spPr>
      </p:pic>
      <p:cxnSp>
        <p:nvCxnSpPr>
          <p:cNvPr id="27" name="Straight Connector 2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58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BFFA21A-12CB-17A8-832F-F538AF22DAAF}"/>
              </a:ext>
            </a:extLst>
          </p:cNvPr>
          <p:cNvPicPr>
            <a:picLocks noChangeAspect="1"/>
          </p:cNvPicPr>
          <p:nvPr/>
        </p:nvPicPr>
        <p:blipFill>
          <a:blip r:embed="rId2"/>
          <a:stretch>
            <a:fillRect/>
          </a:stretch>
        </p:blipFill>
        <p:spPr>
          <a:xfrm>
            <a:off x="50800" y="123371"/>
            <a:ext cx="5890780" cy="3795483"/>
          </a:xfrm>
          <a:prstGeom prst="rect">
            <a:avLst/>
          </a:prstGeom>
        </p:spPr>
      </p:pic>
      <p:pic>
        <p:nvPicPr>
          <p:cNvPr id="5" name="Content Placeholder 4">
            <a:extLst>
              <a:ext uri="{FF2B5EF4-FFF2-40B4-BE49-F238E27FC236}">
                <a16:creationId xmlns:a16="http://schemas.microsoft.com/office/drawing/2014/main" id="{E52EF89E-3B28-D7EE-D98F-A2AE52D7E186}"/>
              </a:ext>
            </a:extLst>
          </p:cNvPr>
          <p:cNvPicPr>
            <a:picLocks noChangeAspect="1"/>
          </p:cNvPicPr>
          <p:nvPr/>
        </p:nvPicPr>
        <p:blipFill>
          <a:blip r:embed="rId3"/>
          <a:stretch>
            <a:fillRect/>
          </a:stretch>
        </p:blipFill>
        <p:spPr>
          <a:xfrm>
            <a:off x="6268258" y="123370"/>
            <a:ext cx="5785856" cy="3795477"/>
          </a:xfrm>
          <a:prstGeom prst="rect">
            <a:avLst/>
          </a:prstGeom>
        </p:spPr>
      </p:pic>
      <p:cxnSp>
        <p:nvCxnSpPr>
          <p:cNvPr id="25" name="Straight Connector 24">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5A74DAA8-3C07-0D2F-2840-5E56D74011A1}"/>
              </a:ext>
            </a:extLst>
          </p:cNvPr>
          <p:cNvSpPr>
            <a:spLocks noGrp="1"/>
          </p:cNvSpPr>
          <p:nvPr>
            <p:ph idx="1"/>
          </p:nvPr>
        </p:nvSpPr>
        <p:spPr>
          <a:xfrm>
            <a:off x="4728315" y="4572001"/>
            <a:ext cx="6902996" cy="1508361"/>
          </a:xfrm>
        </p:spPr>
        <p:txBody>
          <a:bodyPr anchor="ctr">
            <a:normAutofit/>
          </a:bodyPr>
          <a:lstStyle/>
          <a:p>
            <a:pPr>
              <a:lnSpc>
                <a:spcPct val="110000"/>
              </a:lnSpc>
            </a:pPr>
            <a:r>
              <a:rPr lang="en-US" sz="1900"/>
              <a:t>As interest rate increases probability of person to default also increasing</a:t>
            </a:r>
          </a:p>
          <a:p>
            <a:pPr>
              <a:lnSpc>
                <a:spcPct val="110000"/>
              </a:lnSpc>
            </a:pPr>
            <a:r>
              <a:rPr lang="en-US" sz="1900"/>
              <a:t>As per loan income ratio if a high loan given to less income person, the person is  likely to default</a:t>
            </a:r>
          </a:p>
          <a:p>
            <a:pPr>
              <a:lnSpc>
                <a:spcPct val="110000"/>
              </a:lnSpc>
            </a:pPr>
            <a:endParaRPr lang="en-US" sz="1900"/>
          </a:p>
        </p:txBody>
      </p:sp>
      <p:cxnSp>
        <p:nvCxnSpPr>
          <p:cNvPr id="27" name="Straight Connector 26">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16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CBEEE-00B7-B44E-1143-129D829AA3C2}"/>
              </a:ext>
            </a:extLst>
          </p:cNvPr>
          <p:cNvSpPr>
            <a:spLocks noGrp="1"/>
          </p:cNvSpPr>
          <p:nvPr>
            <p:ph type="title"/>
          </p:nvPr>
        </p:nvSpPr>
        <p:spPr>
          <a:xfrm>
            <a:off x="521208" y="818777"/>
            <a:ext cx="2632002" cy="5099442"/>
          </a:xfrm>
        </p:spPr>
        <p:txBody>
          <a:bodyPr anchor="t">
            <a:normAutofit/>
          </a:bodyPr>
          <a:lstStyle/>
          <a:p>
            <a:r>
              <a:rPr lang="en-IN" dirty="0"/>
              <a:t>Problem Statement</a:t>
            </a:r>
          </a:p>
        </p:txBody>
      </p:sp>
      <p:cxnSp>
        <p:nvCxnSpPr>
          <p:cNvPr id="10" name="Straight Connector 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E2B5D2-A2AE-D3F4-7C56-AE4E7AAF5CAD}"/>
              </a:ext>
            </a:extLst>
          </p:cNvPr>
          <p:cNvSpPr>
            <a:spLocks noGrp="1"/>
          </p:cNvSpPr>
          <p:nvPr>
            <p:ph idx="1"/>
          </p:nvPr>
        </p:nvSpPr>
        <p:spPr>
          <a:xfrm>
            <a:off x="3791570" y="939782"/>
            <a:ext cx="7724000" cy="5034810"/>
          </a:xfrm>
        </p:spPr>
        <p:txBody>
          <a:bodyPr anchor="t">
            <a:normAutofit/>
          </a:bodyPr>
          <a:lstStyle/>
          <a:p>
            <a:r>
              <a:rPr lang="en-US" sz="1800" b="0" i="0" dirty="0">
                <a:effectLst/>
                <a:latin typeface="freight-text-pro"/>
              </a:rPr>
              <a:t>Lending company wants to understand the </a:t>
            </a:r>
            <a:r>
              <a:rPr lang="en-US" sz="1800" b="1" i="0" dirty="0">
                <a:effectLst/>
                <a:latin typeface="freight-text-pro"/>
              </a:rPr>
              <a:t>driving factors (or driver variables) </a:t>
            </a:r>
            <a:r>
              <a:rPr lang="en-US" sz="1800" b="0" i="0" dirty="0">
                <a:effectLst/>
                <a:latin typeface="freight-text-pro"/>
              </a:rPr>
              <a:t>behind loan default, i.e., the variables which are strong indicators of default.  The company can utilize this knowledge for its portfolio and risk assessment. </a:t>
            </a:r>
          </a:p>
          <a:p>
            <a:r>
              <a:rPr lang="en-IN" sz="1800" dirty="0">
                <a:latin typeface="freight-text-pro"/>
              </a:rPr>
              <a:t>To achieve the goal loan dataset, need to be analysed. Cleanup need to be performed and univariate, bivariate analysis must be done on data to identify the patterns and derive the variables contributing to loan default.</a:t>
            </a:r>
          </a:p>
        </p:txBody>
      </p:sp>
    </p:spTree>
    <p:extLst>
      <p:ext uri="{BB962C8B-B14F-4D97-AF65-F5344CB8AC3E}">
        <p14:creationId xmlns:p14="http://schemas.microsoft.com/office/powerpoint/2010/main" val="333851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A1B08-28BE-0631-1C11-713B70177CCC}"/>
              </a:ext>
            </a:extLst>
          </p:cNvPr>
          <p:cNvSpPr>
            <a:spLocks noGrp="1"/>
          </p:cNvSpPr>
          <p:nvPr>
            <p:ph type="title"/>
          </p:nvPr>
        </p:nvSpPr>
        <p:spPr>
          <a:xfrm>
            <a:off x="521207" y="789567"/>
            <a:ext cx="11110405" cy="1054864"/>
          </a:xfrm>
        </p:spPr>
        <p:txBody>
          <a:bodyPr anchor="t">
            <a:normAutofit/>
          </a:bodyPr>
          <a:lstStyle/>
          <a:p>
            <a:r>
              <a:rPr lang="en-IN" dirty="0"/>
              <a:t>Data Cleanup and Variable segregation</a:t>
            </a:r>
          </a:p>
        </p:txBody>
      </p:sp>
      <p:cxnSp>
        <p:nvCxnSpPr>
          <p:cNvPr id="24" name="Straight Connector 23">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5C8C3078-D31E-4B64-9F36-6B287A34CA21}"/>
              </a:ext>
            </a:extLst>
          </p:cNvPr>
          <p:cNvGraphicFramePr>
            <a:graphicFrameLocks noGrp="1"/>
          </p:cNvGraphicFramePr>
          <p:nvPr>
            <p:ph idx="1"/>
            <p:extLst>
              <p:ext uri="{D42A27DB-BD31-4B8C-83A1-F6EECF244321}">
                <p14:modId xmlns:p14="http://schemas.microsoft.com/office/powerpoint/2010/main" val="297187536"/>
              </p:ext>
            </p:extLst>
          </p:nvPr>
        </p:nvGraphicFramePr>
        <p:xfrm>
          <a:off x="415087" y="1936417"/>
          <a:ext cx="11333747"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252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05375-41AA-DEB7-3063-0E7BE40B15C1}"/>
              </a:ext>
            </a:extLst>
          </p:cNvPr>
          <p:cNvSpPr>
            <a:spLocks noGrp="1"/>
          </p:cNvSpPr>
          <p:nvPr>
            <p:ph type="title"/>
          </p:nvPr>
        </p:nvSpPr>
        <p:spPr>
          <a:xfrm>
            <a:off x="521208" y="786384"/>
            <a:ext cx="3509192" cy="2008193"/>
          </a:xfrm>
        </p:spPr>
        <p:txBody>
          <a:bodyPr anchor="t">
            <a:normAutofit/>
          </a:bodyPr>
          <a:lstStyle/>
          <a:p>
            <a:r>
              <a:rPr lang="en-IN" dirty="0"/>
              <a:t>Univariate Analysis</a:t>
            </a:r>
          </a:p>
        </p:txBody>
      </p:sp>
      <p:cxnSp>
        <p:nvCxnSpPr>
          <p:cNvPr id="25" name="Straight Connector 24">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F750D9-A749-87A3-0FD9-2DC49BF09C1B}"/>
              </a:ext>
            </a:extLst>
          </p:cNvPr>
          <p:cNvSpPr>
            <a:spLocks noGrp="1"/>
          </p:cNvSpPr>
          <p:nvPr>
            <p:ph idx="1"/>
          </p:nvPr>
        </p:nvSpPr>
        <p:spPr>
          <a:xfrm>
            <a:off x="571502" y="3066892"/>
            <a:ext cx="3276598" cy="2856476"/>
          </a:xfrm>
        </p:spPr>
        <p:txBody>
          <a:bodyPr anchor="b">
            <a:normAutofit/>
          </a:bodyPr>
          <a:lstStyle/>
          <a:p>
            <a:pPr marL="0" indent="0">
              <a:buNone/>
            </a:pPr>
            <a:r>
              <a:rPr lang="en-IN" sz="1700"/>
              <a:t>Box plot was used to see how numerical variables are distributed</a:t>
            </a:r>
          </a:p>
          <a:p>
            <a:pPr marL="0" indent="0">
              <a:buNone/>
            </a:pPr>
            <a:r>
              <a:rPr lang="en-IN" sz="1700"/>
              <a:t>Outliers found on annual income column ; they have been removed by taking values from 1% to 99% of distribution</a:t>
            </a:r>
          </a:p>
          <a:p>
            <a:pPr marL="0" indent="0">
              <a:buNone/>
            </a:pPr>
            <a:r>
              <a:rPr lang="en-IN" sz="1700"/>
              <a:t>                                                        </a:t>
            </a:r>
          </a:p>
          <a:p>
            <a:pPr marL="0" indent="0">
              <a:buNone/>
            </a:pPr>
            <a:endParaRPr lang="en-IN" sz="1700"/>
          </a:p>
        </p:txBody>
      </p:sp>
      <p:cxnSp>
        <p:nvCxnSpPr>
          <p:cNvPr id="27" name="Straight Connector 26">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7F26E18-171F-629A-7EBE-219AD09EB1DA}"/>
              </a:ext>
            </a:extLst>
          </p:cNvPr>
          <p:cNvPicPr>
            <a:picLocks noChangeAspect="1"/>
          </p:cNvPicPr>
          <p:nvPr/>
        </p:nvPicPr>
        <p:blipFill>
          <a:blip r:embed="rId2"/>
          <a:stretch>
            <a:fillRect/>
          </a:stretch>
        </p:blipFill>
        <p:spPr>
          <a:xfrm>
            <a:off x="4707120" y="870859"/>
            <a:ext cx="6913366" cy="5196111"/>
          </a:xfrm>
          <a:prstGeom prst="rect">
            <a:avLst/>
          </a:prstGeom>
        </p:spPr>
      </p:pic>
      <p:cxnSp>
        <p:nvCxnSpPr>
          <p:cNvPr id="29" name="Straight Connector 28">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84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4C22033-5973-8A69-3600-56D74A63A6DD}"/>
              </a:ext>
            </a:extLst>
          </p:cNvPr>
          <p:cNvPicPr>
            <a:picLocks noChangeAspect="1"/>
          </p:cNvPicPr>
          <p:nvPr/>
        </p:nvPicPr>
        <p:blipFill>
          <a:blip r:embed="rId2"/>
          <a:stretch>
            <a:fillRect/>
          </a:stretch>
        </p:blipFill>
        <p:spPr>
          <a:xfrm>
            <a:off x="36285" y="72572"/>
            <a:ext cx="4116161" cy="4129314"/>
          </a:xfrm>
          <a:prstGeom prst="rect">
            <a:avLst/>
          </a:prstGeom>
        </p:spPr>
      </p:pic>
      <p:pic>
        <p:nvPicPr>
          <p:cNvPr id="9" name="Picture 8">
            <a:extLst>
              <a:ext uri="{FF2B5EF4-FFF2-40B4-BE49-F238E27FC236}">
                <a16:creationId xmlns:a16="http://schemas.microsoft.com/office/drawing/2014/main" id="{46B381D5-8246-D21E-6762-311A16C9BDC7}"/>
              </a:ext>
            </a:extLst>
          </p:cNvPr>
          <p:cNvPicPr>
            <a:picLocks noChangeAspect="1"/>
          </p:cNvPicPr>
          <p:nvPr/>
        </p:nvPicPr>
        <p:blipFill>
          <a:blip r:embed="rId3"/>
          <a:stretch>
            <a:fillRect/>
          </a:stretch>
        </p:blipFill>
        <p:spPr>
          <a:xfrm>
            <a:off x="4188733" y="72572"/>
            <a:ext cx="3841976" cy="4129314"/>
          </a:xfrm>
          <a:prstGeom prst="rect">
            <a:avLst/>
          </a:prstGeom>
        </p:spPr>
      </p:pic>
      <p:pic>
        <p:nvPicPr>
          <p:cNvPr id="5" name="Content Placeholder 4">
            <a:extLst>
              <a:ext uri="{FF2B5EF4-FFF2-40B4-BE49-F238E27FC236}">
                <a16:creationId xmlns:a16="http://schemas.microsoft.com/office/drawing/2014/main" id="{DEB2EDF0-E839-DE6F-E8C3-7AE1D7474B97}"/>
              </a:ext>
            </a:extLst>
          </p:cNvPr>
          <p:cNvPicPr>
            <a:picLocks noChangeAspect="1"/>
          </p:cNvPicPr>
          <p:nvPr/>
        </p:nvPicPr>
        <p:blipFill>
          <a:blip r:embed="rId4"/>
          <a:stretch>
            <a:fillRect/>
          </a:stretch>
        </p:blipFill>
        <p:spPr>
          <a:xfrm>
            <a:off x="8066994" y="130630"/>
            <a:ext cx="4088721" cy="4071256"/>
          </a:xfrm>
          <a:prstGeom prst="rect">
            <a:avLst/>
          </a:prstGeom>
        </p:spPr>
      </p:pic>
      <p:cxnSp>
        <p:nvCxnSpPr>
          <p:cNvPr id="56" name="Straight Connector 55">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5DCCD164-E34E-7D5E-D058-040E9DD3CC87}"/>
              </a:ext>
            </a:extLst>
          </p:cNvPr>
          <p:cNvSpPr>
            <a:spLocks noGrp="1"/>
          </p:cNvSpPr>
          <p:nvPr>
            <p:ph idx="1"/>
          </p:nvPr>
        </p:nvSpPr>
        <p:spPr>
          <a:xfrm>
            <a:off x="4728315" y="4572001"/>
            <a:ext cx="6902996" cy="1508361"/>
          </a:xfrm>
        </p:spPr>
        <p:txBody>
          <a:bodyPr anchor="ctr">
            <a:normAutofit/>
          </a:bodyPr>
          <a:lstStyle/>
          <a:p>
            <a:pPr>
              <a:lnSpc>
                <a:spcPct val="110000"/>
              </a:lnSpc>
            </a:pPr>
            <a:r>
              <a:rPr lang="en-US" sz="1400"/>
              <a:t>Most of the loans are taken for debt consolidation to close existing loans</a:t>
            </a:r>
          </a:p>
          <a:p>
            <a:pPr>
              <a:lnSpc>
                <a:spcPct val="110000"/>
              </a:lnSpc>
            </a:pPr>
            <a:r>
              <a:rPr lang="en-US" sz="1400"/>
              <a:t>Combined verified and source verified values to verified for verification status column</a:t>
            </a:r>
          </a:p>
          <a:p>
            <a:pPr>
              <a:lnSpc>
                <a:spcPct val="110000"/>
              </a:lnSpc>
            </a:pPr>
            <a:r>
              <a:rPr lang="en-US" sz="1400"/>
              <a:t>Other, None  value rows removed on purpose and home ownership columns</a:t>
            </a:r>
          </a:p>
        </p:txBody>
      </p:sp>
      <p:cxnSp>
        <p:nvCxnSpPr>
          <p:cNvPr id="58" name="Straight Connector 57">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50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1">
            <a:extLst>
              <a:ext uri="{FF2B5EF4-FFF2-40B4-BE49-F238E27FC236}">
                <a16:creationId xmlns:a16="http://schemas.microsoft.com/office/drawing/2014/main" id="{8A24763C-173C-D219-EEFE-542C39D9D3FE}"/>
              </a:ext>
            </a:extLst>
          </p:cNvPr>
          <p:cNvSpPr>
            <a:spLocks noGrp="1"/>
          </p:cNvSpPr>
          <p:nvPr>
            <p:ph idx="1"/>
          </p:nvPr>
        </p:nvSpPr>
        <p:spPr>
          <a:xfrm>
            <a:off x="571502" y="3066892"/>
            <a:ext cx="3276598" cy="2856476"/>
          </a:xfrm>
        </p:spPr>
        <p:txBody>
          <a:bodyPr anchor="b">
            <a:normAutofit/>
          </a:bodyPr>
          <a:lstStyle/>
          <a:p>
            <a:pPr marL="0" indent="0">
              <a:buNone/>
            </a:pPr>
            <a:r>
              <a:rPr lang="en-US" sz="1800" dirty="0"/>
              <a:t>As the number of year increases persons applying for loans also increasing company can anticipate more loans for future years</a:t>
            </a:r>
          </a:p>
          <a:p>
            <a:pPr marL="0" indent="0">
              <a:buNone/>
            </a:pPr>
            <a:endParaRPr lang="en-US" sz="1800" dirty="0"/>
          </a:p>
        </p:txBody>
      </p:sp>
      <p:cxnSp>
        <p:nvCxnSpPr>
          <p:cNvPr id="59" name="Straight Connector 58">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A64A0799-8EDA-8C5A-91B6-E14C214DBB0D}"/>
              </a:ext>
            </a:extLst>
          </p:cNvPr>
          <p:cNvPicPr>
            <a:picLocks noChangeAspect="1"/>
          </p:cNvPicPr>
          <p:nvPr/>
        </p:nvPicPr>
        <p:blipFill>
          <a:blip r:embed="rId2"/>
          <a:stretch>
            <a:fillRect/>
          </a:stretch>
        </p:blipFill>
        <p:spPr>
          <a:xfrm>
            <a:off x="4707120" y="1542896"/>
            <a:ext cx="6913366" cy="3819634"/>
          </a:xfrm>
          <a:prstGeom prst="rect">
            <a:avLst/>
          </a:prstGeom>
        </p:spPr>
      </p:pic>
      <p:cxnSp>
        <p:nvCxnSpPr>
          <p:cNvPr id="60" name="Straight Connector 59">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1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88C59-47F3-5BBF-6864-258D0F2D8558}"/>
              </a:ext>
            </a:extLst>
          </p:cNvPr>
          <p:cNvSpPr>
            <a:spLocks noGrp="1"/>
          </p:cNvSpPr>
          <p:nvPr>
            <p:ph type="title"/>
          </p:nvPr>
        </p:nvSpPr>
        <p:spPr>
          <a:xfrm>
            <a:off x="521208" y="685491"/>
            <a:ext cx="11110427" cy="847984"/>
          </a:xfrm>
        </p:spPr>
        <p:txBody>
          <a:bodyPr anchor="ctr">
            <a:normAutofit/>
          </a:bodyPr>
          <a:lstStyle/>
          <a:p>
            <a:r>
              <a:rPr lang="en-IN"/>
              <a:t>Bivariate/Multivariate Analysis</a:t>
            </a:r>
            <a:endParaRPr lang="en-IN" dirty="0"/>
          </a:p>
        </p:txBody>
      </p:sp>
      <p:cxnSp>
        <p:nvCxnSpPr>
          <p:cNvPr id="22" name="Straight Connector 2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772CB00-E31A-3846-173B-8B12887F2EC5}"/>
              </a:ext>
            </a:extLst>
          </p:cNvPr>
          <p:cNvPicPr>
            <a:picLocks noChangeAspect="1"/>
          </p:cNvPicPr>
          <p:nvPr/>
        </p:nvPicPr>
        <p:blipFill>
          <a:blip r:embed="rId2"/>
          <a:stretch>
            <a:fillRect/>
          </a:stretch>
        </p:blipFill>
        <p:spPr>
          <a:xfrm>
            <a:off x="629091" y="1919335"/>
            <a:ext cx="6742252" cy="4079063"/>
          </a:xfrm>
          <a:prstGeom prst="rect">
            <a:avLst/>
          </a:prstGeom>
        </p:spPr>
      </p:pic>
      <p:sp>
        <p:nvSpPr>
          <p:cNvPr id="25" name="Content Placeholder 8">
            <a:extLst>
              <a:ext uri="{FF2B5EF4-FFF2-40B4-BE49-F238E27FC236}">
                <a16:creationId xmlns:a16="http://schemas.microsoft.com/office/drawing/2014/main" id="{98AC8719-F52B-383D-D854-628F5FE5D64D}"/>
              </a:ext>
            </a:extLst>
          </p:cNvPr>
          <p:cNvSpPr>
            <a:spLocks noGrp="1"/>
          </p:cNvSpPr>
          <p:nvPr>
            <p:ph idx="1"/>
          </p:nvPr>
        </p:nvSpPr>
        <p:spPr>
          <a:xfrm>
            <a:off x="8184630" y="2031167"/>
            <a:ext cx="3446679" cy="3967235"/>
          </a:xfrm>
        </p:spPr>
        <p:txBody>
          <a:bodyPr>
            <a:normAutofit/>
          </a:bodyPr>
          <a:lstStyle/>
          <a:p>
            <a:r>
              <a:rPr lang="en-US" sz="1800" dirty="0"/>
              <a:t>High correlation between loan amount, funded amount, funded amount inv out of three any one can be used for analysis they are equally correlated to total payment, total rec principle, total payment inv</a:t>
            </a:r>
          </a:p>
        </p:txBody>
      </p:sp>
      <p:cxnSp>
        <p:nvCxnSpPr>
          <p:cNvPr id="20" name="Straight Connector 19">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23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8">
            <a:extLst>
              <a:ext uri="{FF2B5EF4-FFF2-40B4-BE49-F238E27FC236}">
                <a16:creationId xmlns:a16="http://schemas.microsoft.com/office/drawing/2014/main" id="{C2810183-B874-E3B3-B5FB-1CBEA442C867}"/>
              </a:ext>
            </a:extLst>
          </p:cNvPr>
          <p:cNvSpPr>
            <a:spLocks noGrp="1"/>
          </p:cNvSpPr>
          <p:nvPr>
            <p:ph idx="1"/>
          </p:nvPr>
        </p:nvSpPr>
        <p:spPr>
          <a:xfrm>
            <a:off x="232231" y="737794"/>
            <a:ext cx="3615854" cy="2956091"/>
          </a:xfrm>
        </p:spPr>
        <p:txBody>
          <a:bodyPr anchor="b">
            <a:normAutofit/>
          </a:bodyPr>
          <a:lstStyle/>
          <a:p>
            <a:r>
              <a:rPr lang="en-US" sz="1800" dirty="0"/>
              <a:t>Need to be cautious while giving loan to Small business purpose as this value has highest number of defaulters</a:t>
            </a:r>
          </a:p>
          <a:p>
            <a:r>
              <a:rPr lang="en-US" sz="1800" dirty="0"/>
              <a:t>High defaults are happening in address state NE</a:t>
            </a:r>
          </a:p>
        </p:txBody>
      </p:sp>
      <p:cxnSp>
        <p:nvCxnSpPr>
          <p:cNvPr id="34" name="Straight Connector 3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9B24146-2326-BE48-436F-73B93201F5D1}"/>
              </a:ext>
            </a:extLst>
          </p:cNvPr>
          <p:cNvPicPr>
            <a:picLocks noChangeAspect="1"/>
          </p:cNvPicPr>
          <p:nvPr/>
        </p:nvPicPr>
        <p:blipFill>
          <a:blip r:embed="rId2"/>
          <a:stretch>
            <a:fillRect/>
          </a:stretch>
        </p:blipFill>
        <p:spPr>
          <a:xfrm>
            <a:off x="4678118" y="614425"/>
            <a:ext cx="7183139" cy="3202835"/>
          </a:xfrm>
          <a:prstGeom prst="rect">
            <a:avLst/>
          </a:prstGeom>
        </p:spPr>
      </p:pic>
      <p:cxnSp>
        <p:nvCxnSpPr>
          <p:cNvPr id="36" name="Straight Connector 35">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0CF3A9B-619F-5982-E6EC-89E1CE6B0F87}"/>
              </a:ext>
            </a:extLst>
          </p:cNvPr>
          <p:cNvPicPr>
            <a:picLocks noChangeAspect="1"/>
          </p:cNvPicPr>
          <p:nvPr/>
        </p:nvPicPr>
        <p:blipFill>
          <a:blip r:embed="rId3"/>
          <a:stretch>
            <a:fillRect/>
          </a:stretch>
        </p:blipFill>
        <p:spPr>
          <a:xfrm>
            <a:off x="4660374" y="3879168"/>
            <a:ext cx="7200884" cy="2377861"/>
          </a:xfrm>
          <a:prstGeom prst="rect">
            <a:avLst/>
          </a:prstGeom>
        </p:spPr>
      </p:pic>
    </p:spTree>
    <p:extLst>
      <p:ext uri="{BB962C8B-B14F-4D97-AF65-F5344CB8AC3E}">
        <p14:creationId xmlns:p14="http://schemas.microsoft.com/office/powerpoint/2010/main" val="3045462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9BA42A-D981-C9BA-0A8D-EBEF16F5D367}"/>
              </a:ext>
            </a:extLst>
          </p:cNvPr>
          <p:cNvSpPr>
            <a:spLocks noGrp="1"/>
          </p:cNvSpPr>
          <p:nvPr>
            <p:ph idx="1"/>
          </p:nvPr>
        </p:nvSpPr>
        <p:spPr>
          <a:xfrm>
            <a:off x="564241" y="989435"/>
            <a:ext cx="3276598" cy="4170391"/>
          </a:xfrm>
        </p:spPr>
        <p:txBody>
          <a:bodyPr anchor="b">
            <a:normAutofit/>
          </a:bodyPr>
          <a:lstStyle/>
          <a:p>
            <a:r>
              <a:rPr lang="en-US" sz="1800" dirty="0"/>
              <a:t>As the Grade increases the person is more probable to default</a:t>
            </a:r>
          </a:p>
          <a:p>
            <a:r>
              <a:rPr lang="en-US" sz="1800" dirty="0"/>
              <a:t>Company also need to check derogatory public records and public record bankruptcies as they are highly likely to default</a:t>
            </a:r>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0F3C90AC-1C56-4053-1E32-7C992DD92957}"/>
              </a:ext>
            </a:extLst>
          </p:cNvPr>
          <p:cNvPicPr>
            <a:picLocks noChangeAspect="1"/>
          </p:cNvPicPr>
          <p:nvPr/>
        </p:nvPicPr>
        <p:blipFill>
          <a:blip r:embed="rId2"/>
          <a:stretch>
            <a:fillRect/>
          </a:stretch>
        </p:blipFill>
        <p:spPr>
          <a:xfrm>
            <a:off x="4627304" y="625838"/>
            <a:ext cx="7412296" cy="2746644"/>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01EB5D2-B479-0667-55FA-EBDBC25596BA}"/>
              </a:ext>
            </a:extLst>
          </p:cNvPr>
          <p:cNvPicPr>
            <a:picLocks noChangeAspect="1"/>
          </p:cNvPicPr>
          <p:nvPr/>
        </p:nvPicPr>
        <p:blipFill>
          <a:blip r:embed="rId3"/>
          <a:stretch>
            <a:fillRect/>
          </a:stretch>
        </p:blipFill>
        <p:spPr>
          <a:xfrm>
            <a:off x="4627303" y="3456610"/>
            <a:ext cx="3493437" cy="2796560"/>
          </a:xfrm>
          <a:prstGeom prst="rect">
            <a:avLst/>
          </a:prstGeom>
        </p:spPr>
      </p:pic>
      <p:pic>
        <p:nvPicPr>
          <p:cNvPr id="10" name="Picture 9">
            <a:extLst>
              <a:ext uri="{FF2B5EF4-FFF2-40B4-BE49-F238E27FC236}">
                <a16:creationId xmlns:a16="http://schemas.microsoft.com/office/drawing/2014/main" id="{B9AA7158-B7EC-0AAC-6A1E-9ED2C70A36CD}"/>
              </a:ext>
            </a:extLst>
          </p:cNvPr>
          <p:cNvPicPr>
            <a:picLocks noChangeAspect="1"/>
          </p:cNvPicPr>
          <p:nvPr/>
        </p:nvPicPr>
        <p:blipFill>
          <a:blip r:embed="rId4"/>
          <a:stretch>
            <a:fillRect/>
          </a:stretch>
        </p:blipFill>
        <p:spPr>
          <a:xfrm>
            <a:off x="8267700" y="3471005"/>
            <a:ext cx="3771895" cy="2788848"/>
          </a:xfrm>
          <a:prstGeom prst="rect">
            <a:avLst/>
          </a:prstGeom>
        </p:spPr>
      </p:pic>
    </p:spTree>
    <p:extLst>
      <p:ext uri="{BB962C8B-B14F-4D97-AF65-F5344CB8AC3E}">
        <p14:creationId xmlns:p14="http://schemas.microsoft.com/office/powerpoint/2010/main" val="1880719109"/>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206</TotalTime>
  <Words>413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Batang</vt:lpstr>
      <vt:lpstr>Arial</vt:lpstr>
      <vt:lpstr>Avenir Next LT Pro Light</vt:lpstr>
      <vt:lpstr>freight-text-pro</vt:lpstr>
      <vt:lpstr>AlignmentVTI</vt:lpstr>
      <vt:lpstr>Lending Club Case study</vt:lpstr>
      <vt:lpstr>Problem Statement</vt:lpstr>
      <vt:lpstr>Data Cleanup and Variable segregation</vt:lpstr>
      <vt:lpstr>Univariate Analysis</vt:lpstr>
      <vt:lpstr>PowerPoint Presentation</vt:lpstr>
      <vt:lpstr>PowerPoint Presentation</vt:lpstr>
      <vt:lpstr>Bivariate/Multivariate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Nithin Rajidi</dc:creator>
  <cp:lastModifiedBy>Nithin Rajidi</cp:lastModifiedBy>
  <cp:revision>1</cp:revision>
  <dcterms:created xsi:type="dcterms:W3CDTF">2023-12-06T10:55:10Z</dcterms:created>
  <dcterms:modified xsi:type="dcterms:W3CDTF">2023-12-06T14:22:00Z</dcterms:modified>
</cp:coreProperties>
</file>