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60"/>
  </p:normalViewPr>
  <p:slideViewPr>
    <p:cSldViewPr snapToGrid="0">
      <p:cViewPr varScale="1">
        <p:scale>
          <a:sx n="66" d="100"/>
          <a:sy n="66"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09B3CB2-D124-4989-8A5A-F117EEC7072E}" type="datetimeFigureOut">
              <a:rPr lang="en-GB" smtClean="0"/>
              <a:t>30/05/2017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7EA930-9DB1-4BFF-9AC5-A53ACFA0AB47}" type="slidenum">
              <a:rPr lang="en-GB" smtClean="0"/>
              <a:t>‹#›</a:t>
            </a:fld>
            <a:endParaRPr lang="en-GB"/>
          </a:p>
        </p:txBody>
      </p:sp>
    </p:spTree>
    <p:extLst>
      <p:ext uri="{BB962C8B-B14F-4D97-AF65-F5344CB8AC3E}">
        <p14:creationId xmlns:p14="http://schemas.microsoft.com/office/powerpoint/2010/main" val="100686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09B3CB2-D124-4989-8A5A-F117EEC7072E}" type="datetimeFigureOut">
              <a:rPr lang="en-GB" smtClean="0"/>
              <a:t>30/05/2017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7EA930-9DB1-4BFF-9AC5-A53ACFA0AB47}" type="slidenum">
              <a:rPr lang="en-GB" smtClean="0"/>
              <a:t>‹#›</a:t>
            </a:fld>
            <a:endParaRPr lang="en-GB"/>
          </a:p>
        </p:txBody>
      </p:sp>
    </p:spTree>
    <p:extLst>
      <p:ext uri="{BB962C8B-B14F-4D97-AF65-F5344CB8AC3E}">
        <p14:creationId xmlns:p14="http://schemas.microsoft.com/office/powerpoint/2010/main" val="55031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09B3CB2-D124-4989-8A5A-F117EEC7072E}" type="datetimeFigureOut">
              <a:rPr lang="en-GB" smtClean="0"/>
              <a:t>30/05/2017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7EA930-9DB1-4BFF-9AC5-A53ACFA0AB47}" type="slidenum">
              <a:rPr lang="en-GB" smtClean="0"/>
              <a:t>‹#›</a:t>
            </a:fld>
            <a:endParaRPr lang="en-GB"/>
          </a:p>
        </p:txBody>
      </p:sp>
    </p:spTree>
    <p:extLst>
      <p:ext uri="{BB962C8B-B14F-4D97-AF65-F5344CB8AC3E}">
        <p14:creationId xmlns:p14="http://schemas.microsoft.com/office/powerpoint/2010/main" val="115700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09B3CB2-D124-4989-8A5A-F117EEC7072E}" type="datetimeFigureOut">
              <a:rPr lang="en-GB" smtClean="0"/>
              <a:t>30/05/2017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7EA930-9DB1-4BFF-9AC5-A53ACFA0AB47}" type="slidenum">
              <a:rPr lang="en-GB" smtClean="0"/>
              <a:t>‹#›</a:t>
            </a:fld>
            <a:endParaRPr lang="en-GB"/>
          </a:p>
        </p:txBody>
      </p:sp>
    </p:spTree>
    <p:extLst>
      <p:ext uri="{BB962C8B-B14F-4D97-AF65-F5344CB8AC3E}">
        <p14:creationId xmlns:p14="http://schemas.microsoft.com/office/powerpoint/2010/main" val="427036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9B3CB2-D124-4989-8A5A-F117EEC7072E}" type="datetimeFigureOut">
              <a:rPr lang="en-GB" smtClean="0"/>
              <a:t>30/05/2017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7EA930-9DB1-4BFF-9AC5-A53ACFA0AB47}" type="slidenum">
              <a:rPr lang="en-GB" smtClean="0"/>
              <a:t>‹#›</a:t>
            </a:fld>
            <a:endParaRPr lang="en-GB"/>
          </a:p>
        </p:txBody>
      </p:sp>
    </p:spTree>
    <p:extLst>
      <p:ext uri="{BB962C8B-B14F-4D97-AF65-F5344CB8AC3E}">
        <p14:creationId xmlns:p14="http://schemas.microsoft.com/office/powerpoint/2010/main" val="394630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09B3CB2-D124-4989-8A5A-F117EEC7072E}" type="datetimeFigureOut">
              <a:rPr lang="en-GB" smtClean="0"/>
              <a:t>30/05/2017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7EA930-9DB1-4BFF-9AC5-A53ACFA0AB47}" type="slidenum">
              <a:rPr lang="en-GB" smtClean="0"/>
              <a:t>‹#›</a:t>
            </a:fld>
            <a:endParaRPr lang="en-GB"/>
          </a:p>
        </p:txBody>
      </p:sp>
    </p:spTree>
    <p:extLst>
      <p:ext uri="{BB962C8B-B14F-4D97-AF65-F5344CB8AC3E}">
        <p14:creationId xmlns:p14="http://schemas.microsoft.com/office/powerpoint/2010/main" val="318357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09B3CB2-D124-4989-8A5A-F117EEC7072E}" type="datetimeFigureOut">
              <a:rPr lang="en-GB" smtClean="0"/>
              <a:t>30/05/2017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F7EA930-9DB1-4BFF-9AC5-A53ACFA0AB47}" type="slidenum">
              <a:rPr lang="en-GB" smtClean="0"/>
              <a:t>‹#›</a:t>
            </a:fld>
            <a:endParaRPr lang="en-GB"/>
          </a:p>
        </p:txBody>
      </p:sp>
    </p:spTree>
    <p:extLst>
      <p:ext uri="{BB962C8B-B14F-4D97-AF65-F5344CB8AC3E}">
        <p14:creationId xmlns:p14="http://schemas.microsoft.com/office/powerpoint/2010/main" val="102574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09B3CB2-D124-4989-8A5A-F117EEC7072E}" type="datetimeFigureOut">
              <a:rPr lang="en-GB" smtClean="0"/>
              <a:t>30/05/2017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F7EA930-9DB1-4BFF-9AC5-A53ACFA0AB47}" type="slidenum">
              <a:rPr lang="en-GB" smtClean="0"/>
              <a:t>‹#›</a:t>
            </a:fld>
            <a:endParaRPr lang="en-GB"/>
          </a:p>
        </p:txBody>
      </p:sp>
    </p:spTree>
    <p:extLst>
      <p:ext uri="{BB962C8B-B14F-4D97-AF65-F5344CB8AC3E}">
        <p14:creationId xmlns:p14="http://schemas.microsoft.com/office/powerpoint/2010/main" val="66458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B3CB2-D124-4989-8A5A-F117EEC7072E}" type="datetimeFigureOut">
              <a:rPr lang="en-GB" smtClean="0"/>
              <a:t>30/05/2017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F7EA930-9DB1-4BFF-9AC5-A53ACFA0AB47}" type="slidenum">
              <a:rPr lang="en-GB" smtClean="0"/>
              <a:t>‹#›</a:t>
            </a:fld>
            <a:endParaRPr lang="en-GB"/>
          </a:p>
        </p:txBody>
      </p:sp>
    </p:spTree>
    <p:extLst>
      <p:ext uri="{BB962C8B-B14F-4D97-AF65-F5344CB8AC3E}">
        <p14:creationId xmlns:p14="http://schemas.microsoft.com/office/powerpoint/2010/main" val="351931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9B3CB2-D124-4989-8A5A-F117EEC7072E}" type="datetimeFigureOut">
              <a:rPr lang="en-GB" smtClean="0"/>
              <a:t>30/05/2017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7EA930-9DB1-4BFF-9AC5-A53ACFA0AB47}" type="slidenum">
              <a:rPr lang="en-GB" smtClean="0"/>
              <a:t>‹#›</a:t>
            </a:fld>
            <a:endParaRPr lang="en-GB"/>
          </a:p>
        </p:txBody>
      </p:sp>
    </p:spTree>
    <p:extLst>
      <p:ext uri="{BB962C8B-B14F-4D97-AF65-F5344CB8AC3E}">
        <p14:creationId xmlns:p14="http://schemas.microsoft.com/office/powerpoint/2010/main" val="2432198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9B3CB2-D124-4989-8A5A-F117EEC7072E}" type="datetimeFigureOut">
              <a:rPr lang="en-GB" smtClean="0"/>
              <a:t>30/05/2017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7EA930-9DB1-4BFF-9AC5-A53ACFA0AB47}" type="slidenum">
              <a:rPr lang="en-GB" smtClean="0"/>
              <a:t>‹#›</a:t>
            </a:fld>
            <a:endParaRPr lang="en-GB"/>
          </a:p>
        </p:txBody>
      </p:sp>
    </p:spTree>
    <p:extLst>
      <p:ext uri="{BB962C8B-B14F-4D97-AF65-F5344CB8AC3E}">
        <p14:creationId xmlns:p14="http://schemas.microsoft.com/office/powerpoint/2010/main" val="525700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B3CB2-D124-4989-8A5A-F117EEC7072E}" type="datetimeFigureOut">
              <a:rPr lang="en-GB" smtClean="0"/>
              <a:t>30/05/2017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EA930-9DB1-4BFF-9AC5-A53ACFA0AB47}" type="slidenum">
              <a:rPr lang="en-GB" smtClean="0"/>
              <a:t>‹#›</a:t>
            </a:fld>
            <a:endParaRPr lang="en-GB"/>
          </a:p>
        </p:txBody>
      </p:sp>
    </p:spTree>
    <p:extLst>
      <p:ext uri="{BB962C8B-B14F-4D97-AF65-F5344CB8AC3E}">
        <p14:creationId xmlns:p14="http://schemas.microsoft.com/office/powerpoint/2010/main" val="2589736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Binary_repository_manag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DevOps Office model</a:t>
            </a:r>
            <a:br>
              <a:rPr lang="en-US" dirty="0" smtClean="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3999" y="3602038"/>
            <a:ext cx="10247697" cy="2327124"/>
          </a:xfrm>
        </p:spPr>
        <p:txBody>
          <a:bodyPr>
            <a:normAutofit fontScale="92500"/>
          </a:bodyPr>
          <a:lstStyle/>
          <a:p>
            <a:endParaRPr lang="en-US" dirty="0" smtClean="0"/>
          </a:p>
          <a:p>
            <a:endParaRPr lang="en-US" dirty="0"/>
          </a:p>
          <a:p>
            <a:endParaRPr lang="en-US" dirty="0" smtClean="0"/>
          </a:p>
          <a:p>
            <a:endParaRPr lang="en-US" dirty="0"/>
          </a:p>
          <a:p>
            <a:r>
              <a:rPr lang="en-US"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Nithin N M</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952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Level 1 DFD Puppet</a:t>
            </a:r>
            <a:endParaRPr lang="en-GB"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1563" y="2064444"/>
            <a:ext cx="5308873" cy="3873699"/>
          </a:xfrm>
        </p:spPr>
      </p:pic>
    </p:spTree>
    <p:extLst>
      <p:ext uri="{BB962C8B-B14F-4D97-AF65-F5344CB8AC3E}">
        <p14:creationId xmlns:p14="http://schemas.microsoft.com/office/powerpoint/2010/main" val="75390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1 DFD </a:t>
            </a:r>
            <a:r>
              <a:rPr lang="en-US" dirty="0" err="1" smtClean="0"/>
              <a:t>Git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505" y="2172400"/>
            <a:ext cx="7594990" cy="3657788"/>
          </a:xfrm>
        </p:spPr>
      </p:pic>
    </p:spTree>
    <p:extLst>
      <p:ext uri="{BB962C8B-B14F-4D97-AF65-F5344CB8AC3E}">
        <p14:creationId xmlns:p14="http://schemas.microsoft.com/office/powerpoint/2010/main" val="387163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r>
              <a:rPr lang="en-US" dirty="0" smtClean="0"/>
              <a:t/>
            </a:r>
            <a:br>
              <a:rPr lang="en-US" dirty="0" smtClean="0"/>
            </a:br>
            <a:endParaRPr lang="en-GB" dirty="0"/>
          </a:p>
        </p:txBody>
      </p:sp>
      <p:sp>
        <p:nvSpPr>
          <p:cNvPr id="3" name="Content Placeholder 2"/>
          <p:cNvSpPr>
            <a:spLocks noGrp="1"/>
          </p:cNvSpPr>
          <p:nvPr>
            <p:ph idx="1"/>
          </p:nvPr>
        </p:nvSpPr>
        <p:spPr>
          <a:xfrm>
            <a:off x="664945" y="1941128"/>
            <a:ext cx="10515600" cy="4351338"/>
          </a:xfrm>
        </p:spPr>
        <p:txBody>
          <a:bodyPr/>
          <a:lstStyle/>
          <a:p>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devops</a:t>
            </a:r>
            <a:r>
              <a:rPr lang="en-US" dirty="0" smtClean="0">
                <a:latin typeface="Times New Roman" panose="02020603050405020304" pitchFamily="18" charset="0"/>
                <a:cs typeface="Times New Roman" panose="02020603050405020304" pitchFamily="18" charset="0"/>
              </a:rPr>
              <a:t> office model include rapid </a:t>
            </a:r>
            <a:r>
              <a:rPr lang="en-US" dirty="0" err="1" smtClean="0">
                <a:latin typeface="Times New Roman" panose="02020603050405020304" pitchFamily="18" charset="0"/>
                <a:cs typeface="Times New Roman" panose="02020603050405020304" pitchFamily="18" charset="0"/>
              </a:rPr>
              <a:t>realese</a:t>
            </a:r>
            <a:r>
              <a:rPr lang="en-US" dirty="0" smtClean="0">
                <a:latin typeface="Times New Roman" panose="02020603050405020304" pitchFamily="18" charset="0"/>
                <a:cs typeface="Times New Roman" panose="02020603050405020304" pitchFamily="18" charset="0"/>
              </a:rPr>
              <a:t> of working software</a:t>
            </a:r>
          </a:p>
          <a:p>
            <a:r>
              <a:rPr lang="en-US" dirty="0" smtClean="0">
                <a:latin typeface="Times New Roman" panose="02020603050405020304" pitchFamily="18" charset="0"/>
                <a:cs typeface="Times New Roman" panose="02020603050405020304" pitchFamily="18" charset="0"/>
              </a:rPr>
              <a:t>Since it every process is automated it save time and resources</a:t>
            </a:r>
          </a:p>
          <a:p>
            <a:endParaRPr lang="en-US"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02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dirty="0" smtClean="0">
                <a:latin typeface="Times New Roman" panose="02020603050405020304" pitchFamily="18" charset="0"/>
                <a:cs typeface="Times New Roman" panose="02020603050405020304" pitchFamily="18" charset="0"/>
              </a:rPr>
              <a:t>INTRODUCTION</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smtClean="0"/>
              <a:t>  </a:t>
            </a:r>
            <a:endParaRPr lang="en-GB" dirty="0"/>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project aims at automation of the processes involving software </a:t>
            </a:r>
            <a:r>
              <a:rPr lang="en-GB" dirty="0" err="1">
                <a:latin typeface="Times New Roman" panose="02020603050405020304" pitchFamily="18" charset="0"/>
                <a:cs typeface="Times New Roman" panose="02020603050405020304" pitchFamily="18" charset="0"/>
              </a:rPr>
              <a:t>testing,building,deploymentandmonitoring</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concept of automation came up and the companies have tried implementing the concept of automation in every possible way to fasten their software production process and to speed up the process of delivery to the customer. </a:t>
            </a:r>
            <a:endParaRPr lang="en-GB"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So the every process in software system in automated such a single touch install every package and  configures the systems</a:t>
            </a:r>
          </a:p>
          <a:p>
            <a:endParaRPr lang="en-GB" dirty="0" smtClean="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57573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latin typeface="Times New Roman" panose="02020603050405020304" pitchFamily="18" charset="0"/>
                <a:cs typeface="Times New Roman" panose="02020603050405020304" pitchFamily="18" charset="0"/>
              </a:rPr>
              <a:t>In order to achieve the enormous task of implementing the automation process of software delivery we need DevOps model</a:t>
            </a:r>
          </a:p>
          <a:p>
            <a:r>
              <a:rPr lang="en-GB" dirty="0" smtClean="0">
                <a:latin typeface="Times New Roman" panose="02020603050405020304" pitchFamily="18" charset="0"/>
                <a:cs typeface="Times New Roman" panose="02020603050405020304" pitchFamily="18" charset="0"/>
              </a:rPr>
              <a:t> DevOps is a combination of "software </a:t>
            </a:r>
            <a:r>
              <a:rPr lang="en-GB" dirty="0" err="1" smtClean="0">
                <a:latin typeface="Times New Roman" panose="02020603050405020304" pitchFamily="18" charset="0"/>
                <a:cs typeface="Times New Roman" panose="02020603050405020304" pitchFamily="18" charset="0"/>
              </a:rPr>
              <a:t>DEVelopment</a:t>
            </a:r>
            <a:r>
              <a:rPr lang="en-GB" dirty="0" smtClean="0">
                <a:latin typeface="Times New Roman" panose="02020603050405020304" pitchFamily="18" charset="0"/>
                <a:cs typeface="Times New Roman" panose="02020603050405020304" pitchFamily="18" charset="0"/>
              </a:rPr>
              <a:t>" and "information technology </a:t>
            </a:r>
            <a:r>
              <a:rPr lang="en-GB" dirty="0" err="1" smtClean="0">
                <a:latin typeface="Times New Roman" panose="02020603050405020304" pitchFamily="18" charset="0"/>
                <a:cs typeface="Times New Roman" panose="02020603050405020304" pitchFamily="18" charset="0"/>
              </a:rPr>
              <a:t>OPerationS</a:t>
            </a:r>
            <a:r>
              <a:rPr lang="en-GB"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In Dev-Ops </a:t>
            </a:r>
            <a:r>
              <a:rPr lang="en-GB" dirty="0">
                <a:latin typeface="Times New Roman" panose="02020603050405020304" pitchFamily="18" charset="0"/>
                <a:cs typeface="Times New Roman" panose="02020603050405020304" pitchFamily="18" charset="0"/>
              </a:rPr>
              <a:t>d</a:t>
            </a:r>
            <a:r>
              <a:rPr lang="en-GB" dirty="0" smtClean="0">
                <a:latin typeface="Times New Roman" panose="02020603050405020304" pitchFamily="18" charset="0"/>
                <a:cs typeface="Times New Roman" panose="02020603050405020304" pitchFamily="18" charset="0"/>
              </a:rPr>
              <a:t>evelopers </a:t>
            </a:r>
            <a:r>
              <a:rPr lang="en-GB" dirty="0">
                <a:latin typeface="Times New Roman" panose="02020603050405020304" pitchFamily="18" charset="0"/>
                <a:cs typeface="Times New Roman" panose="02020603050405020304" pitchFamily="18" charset="0"/>
              </a:rPr>
              <a:t>and the Operations team work together. </a:t>
            </a:r>
            <a:r>
              <a:rPr lang="en-GB" dirty="0" smtClean="0">
                <a:latin typeface="Times New Roman" panose="02020603050405020304" pitchFamily="18" charset="0"/>
                <a:cs typeface="Times New Roman" panose="02020603050405020304" pitchFamily="18" charset="0"/>
              </a:rPr>
              <a:t>with </a:t>
            </a:r>
            <a:r>
              <a:rPr lang="en-GB" dirty="0">
                <a:latin typeface="Times New Roman" panose="02020603050405020304" pitchFamily="18" charset="0"/>
                <a:cs typeface="Times New Roman" panose="02020603050405020304" pitchFamily="18" charset="0"/>
              </a:rPr>
              <a:t>the help of the developers.</a:t>
            </a: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smtClean="0"/>
          </a:p>
          <a:p>
            <a:endParaRPr lang="en-GB" dirty="0"/>
          </a:p>
        </p:txBody>
      </p:sp>
    </p:spTree>
    <p:extLst>
      <p:ext uri="{BB962C8B-B14F-4D97-AF65-F5344CB8AC3E}">
        <p14:creationId xmlns:p14="http://schemas.microsoft.com/office/powerpoint/2010/main" val="419384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50503" y="163628"/>
            <a:ext cx="4644155" cy="194180"/>
          </a:xfrm>
        </p:spPr>
        <p:txBody>
          <a:bodyPr>
            <a:normAutofit fontScale="90000"/>
          </a:bodyPr>
          <a:lstStyle/>
          <a:p>
            <a:endParaRPr lang="en-GB" dirty="0"/>
          </a:p>
        </p:txBody>
      </p:sp>
      <p:sp>
        <p:nvSpPr>
          <p:cNvPr id="3" name="Content Placeholder 2"/>
          <p:cNvSpPr>
            <a:spLocks noGrp="1"/>
          </p:cNvSpPr>
          <p:nvPr>
            <p:ph idx="1"/>
          </p:nvPr>
        </p:nvSpPr>
        <p:spPr>
          <a:xfrm>
            <a:off x="519764" y="673768"/>
            <a:ext cx="10834036" cy="6035040"/>
          </a:xfrm>
        </p:spPr>
        <p:txBody>
          <a:bodyPr>
            <a:normAutofit/>
          </a:bodyPr>
          <a:lstStyle/>
          <a:p>
            <a:pPr>
              <a:buFont typeface="Wingdings" panose="05000000000000000000" pitchFamily="2" charset="2"/>
              <a:buChar char="Ø"/>
            </a:pPr>
            <a:r>
              <a:rPr lang="en-GB" sz="3200" dirty="0">
                <a:latin typeface="Times New Roman" panose="02020603050405020304" pitchFamily="18" charset="0"/>
                <a:cs typeface="Times New Roman" panose="02020603050405020304" pitchFamily="18" charset="0"/>
              </a:rPr>
              <a:t>The following are the types of DevOps tools that can be integrated in the </a:t>
            </a:r>
            <a:r>
              <a:rPr lang="en-GB" sz="3200" dirty="0" err="1">
                <a:latin typeface="Times New Roman" panose="02020603050405020304" pitchFamily="18" charset="0"/>
                <a:cs typeface="Times New Roman" panose="02020603050405020304" pitchFamily="18" charset="0"/>
              </a:rPr>
              <a:t>devops</a:t>
            </a:r>
            <a:r>
              <a:rPr lang="en-GB" sz="3200" dirty="0">
                <a:latin typeface="Times New Roman" panose="02020603050405020304" pitchFamily="18" charset="0"/>
                <a:cs typeface="Times New Roman" panose="02020603050405020304" pitchFamily="18" charset="0"/>
              </a:rPr>
              <a:t> chain</a:t>
            </a:r>
            <a:r>
              <a:rPr lang="en-GB" dirty="0" smtClean="0"/>
              <a:t>.</a:t>
            </a:r>
          </a:p>
          <a:p>
            <a:pPr lvl="0"/>
            <a:r>
              <a:rPr lang="en-GB" sz="2400" dirty="0">
                <a:latin typeface="Times New Roman" panose="02020603050405020304" pitchFamily="18" charset="0"/>
                <a:cs typeface="Times New Roman" panose="02020603050405020304" pitchFamily="18" charset="0"/>
              </a:rPr>
              <a:t>Code -&gt; Code development and review, version control tools, code merging</a:t>
            </a:r>
          </a:p>
          <a:p>
            <a:pPr lvl="0"/>
            <a:r>
              <a:rPr lang="en-GB" sz="2400" dirty="0">
                <a:latin typeface="Times New Roman" panose="02020603050405020304" pitchFamily="18" charset="0"/>
                <a:cs typeface="Times New Roman" panose="02020603050405020304" pitchFamily="18" charset="0"/>
              </a:rPr>
              <a:t>Build -&gt;  Continuous integration tools, build status</a:t>
            </a:r>
          </a:p>
          <a:p>
            <a:pPr lvl="0"/>
            <a:r>
              <a:rPr lang="en-GB" sz="2400" dirty="0">
                <a:latin typeface="Times New Roman" panose="02020603050405020304" pitchFamily="18" charset="0"/>
                <a:cs typeface="Times New Roman" panose="02020603050405020304" pitchFamily="18" charset="0"/>
              </a:rPr>
              <a:t>Test -&gt; Test and results determine performance</a:t>
            </a:r>
          </a:p>
          <a:p>
            <a:pPr lvl="0"/>
            <a:r>
              <a:rPr lang="en-GB" sz="2400" dirty="0">
                <a:latin typeface="Times New Roman" panose="02020603050405020304" pitchFamily="18" charset="0"/>
                <a:cs typeface="Times New Roman" panose="02020603050405020304" pitchFamily="18" charset="0"/>
              </a:rPr>
              <a:t>Package -&gt; </a:t>
            </a:r>
            <a:r>
              <a:rPr lang="en-GB" sz="2400" dirty="0" err="1">
                <a:latin typeface="Times New Roman" panose="02020603050405020304" pitchFamily="18" charset="0"/>
                <a:cs typeface="Times New Roman" panose="02020603050405020304" pitchFamily="18" charset="0"/>
                <a:hlinkClick r:id="rId2" tooltip="Binary repository manager"/>
              </a:rPr>
              <a:t>Artifact</a:t>
            </a:r>
            <a:r>
              <a:rPr lang="en-GB" sz="2400" dirty="0">
                <a:latin typeface="Times New Roman" panose="02020603050405020304" pitchFamily="18" charset="0"/>
                <a:cs typeface="Times New Roman" panose="02020603050405020304" pitchFamily="18" charset="0"/>
                <a:hlinkClick r:id="rId2" tooltip="Binary repository manager"/>
              </a:rPr>
              <a:t> repository</a:t>
            </a:r>
            <a:r>
              <a:rPr lang="en-GB" sz="2400" dirty="0">
                <a:latin typeface="Times New Roman" panose="02020603050405020304" pitchFamily="18" charset="0"/>
                <a:cs typeface="Times New Roman" panose="02020603050405020304" pitchFamily="18" charset="0"/>
              </a:rPr>
              <a:t>, application pre-deployment staging</a:t>
            </a:r>
          </a:p>
          <a:p>
            <a:pPr lvl="0"/>
            <a:r>
              <a:rPr lang="en-GB" sz="2400" dirty="0">
                <a:latin typeface="Times New Roman" panose="02020603050405020304" pitchFamily="18" charset="0"/>
                <a:cs typeface="Times New Roman" panose="02020603050405020304" pitchFamily="18" charset="0"/>
              </a:rPr>
              <a:t>Release -&gt; Change management, release approvals, release automation</a:t>
            </a:r>
          </a:p>
          <a:p>
            <a:pPr lvl="0"/>
            <a:r>
              <a:rPr lang="en-GB" sz="2400" dirty="0">
                <a:latin typeface="Times New Roman" panose="02020603050405020304" pitchFamily="18" charset="0"/>
                <a:cs typeface="Times New Roman" panose="02020603050405020304" pitchFamily="18" charset="0"/>
              </a:rPr>
              <a:t>Configure -&gt; Infrastructure configuration and management, Infrastructure as Code tools</a:t>
            </a:r>
          </a:p>
          <a:p>
            <a:pPr lvl="0"/>
            <a:r>
              <a:rPr lang="en-GB" sz="2400" dirty="0">
                <a:latin typeface="Times New Roman" panose="02020603050405020304" pitchFamily="18" charset="0"/>
                <a:cs typeface="Times New Roman" panose="02020603050405020304" pitchFamily="18" charset="0"/>
              </a:rPr>
              <a:t>Monitor -&gt; Applications performance monitoring, end user experience</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798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Tools used</a:t>
            </a:r>
            <a:br>
              <a:rPr lang="en-US" sz="3600" dirty="0" smtClean="0">
                <a:latin typeface="Times New Roman" panose="02020603050405020304" pitchFamily="18" charset="0"/>
                <a:cs typeface="Times New Roman" panose="02020603050405020304" pitchFamily="18" charset="0"/>
              </a:rPr>
            </a:br>
            <a:endParaRPr lang="en-GB"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7128" y="1116530"/>
            <a:ext cx="10515600" cy="5438273"/>
          </a:xfrm>
        </p:spPr>
        <p:txBody>
          <a:bodyPr>
            <a:normAutofit/>
          </a:bodyPr>
          <a:lstStyle/>
          <a:p>
            <a:pPr lvl="0" fontAlgn="base"/>
            <a:r>
              <a:rPr lang="en-US" sz="2000" dirty="0">
                <a:latin typeface="Times New Roman" panose="02020603050405020304" pitchFamily="18" charset="0"/>
                <a:cs typeface="Times New Roman" panose="02020603050405020304" pitchFamily="18" charset="0"/>
              </a:rPr>
              <a:t>Nagios : It is open source monitoring tool which monitors sites.</a:t>
            </a:r>
            <a:endParaRPr lang="en-GB" sz="2000" dirty="0">
              <a:latin typeface="Times New Roman" panose="02020603050405020304" pitchFamily="18" charset="0"/>
              <a:cs typeface="Times New Roman" panose="02020603050405020304" pitchFamily="18" charset="0"/>
            </a:endParaRPr>
          </a:p>
          <a:p>
            <a:pPr lvl="0" fontAlgn="base"/>
            <a:r>
              <a:rPr lang="en-US" sz="2000" dirty="0" err="1">
                <a:latin typeface="Times New Roman" panose="02020603050405020304" pitchFamily="18" charset="0"/>
                <a:cs typeface="Times New Roman" panose="02020603050405020304" pitchFamily="18" charset="0"/>
              </a:rPr>
              <a:t>Git</a:t>
            </a:r>
            <a:r>
              <a:rPr lang="en-US" sz="2000" dirty="0">
                <a:latin typeface="Times New Roman" panose="02020603050405020304" pitchFamily="18" charset="0"/>
                <a:cs typeface="Times New Roman" panose="02020603050405020304" pitchFamily="18" charset="0"/>
              </a:rPr>
              <a:t> : It is open source version control system</a:t>
            </a:r>
            <a:endParaRPr lang="en-GB" sz="2000" dirty="0">
              <a:latin typeface="Times New Roman" panose="02020603050405020304" pitchFamily="18" charset="0"/>
              <a:cs typeface="Times New Roman" panose="02020603050405020304" pitchFamily="18" charset="0"/>
            </a:endParaRPr>
          </a:p>
          <a:p>
            <a:pPr lvl="0" fontAlgn="base"/>
            <a:r>
              <a:rPr lang="en-US" sz="2000" dirty="0" err="1">
                <a:latin typeface="Times New Roman" panose="02020603050405020304" pitchFamily="18" charset="0"/>
                <a:cs typeface="Times New Roman" panose="02020603050405020304" pitchFamily="18" charset="0"/>
              </a:rPr>
              <a:t>Github</a:t>
            </a:r>
            <a:r>
              <a:rPr lang="en-US" sz="2000" dirty="0">
                <a:latin typeface="Times New Roman" panose="02020603050405020304" pitchFamily="18" charset="0"/>
                <a:cs typeface="Times New Roman" panose="02020603050405020304" pitchFamily="18" charset="0"/>
              </a:rPr>
              <a:t> : Public open source Repository which is used store codes</a:t>
            </a:r>
            <a:endParaRPr lang="en-GB" sz="2000" dirty="0">
              <a:latin typeface="Times New Roman" panose="02020603050405020304" pitchFamily="18" charset="0"/>
              <a:cs typeface="Times New Roman" panose="02020603050405020304" pitchFamily="18" charset="0"/>
            </a:endParaRPr>
          </a:p>
          <a:p>
            <a:pPr lvl="0" fontAlgn="base"/>
            <a:r>
              <a:rPr lang="en-US" sz="2000" dirty="0">
                <a:latin typeface="Times New Roman" panose="02020603050405020304" pitchFamily="18" charset="0"/>
                <a:cs typeface="Times New Roman" panose="02020603050405020304" pitchFamily="18" charset="0"/>
              </a:rPr>
              <a:t>Maven : It is building tool which build the codes into binary files or packages</a:t>
            </a:r>
            <a:endParaRPr lang="en-GB" sz="2000" dirty="0">
              <a:latin typeface="Times New Roman" panose="02020603050405020304" pitchFamily="18" charset="0"/>
              <a:cs typeface="Times New Roman" panose="02020603050405020304" pitchFamily="18" charset="0"/>
            </a:endParaRPr>
          </a:p>
          <a:p>
            <a:pPr lvl="0" fontAlgn="base"/>
            <a:r>
              <a:rPr lang="en-US" sz="2000" dirty="0" smtClean="0">
                <a:latin typeface="Times New Roman" panose="02020603050405020304" pitchFamily="18" charset="0"/>
                <a:cs typeface="Times New Roman" panose="02020603050405020304" pitchFamily="18" charset="0"/>
              </a:rPr>
              <a:t>DNS </a:t>
            </a:r>
            <a:r>
              <a:rPr lang="en-US" sz="2000" dirty="0">
                <a:latin typeface="Times New Roman" panose="02020603050405020304" pitchFamily="18" charset="0"/>
                <a:cs typeface="Times New Roman" panose="02020603050405020304" pitchFamily="18" charset="0"/>
              </a:rPr>
              <a:t>: provides visitors access to websites using domain names rather than IP addresses.</a:t>
            </a:r>
            <a:endParaRPr lang="en-GB" sz="2000" dirty="0">
              <a:latin typeface="Times New Roman" panose="02020603050405020304" pitchFamily="18" charset="0"/>
              <a:cs typeface="Times New Roman" panose="02020603050405020304" pitchFamily="18" charset="0"/>
            </a:endParaRPr>
          </a:p>
          <a:p>
            <a:pPr lvl="0" fontAlgn="base"/>
            <a:r>
              <a:rPr lang="en-US" sz="2000" dirty="0">
                <a:latin typeface="Times New Roman" panose="02020603050405020304" pitchFamily="18" charset="0"/>
                <a:cs typeface="Times New Roman" panose="02020603050405020304" pitchFamily="18" charset="0"/>
              </a:rPr>
              <a:t>Jenkins : Continuous Integration tool which is used to integrate the all other tools.</a:t>
            </a:r>
            <a:endParaRPr lang="en-GB" sz="2000" dirty="0">
              <a:latin typeface="Times New Roman" panose="02020603050405020304" pitchFamily="18" charset="0"/>
              <a:cs typeface="Times New Roman" panose="02020603050405020304" pitchFamily="18" charset="0"/>
            </a:endParaRPr>
          </a:p>
          <a:p>
            <a:pPr lvl="0" fontAlgn="base"/>
            <a:r>
              <a:rPr lang="en-US" sz="2000" dirty="0" err="1">
                <a:latin typeface="Times New Roman" panose="02020603050405020304" pitchFamily="18" charset="0"/>
                <a:cs typeface="Times New Roman" panose="02020603050405020304" pitchFamily="18" charset="0"/>
              </a:rPr>
              <a:t>Jfrog</a:t>
            </a:r>
            <a:r>
              <a:rPr lang="en-US" sz="2000" dirty="0">
                <a:latin typeface="Times New Roman" panose="02020603050405020304" pitchFamily="18" charset="0"/>
                <a:cs typeface="Times New Roman" panose="02020603050405020304" pitchFamily="18" charset="0"/>
              </a:rPr>
              <a:t> : It's a single gateway through which you access external artifacts, and store your own build artifacts.</a:t>
            </a:r>
            <a:endParaRPr lang="en-GB" sz="2000" dirty="0">
              <a:latin typeface="Times New Roman" panose="02020603050405020304" pitchFamily="18" charset="0"/>
              <a:cs typeface="Times New Roman" panose="02020603050405020304" pitchFamily="18" charset="0"/>
            </a:endParaRPr>
          </a:p>
          <a:p>
            <a:pPr lvl="0" fontAlgn="base"/>
            <a:r>
              <a:rPr lang="en-US" sz="2000" dirty="0" err="1">
                <a:latin typeface="Times New Roman" panose="02020603050405020304" pitchFamily="18" charset="0"/>
                <a:cs typeface="Times New Roman" panose="02020603050405020304" pitchFamily="18" charset="0"/>
              </a:rPr>
              <a:t>Corbertura</a:t>
            </a:r>
            <a:r>
              <a:rPr lang="en-US" sz="2000" dirty="0">
                <a:latin typeface="Times New Roman" panose="02020603050405020304" pitchFamily="18" charset="0"/>
                <a:cs typeface="Times New Roman" panose="02020603050405020304" pitchFamily="18" charset="0"/>
              </a:rPr>
              <a:t> : is a free Java tool that calculates the percentage of code accessed by tests. It can be used to identify which parts of your Java program are lacking test coverage.</a:t>
            </a:r>
            <a:endParaRPr lang="en-GB" sz="2000" dirty="0">
              <a:latin typeface="Times New Roman" panose="02020603050405020304" pitchFamily="18" charset="0"/>
              <a:cs typeface="Times New Roman" panose="02020603050405020304" pitchFamily="18" charset="0"/>
            </a:endParaRPr>
          </a:p>
          <a:p>
            <a:pPr lvl="0" fontAlgn="base"/>
            <a:r>
              <a:rPr lang="en-US" sz="2000" dirty="0">
                <a:latin typeface="Times New Roman" panose="02020603050405020304" pitchFamily="18" charset="0"/>
                <a:cs typeface="Times New Roman" panose="02020603050405020304" pitchFamily="18" charset="0"/>
              </a:rPr>
              <a:t>Puppet : is an open-source software configuration management tool. It runs on many Unix-like systems as well as on Microsoft Windows, and includes its own declarative language to describe system configuration.</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288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Architecture diagram</a:t>
            </a:r>
            <a:endParaRPr lang="en-GB"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5074" y="1867301"/>
            <a:ext cx="6805061" cy="3370943"/>
          </a:xfrm>
          <a:prstGeom prst="rect">
            <a:avLst/>
          </a:prstGeom>
          <a:noFill/>
          <a:ln>
            <a:noFill/>
          </a:ln>
        </p:spPr>
      </p:pic>
    </p:spTree>
    <p:extLst>
      <p:ext uri="{BB962C8B-B14F-4D97-AF65-F5344CB8AC3E}">
        <p14:creationId xmlns:p14="http://schemas.microsoft.com/office/powerpoint/2010/main" val="406874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324" y="-106330"/>
            <a:ext cx="10515600" cy="1325563"/>
          </a:xfrm>
        </p:spPr>
        <p:txBody>
          <a:bodyPr/>
          <a:lstStyle/>
          <a:p>
            <a:r>
              <a:rPr lang="en-US" dirty="0" smtClean="0">
                <a:latin typeface="Times New Roman" panose="02020603050405020304" pitchFamily="18" charset="0"/>
                <a:cs typeface="Times New Roman" panose="02020603050405020304" pitchFamily="18" charset="0"/>
              </a:rPr>
              <a:t>DFD Level 0</a:t>
            </a:r>
            <a:endParaRPr lang="en-GB" dirty="0">
              <a:latin typeface="Times New Roman" panose="02020603050405020304" pitchFamily="18" charset="0"/>
              <a:cs typeface="Times New Roman" panose="02020603050405020304" pitchFamily="18" charset="0"/>
            </a:endParaRPr>
          </a:p>
        </p:txBody>
      </p:sp>
      <p:pic>
        <p:nvPicPr>
          <p:cNvPr id="4" name="Content Placeholder 3" descr="C:\Users\nmni\Desktop\Untitled.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70535" y="1219233"/>
            <a:ext cx="9365381" cy="5431824"/>
          </a:xfrm>
          <a:prstGeom prst="rect">
            <a:avLst/>
          </a:prstGeom>
          <a:noFill/>
          <a:ln>
            <a:noFill/>
          </a:ln>
        </p:spPr>
      </p:pic>
    </p:spTree>
    <p:extLst>
      <p:ext uri="{BB962C8B-B14F-4D97-AF65-F5344CB8AC3E}">
        <p14:creationId xmlns:p14="http://schemas.microsoft.com/office/powerpoint/2010/main" val="415675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Use case Diagram</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GB"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80159"/>
            <a:ext cx="10288604" cy="5597091"/>
          </a:xfrm>
          <a:prstGeom prst="rect">
            <a:avLst/>
          </a:prstGeom>
          <a:noFill/>
        </p:spPr>
      </p:pic>
    </p:spTree>
    <p:extLst>
      <p:ext uri="{BB962C8B-B14F-4D97-AF65-F5344CB8AC3E}">
        <p14:creationId xmlns:p14="http://schemas.microsoft.com/office/powerpoint/2010/main" val="420954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Level 1 DFD Maven</a:t>
            </a:r>
            <a:endParaRPr lang="en-GB"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034" y="1799925"/>
            <a:ext cx="8758989" cy="3627018"/>
          </a:xfrm>
        </p:spPr>
      </p:pic>
    </p:spTree>
    <p:extLst>
      <p:ext uri="{BB962C8B-B14F-4D97-AF65-F5344CB8AC3E}">
        <p14:creationId xmlns:p14="http://schemas.microsoft.com/office/powerpoint/2010/main" val="3562063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333</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DevOps Office model </vt:lpstr>
      <vt:lpstr>                         INTRODUCTION   </vt:lpstr>
      <vt:lpstr>PowerPoint Presentation</vt:lpstr>
      <vt:lpstr>PowerPoint Presentation</vt:lpstr>
      <vt:lpstr>Tools used </vt:lpstr>
      <vt:lpstr>Architecture diagram</vt:lpstr>
      <vt:lpstr>DFD Level 0</vt:lpstr>
      <vt:lpstr>Use case Diagram</vt:lpstr>
      <vt:lpstr>Level 1 DFD Maven</vt:lpstr>
      <vt:lpstr>Level 1 DFD Puppet</vt:lpstr>
      <vt:lpstr>Level 1 DFD Git</vt:lpstr>
      <vt:lpstr>Conclusion </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Office model </dc:title>
  <dc:creator>N.M, Nithin M</dc:creator>
  <cp:lastModifiedBy>N.M, Nithin M</cp:lastModifiedBy>
  <cp:revision>18</cp:revision>
  <dcterms:created xsi:type="dcterms:W3CDTF">2017-04-21T08:49:41Z</dcterms:created>
  <dcterms:modified xsi:type="dcterms:W3CDTF">2017-05-30T06:21:14Z</dcterms:modified>
</cp:coreProperties>
</file>