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6BB7FB-17CF-472D-80BC-3EC29DAA573E}" type="datetimeFigureOut">
              <a:rPr lang="en-US" smtClean="0"/>
              <a:t>26/9/2023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90CFE2-3DED-4A2F-B6C0-84771DAD148B}" type="slidenum">
              <a:rPr lang="en-US" smtClean="0"/>
              <a:t>‹#›</a:t>
            </a:fld>
            <a:endParaRPr lang="en-US" dirty="0"/>
          </a:p>
        </p:txBody>
      </p:sp>
    </p:spTree>
    <p:extLst>
      <p:ext uri="{BB962C8B-B14F-4D97-AF65-F5344CB8AC3E}">
        <p14:creationId xmlns:p14="http://schemas.microsoft.com/office/powerpoint/2010/main" val="3529131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6BB7FB-17CF-472D-80BC-3EC29DAA573E}" type="datetimeFigureOut">
              <a:rPr lang="en-US" smtClean="0"/>
              <a:t>26/9/2023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90CFE2-3DED-4A2F-B6C0-84771DAD148B}" type="slidenum">
              <a:rPr lang="en-US" smtClean="0"/>
              <a:t>‹#›</a:t>
            </a:fld>
            <a:endParaRPr lang="en-US" dirty="0"/>
          </a:p>
        </p:txBody>
      </p:sp>
    </p:spTree>
    <p:extLst>
      <p:ext uri="{BB962C8B-B14F-4D97-AF65-F5344CB8AC3E}">
        <p14:creationId xmlns:p14="http://schemas.microsoft.com/office/powerpoint/2010/main" val="224579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6BB7FB-17CF-472D-80BC-3EC29DAA573E}" type="datetimeFigureOut">
              <a:rPr lang="en-US" smtClean="0"/>
              <a:t>26/9/2023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90CFE2-3DED-4A2F-B6C0-84771DAD148B}" type="slidenum">
              <a:rPr lang="en-US" smtClean="0"/>
              <a:t>‹#›</a:t>
            </a:fld>
            <a:endParaRPr lang="en-US" dirty="0"/>
          </a:p>
        </p:txBody>
      </p:sp>
    </p:spTree>
    <p:extLst>
      <p:ext uri="{BB962C8B-B14F-4D97-AF65-F5344CB8AC3E}">
        <p14:creationId xmlns:p14="http://schemas.microsoft.com/office/powerpoint/2010/main" val="3743339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6BB7FB-17CF-472D-80BC-3EC29DAA573E}" type="datetimeFigureOut">
              <a:rPr lang="en-US" smtClean="0"/>
              <a:t>26/9/2023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90CFE2-3DED-4A2F-B6C0-84771DAD148B}" type="slidenum">
              <a:rPr lang="en-US" smtClean="0"/>
              <a:t>‹#›</a:t>
            </a:fld>
            <a:endParaRPr lang="en-US" dirty="0"/>
          </a:p>
        </p:txBody>
      </p:sp>
    </p:spTree>
    <p:extLst>
      <p:ext uri="{BB962C8B-B14F-4D97-AF65-F5344CB8AC3E}">
        <p14:creationId xmlns:p14="http://schemas.microsoft.com/office/powerpoint/2010/main" val="387481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6BB7FB-17CF-472D-80BC-3EC29DAA573E}" type="datetimeFigureOut">
              <a:rPr lang="en-US" smtClean="0"/>
              <a:t>26/9/2023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90CFE2-3DED-4A2F-B6C0-84771DAD148B}" type="slidenum">
              <a:rPr lang="en-US" smtClean="0"/>
              <a:t>‹#›</a:t>
            </a:fld>
            <a:endParaRPr lang="en-US" dirty="0"/>
          </a:p>
        </p:txBody>
      </p:sp>
    </p:spTree>
    <p:extLst>
      <p:ext uri="{BB962C8B-B14F-4D97-AF65-F5344CB8AC3E}">
        <p14:creationId xmlns:p14="http://schemas.microsoft.com/office/powerpoint/2010/main" val="325089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6BB7FB-17CF-472D-80BC-3EC29DAA573E}" type="datetimeFigureOut">
              <a:rPr lang="en-US" smtClean="0"/>
              <a:t>26/9/2023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90CFE2-3DED-4A2F-B6C0-84771DAD148B}" type="slidenum">
              <a:rPr lang="en-US" smtClean="0"/>
              <a:t>‹#›</a:t>
            </a:fld>
            <a:endParaRPr lang="en-US" dirty="0"/>
          </a:p>
        </p:txBody>
      </p:sp>
    </p:spTree>
    <p:extLst>
      <p:ext uri="{BB962C8B-B14F-4D97-AF65-F5344CB8AC3E}">
        <p14:creationId xmlns:p14="http://schemas.microsoft.com/office/powerpoint/2010/main" val="1187409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6BB7FB-17CF-472D-80BC-3EC29DAA573E}" type="datetimeFigureOut">
              <a:rPr lang="en-US" smtClean="0"/>
              <a:t>26/9/2023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090CFE2-3DED-4A2F-B6C0-84771DAD148B}" type="slidenum">
              <a:rPr lang="en-US" smtClean="0"/>
              <a:t>‹#›</a:t>
            </a:fld>
            <a:endParaRPr lang="en-US" dirty="0"/>
          </a:p>
        </p:txBody>
      </p:sp>
    </p:spTree>
    <p:extLst>
      <p:ext uri="{BB962C8B-B14F-4D97-AF65-F5344CB8AC3E}">
        <p14:creationId xmlns:p14="http://schemas.microsoft.com/office/powerpoint/2010/main" val="7441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6BB7FB-17CF-472D-80BC-3EC29DAA573E}" type="datetimeFigureOut">
              <a:rPr lang="en-US" smtClean="0"/>
              <a:t>26/9/2023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090CFE2-3DED-4A2F-B6C0-84771DAD148B}" type="slidenum">
              <a:rPr lang="en-US" smtClean="0"/>
              <a:t>‹#›</a:t>
            </a:fld>
            <a:endParaRPr lang="en-US" dirty="0"/>
          </a:p>
        </p:txBody>
      </p:sp>
    </p:spTree>
    <p:extLst>
      <p:ext uri="{BB962C8B-B14F-4D97-AF65-F5344CB8AC3E}">
        <p14:creationId xmlns:p14="http://schemas.microsoft.com/office/powerpoint/2010/main" val="3127814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BB7FB-17CF-472D-80BC-3EC29DAA573E}" type="datetimeFigureOut">
              <a:rPr lang="en-US" smtClean="0"/>
              <a:t>26/9/2023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090CFE2-3DED-4A2F-B6C0-84771DAD148B}" type="slidenum">
              <a:rPr lang="en-US" smtClean="0"/>
              <a:t>‹#›</a:t>
            </a:fld>
            <a:endParaRPr lang="en-US" dirty="0"/>
          </a:p>
        </p:txBody>
      </p:sp>
    </p:spTree>
    <p:extLst>
      <p:ext uri="{BB962C8B-B14F-4D97-AF65-F5344CB8AC3E}">
        <p14:creationId xmlns:p14="http://schemas.microsoft.com/office/powerpoint/2010/main" val="213234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6BB7FB-17CF-472D-80BC-3EC29DAA573E}" type="datetimeFigureOut">
              <a:rPr lang="en-US" smtClean="0"/>
              <a:t>26/9/2023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90CFE2-3DED-4A2F-B6C0-84771DAD148B}" type="slidenum">
              <a:rPr lang="en-US" smtClean="0"/>
              <a:t>‹#›</a:t>
            </a:fld>
            <a:endParaRPr lang="en-US" dirty="0"/>
          </a:p>
        </p:txBody>
      </p:sp>
    </p:spTree>
    <p:extLst>
      <p:ext uri="{BB962C8B-B14F-4D97-AF65-F5344CB8AC3E}">
        <p14:creationId xmlns:p14="http://schemas.microsoft.com/office/powerpoint/2010/main" val="129612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6BB7FB-17CF-472D-80BC-3EC29DAA573E}" type="datetimeFigureOut">
              <a:rPr lang="en-US" smtClean="0"/>
              <a:t>26/9/2023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90CFE2-3DED-4A2F-B6C0-84771DAD148B}" type="slidenum">
              <a:rPr lang="en-US" smtClean="0"/>
              <a:t>‹#›</a:t>
            </a:fld>
            <a:endParaRPr lang="en-US" dirty="0"/>
          </a:p>
        </p:txBody>
      </p:sp>
    </p:spTree>
    <p:extLst>
      <p:ext uri="{BB962C8B-B14F-4D97-AF65-F5344CB8AC3E}">
        <p14:creationId xmlns:p14="http://schemas.microsoft.com/office/powerpoint/2010/main" val="380190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6BB7FB-17CF-472D-80BC-3EC29DAA573E}" type="datetimeFigureOut">
              <a:rPr lang="en-US" smtClean="0"/>
              <a:t>26/9/2023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0CFE2-3DED-4A2F-B6C0-84771DAD148B}" type="slidenum">
              <a:rPr lang="en-US" smtClean="0"/>
              <a:t>‹#›</a:t>
            </a:fld>
            <a:endParaRPr lang="en-US" dirty="0"/>
          </a:p>
        </p:txBody>
      </p:sp>
    </p:spTree>
    <p:extLst>
      <p:ext uri="{BB962C8B-B14F-4D97-AF65-F5344CB8AC3E}">
        <p14:creationId xmlns:p14="http://schemas.microsoft.com/office/powerpoint/2010/main" val="3719186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122199" y="76200"/>
            <a:ext cx="8839200" cy="6629400"/>
          </a:xfrm>
          <a:prstGeom prst="rect">
            <a:avLst/>
          </a:prstGeom>
          <a:ln>
            <a:noFill/>
          </a:ln>
          <a:effectLst>
            <a:softEdge rad="112500"/>
          </a:effectLst>
        </p:spPr>
      </p:pic>
      <p:sp>
        <p:nvSpPr>
          <p:cNvPr id="5" name="Title 4"/>
          <p:cNvSpPr>
            <a:spLocks noGrp="1"/>
          </p:cNvSpPr>
          <p:nvPr>
            <p:ph type="title"/>
          </p:nvPr>
        </p:nvSpPr>
        <p:spPr>
          <a:xfrm>
            <a:off x="609600" y="3657600"/>
            <a:ext cx="8229600" cy="1143000"/>
          </a:xfrm>
        </p:spPr>
        <p:txBody>
          <a:bodyPr>
            <a:normAutofit fontScale="90000"/>
          </a:bodyPr>
          <a:lstStyle/>
          <a:p>
            <a:pPr algn="l"/>
            <a:r>
              <a:rPr lang="en-US" sz="4000" b="1" i="1" dirty="0" smtClean="0">
                <a:solidFill>
                  <a:schemeClr val="bg1"/>
                </a:solidFill>
                <a:latin typeface="Times New Roman" panose="02020603050405020304" pitchFamily="18" charset="0"/>
                <a:cs typeface="Times New Roman" panose="02020603050405020304" pitchFamily="18" charset="0"/>
              </a:rPr>
              <a:t>The MGM </a:t>
            </a:r>
            <a:r>
              <a:rPr lang="en-US" sz="4000" b="1" i="1" dirty="0" smtClean="0">
                <a:solidFill>
                  <a:schemeClr val="bg1"/>
                </a:solidFill>
                <a:latin typeface="Times New Roman" panose="02020603050405020304" pitchFamily="18" charset="0"/>
                <a:cs typeface="Times New Roman" panose="02020603050405020304" pitchFamily="18" charset="0"/>
              </a:rPr>
              <a:t>Hack :Unraveling the Chaos    Behind the </a:t>
            </a:r>
            <a:r>
              <a:rPr lang="en-US" sz="4000" b="1" i="1" dirty="0" smtClean="0">
                <a:solidFill>
                  <a:schemeClr val="bg1"/>
                </a:solidFill>
                <a:latin typeface="Times New Roman" panose="02020603050405020304" pitchFamily="18" charset="0"/>
                <a:cs typeface="Times New Roman" panose="02020603050405020304" pitchFamily="18" charset="0"/>
              </a:rPr>
              <a:t>Cyber Attack </a:t>
            </a:r>
            <a:endParaRPr lang="en-US" sz="4000" dirty="0">
              <a:solidFill>
                <a:schemeClr val="bg1"/>
              </a:solidFill>
            </a:endParaRPr>
          </a:p>
        </p:txBody>
      </p:sp>
    </p:spTree>
    <p:extLst>
      <p:ext uri="{BB962C8B-B14F-4D97-AF65-F5344CB8AC3E}">
        <p14:creationId xmlns:p14="http://schemas.microsoft.com/office/powerpoint/2010/main" val="386937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9144000" cy="2699761"/>
          </a:xfrm>
          <a:prstGeom prst="rect">
            <a:avLst/>
          </a:prstGeom>
          <a:ln>
            <a:noFill/>
          </a:ln>
          <a:effectLst>
            <a:softEdge rad="112500"/>
          </a:effectLst>
        </p:spPr>
      </p:pic>
      <p:sp>
        <p:nvSpPr>
          <p:cNvPr id="2" name="Title 1"/>
          <p:cNvSpPr>
            <a:spLocks noGrp="1"/>
          </p:cNvSpPr>
          <p:nvPr>
            <p:ph type="title"/>
          </p:nvPr>
        </p:nvSpPr>
        <p:spPr>
          <a:xfrm>
            <a:off x="457200" y="914400"/>
            <a:ext cx="8229600" cy="1143000"/>
          </a:xfrm>
        </p:spPr>
        <p:txBody>
          <a:bodyPr>
            <a:normAutofit/>
          </a:bodyPr>
          <a:lstStyle/>
          <a:p>
            <a:r>
              <a:rPr lang="en-US" sz="4800" b="1" i="1" dirty="0" smtClean="0">
                <a:solidFill>
                  <a:schemeClr val="bg1"/>
                </a:solidFill>
                <a:latin typeface="Times New Roman" panose="02020603050405020304" pitchFamily="18" charset="0"/>
                <a:cs typeface="Times New Roman" panose="02020603050405020304" pitchFamily="18" charset="0"/>
              </a:rPr>
              <a:t>Outline</a:t>
            </a:r>
            <a:endParaRPr lang="en-US" sz="4800" i="1" dirty="0">
              <a:solidFill>
                <a:schemeClr val="bg1"/>
              </a:solidFill>
            </a:endParaRPr>
          </a:p>
        </p:txBody>
      </p:sp>
      <p:sp>
        <p:nvSpPr>
          <p:cNvPr id="3" name="Content Placeholder 2"/>
          <p:cNvSpPr>
            <a:spLocks noGrp="1"/>
          </p:cNvSpPr>
          <p:nvPr>
            <p:ph idx="1"/>
          </p:nvPr>
        </p:nvSpPr>
        <p:spPr>
          <a:xfrm>
            <a:off x="0" y="2789237"/>
            <a:ext cx="8229600" cy="4525963"/>
          </a:xfrm>
        </p:spPr>
        <p:txBody>
          <a:bodyPr>
            <a:normAutofit/>
          </a:bodyPr>
          <a:lstStyle/>
          <a:p>
            <a:pPr>
              <a:buFont typeface="Wingdings" panose="05000000000000000000" pitchFamily="2" charset="2"/>
              <a:buChar char="Ø"/>
            </a:pPr>
            <a:r>
              <a:rPr lang="en-US" sz="2400" b="1" i="1" dirty="0" smtClean="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400" b="1" i="1" dirty="0" smtClean="0">
                <a:latin typeface="Times New Roman" panose="02020603050405020304" pitchFamily="18" charset="0"/>
                <a:cs typeface="Times New Roman" panose="02020603050405020304" pitchFamily="18" charset="0"/>
              </a:rPr>
              <a:t>Background of MGM hack</a:t>
            </a:r>
          </a:p>
          <a:p>
            <a:pPr>
              <a:buFont typeface="Wingdings" panose="05000000000000000000" pitchFamily="2" charset="2"/>
              <a:buChar char="Ø"/>
            </a:pPr>
            <a:r>
              <a:rPr lang="en-US" sz="2400" b="1" i="1" dirty="0" smtClean="0">
                <a:latin typeface="Times New Roman" panose="02020603050405020304" pitchFamily="18" charset="0"/>
                <a:cs typeface="Times New Roman" panose="02020603050405020304" pitchFamily="18" charset="0"/>
              </a:rPr>
              <a:t>Methodology and techniques used</a:t>
            </a:r>
          </a:p>
          <a:p>
            <a:pPr>
              <a:buFont typeface="Wingdings" panose="05000000000000000000" pitchFamily="2" charset="2"/>
              <a:buChar char="Ø"/>
            </a:pPr>
            <a:r>
              <a:rPr lang="en-US" sz="2400" b="1" i="1" dirty="0" smtClean="0">
                <a:latin typeface="Times New Roman" panose="02020603050405020304" pitchFamily="18" charset="0"/>
                <a:cs typeface="Times New Roman" panose="02020603050405020304" pitchFamily="18" charset="0"/>
              </a:rPr>
              <a:t>Consequences of the MGM hack</a:t>
            </a:r>
          </a:p>
          <a:p>
            <a:pPr>
              <a:buFont typeface="Wingdings" panose="05000000000000000000" pitchFamily="2" charset="2"/>
              <a:buChar char="Ø"/>
            </a:pPr>
            <a:r>
              <a:rPr lang="en-US" sz="2400" b="1" i="1" dirty="0" smtClean="0">
                <a:latin typeface="Times New Roman" panose="02020603050405020304" pitchFamily="18" charset="0"/>
                <a:cs typeface="Times New Roman" panose="02020603050405020304" pitchFamily="18" charset="0"/>
              </a:rPr>
              <a:t>Prevention and response</a:t>
            </a:r>
            <a:endParaRPr lang="en-US" sz="2400" b="1"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i="1" dirty="0" smtClean="0">
                <a:latin typeface="Times New Roman" panose="02020603050405020304" pitchFamily="18" charset="0"/>
                <a:cs typeface="Times New Roman" panose="02020603050405020304" pitchFamily="18" charset="0"/>
              </a:rPr>
              <a:t>Conclusion and key Takeaways</a:t>
            </a:r>
          </a:p>
          <a:p>
            <a:pPr>
              <a:buFont typeface="Wingdings" panose="05000000000000000000" pitchFamily="2" charset="2"/>
              <a:buChar char="Ø"/>
            </a:pPr>
            <a:endParaRPr lang="en-US" sz="2400" b="1" i="1" dirty="0" smtClean="0">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1937450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1"/>
            <a:ext cx="9144000" cy="2285999"/>
          </a:xfrm>
          <a:prstGeom prst="rect">
            <a:avLst/>
          </a:prstGeom>
          <a:ln>
            <a:noFill/>
          </a:ln>
          <a:effectLst>
            <a:softEdge rad="112500"/>
          </a:effectLst>
        </p:spPr>
      </p:pic>
      <p:sp>
        <p:nvSpPr>
          <p:cNvPr id="2" name="Title 1"/>
          <p:cNvSpPr>
            <a:spLocks noGrp="1"/>
          </p:cNvSpPr>
          <p:nvPr>
            <p:ph type="title"/>
          </p:nvPr>
        </p:nvSpPr>
        <p:spPr>
          <a:xfrm>
            <a:off x="381000" y="609600"/>
            <a:ext cx="8229600" cy="1143000"/>
          </a:xfrm>
        </p:spPr>
        <p:txBody>
          <a:bodyPr>
            <a:normAutofit/>
          </a:bodyPr>
          <a:lstStyle/>
          <a:p>
            <a:r>
              <a:rPr lang="en-US" sz="4800" b="1" i="1" dirty="0" smtClean="0">
                <a:solidFill>
                  <a:schemeClr val="bg1"/>
                </a:solidFill>
                <a:latin typeface="Times New Roman" panose="02020603050405020304" pitchFamily="18" charset="0"/>
                <a:cs typeface="Times New Roman" panose="02020603050405020304" pitchFamily="18" charset="0"/>
              </a:rPr>
              <a:t>Introduction</a:t>
            </a:r>
            <a:endParaRPr lang="en-US" sz="4800" i="1" dirty="0">
              <a:solidFill>
                <a:schemeClr val="bg1"/>
              </a:solidFill>
            </a:endParaRPr>
          </a:p>
        </p:txBody>
      </p:sp>
      <p:sp>
        <p:nvSpPr>
          <p:cNvPr id="3" name="Content Placeholder 2"/>
          <p:cNvSpPr>
            <a:spLocks noGrp="1"/>
          </p:cNvSpPr>
          <p:nvPr>
            <p:ph idx="1"/>
          </p:nvPr>
        </p:nvSpPr>
        <p:spPr>
          <a:xfrm>
            <a:off x="457200" y="2408237"/>
            <a:ext cx="8229600" cy="4525963"/>
          </a:xfrm>
        </p:spPr>
        <p:txBody>
          <a:bodyPr>
            <a:noAutofit/>
          </a:bodyPr>
          <a:lstStyle/>
          <a:p>
            <a:pPr>
              <a:buFont typeface="Wingdings" panose="05000000000000000000" pitchFamily="2" charset="2"/>
              <a:buChar char="Ø"/>
            </a:pPr>
            <a:r>
              <a:rPr lang="en-US" sz="2400" b="1" i="1" dirty="0" smtClean="0">
                <a:latin typeface="Times New Roman" panose="02020603050405020304" pitchFamily="18" charset="0"/>
                <a:cs typeface="Times New Roman" panose="02020603050405020304" pitchFamily="18" charset="0"/>
              </a:rPr>
              <a:t>A Cyber security issue led to the shutdown of some casino and hotel computer systems at MGM Resorts International properties across the U.S on Sep 11,2023. </a:t>
            </a:r>
          </a:p>
          <a:p>
            <a:pPr marL="0" indent="0">
              <a:buNone/>
            </a:pPr>
            <a:endParaRPr lang="en-US" sz="2400" b="1"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i="1" dirty="0" smtClean="0">
                <a:latin typeface="Times New Roman" panose="02020603050405020304" pitchFamily="18" charset="0"/>
                <a:cs typeface="Times New Roman" panose="02020603050405020304" pitchFamily="18" charset="0"/>
              </a:rPr>
              <a:t>In 2019 and 2014as well, MGM Resorts suffered a data breach that exposed the personal information of over 10 million guests. The incident was caused by unauthorized access to a cloud server containing guest data. The breach highlights the importance of cybersecurity and the need for companies to prioritize data protection.</a:t>
            </a:r>
          </a:p>
          <a:p>
            <a:endParaRPr lang="en-US" sz="2400" b="1" i="1" dirty="0" smtClean="0">
              <a:latin typeface="Times New Roman" panose="02020603050405020304" pitchFamily="18" charset="0"/>
              <a:cs typeface="Times New Roman" panose="02020603050405020304" pitchFamily="18" charset="0"/>
            </a:endParaRPr>
          </a:p>
          <a:p>
            <a:pPr marL="0" indent="0">
              <a:buNone/>
            </a:pPr>
            <a:endParaRPr lang="en-US" sz="2400" b="1"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2289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2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9148535" cy="2514600"/>
          </a:xfrm>
          <a:prstGeom prst="rect">
            <a:avLst/>
          </a:prstGeom>
          <a:ln>
            <a:noFill/>
          </a:ln>
          <a:effectLst>
            <a:softEdge rad="112500"/>
          </a:effectLst>
        </p:spPr>
      </p:pic>
      <p:sp>
        <p:nvSpPr>
          <p:cNvPr id="2" name="Title 1"/>
          <p:cNvSpPr>
            <a:spLocks noGrp="1"/>
          </p:cNvSpPr>
          <p:nvPr>
            <p:ph type="title"/>
          </p:nvPr>
        </p:nvSpPr>
        <p:spPr>
          <a:xfrm>
            <a:off x="457200" y="457200"/>
            <a:ext cx="8229600" cy="1401762"/>
          </a:xfrm>
        </p:spPr>
        <p:txBody>
          <a:bodyPr>
            <a:normAutofit fontScale="90000"/>
          </a:bodyPr>
          <a:lstStyle/>
          <a:p>
            <a:r>
              <a:rPr lang="en-US" b="1" i="1" dirty="0" smtClean="0">
                <a:solidFill>
                  <a:schemeClr val="bg1"/>
                </a:solidFill>
                <a:latin typeface="Times New Roman" panose="02020603050405020304" pitchFamily="18" charset="0"/>
                <a:cs typeface="Times New Roman" panose="02020603050405020304" pitchFamily="18" charset="0"/>
              </a:rPr>
              <a:t/>
            </a:r>
            <a:br>
              <a:rPr lang="en-US" b="1" i="1" dirty="0" smtClean="0">
                <a:solidFill>
                  <a:schemeClr val="bg1"/>
                </a:solidFill>
                <a:latin typeface="Times New Roman" panose="02020603050405020304" pitchFamily="18" charset="0"/>
                <a:cs typeface="Times New Roman" panose="02020603050405020304" pitchFamily="18" charset="0"/>
              </a:rPr>
            </a:br>
            <a:r>
              <a:rPr lang="en-US" b="1" i="1" dirty="0" smtClean="0">
                <a:solidFill>
                  <a:schemeClr val="bg1"/>
                </a:solidFill>
                <a:latin typeface="Times New Roman" panose="02020603050405020304" pitchFamily="18" charset="0"/>
                <a:cs typeface="Times New Roman" panose="02020603050405020304" pitchFamily="18" charset="0"/>
              </a:rPr>
              <a:t>Background of MGM Hack</a:t>
            </a:r>
            <a:endParaRPr lang="en-US" i="1" dirty="0">
              <a:solidFill>
                <a:schemeClr val="bg1"/>
              </a:solidFill>
            </a:endParaRPr>
          </a:p>
        </p:txBody>
      </p:sp>
      <p:sp>
        <p:nvSpPr>
          <p:cNvPr id="3" name="Content Placeholder 2"/>
          <p:cNvSpPr>
            <a:spLocks noGrp="1"/>
          </p:cNvSpPr>
          <p:nvPr>
            <p:ph idx="1"/>
          </p:nvPr>
        </p:nvSpPr>
        <p:spPr>
          <a:xfrm>
            <a:off x="76200" y="2560637"/>
            <a:ext cx="8229600" cy="4525963"/>
          </a:xfrm>
        </p:spPr>
        <p:txBody>
          <a:bodyPr/>
          <a:lstStyle/>
          <a:p>
            <a:pPr>
              <a:buFont typeface="Wingdings" panose="05000000000000000000" pitchFamily="2" charset="2"/>
              <a:buChar char="Ø"/>
            </a:pPr>
            <a:r>
              <a:rPr lang="en-US" b="1" i="1" dirty="0" smtClean="0">
                <a:latin typeface="Times New Roman" panose="02020603050405020304" pitchFamily="18" charset="0"/>
                <a:cs typeface="Times New Roman" panose="02020603050405020304" pitchFamily="18" charset="0"/>
              </a:rPr>
              <a:t>Hackers gained access to the personal information of approximately 50,000 customers, including names, email addresses, Phone numbers, Physical Addresses, and Birth Dates.</a:t>
            </a:r>
          </a:p>
          <a:p>
            <a:endParaRPr lang="en-US" dirty="0"/>
          </a:p>
        </p:txBody>
      </p:sp>
    </p:spTree>
    <p:extLst>
      <p:ext uri="{BB962C8B-B14F-4D97-AF65-F5344CB8AC3E}">
        <p14:creationId xmlns:p14="http://schemas.microsoft.com/office/powerpoint/2010/main" val="2999450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9144000" cy="2362200"/>
          </a:xfrm>
          <a:prstGeom prst="rect">
            <a:avLst/>
          </a:prstGeom>
          <a:ln>
            <a:noFill/>
          </a:ln>
          <a:effectLst>
            <a:softEdge rad="112500"/>
          </a:effectLst>
        </p:spPr>
      </p:pic>
      <p:sp>
        <p:nvSpPr>
          <p:cNvPr id="2" name="Title 1"/>
          <p:cNvSpPr>
            <a:spLocks noGrp="1"/>
          </p:cNvSpPr>
          <p:nvPr>
            <p:ph type="title"/>
          </p:nvPr>
        </p:nvSpPr>
        <p:spPr>
          <a:xfrm>
            <a:off x="609600" y="609600"/>
            <a:ext cx="8229600" cy="1143000"/>
          </a:xfrm>
        </p:spPr>
        <p:txBody>
          <a:bodyPr>
            <a:normAutofit fontScale="90000"/>
          </a:bodyPr>
          <a:lstStyle/>
          <a:p>
            <a:r>
              <a:rPr lang="en-US" b="1" i="1" dirty="0" smtClean="0">
                <a:solidFill>
                  <a:schemeClr val="bg1"/>
                </a:solidFill>
                <a:latin typeface="Times New Roman" panose="02020603050405020304" pitchFamily="18" charset="0"/>
                <a:cs typeface="Times New Roman" panose="02020603050405020304" pitchFamily="18" charset="0"/>
              </a:rPr>
              <a:t>Methodology And Techniques Used</a:t>
            </a:r>
            <a:endParaRPr lang="en-US" i="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484437"/>
            <a:ext cx="8229600" cy="4525963"/>
          </a:xfrm>
        </p:spPr>
        <p:txBody>
          <a:bodyPr>
            <a:normAutofit/>
          </a:bodyPr>
          <a:lstStyle/>
          <a:p>
            <a:pPr>
              <a:buFont typeface="Wingdings" panose="05000000000000000000" pitchFamily="2" charset="2"/>
              <a:buChar char="Ø"/>
            </a:pPr>
            <a:r>
              <a:rPr lang="en-US" sz="2400" b="1" i="1" dirty="0" smtClean="0">
                <a:latin typeface="Times New Roman" panose="02020603050405020304" pitchFamily="18" charset="0"/>
                <a:cs typeface="Times New Roman" panose="02020603050405020304" pitchFamily="18" charset="0"/>
              </a:rPr>
              <a:t>The methodology and techniques used in the MGM Hack are not fully known, but it is believed that the hackers exploited a vulnerability in the MGM's website.</a:t>
            </a:r>
          </a:p>
          <a:p>
            <a:pPr>
              <a:buFont typeface="Wingdings" panose="05000000000000000000" pitchFamily="2" charset="2"/>
              <a:buChar char="Ø"/>
            </a:pPr>
            <a:r>
              <a:rPr lang="en-US" sz="2400" b="1" i="1" dirty="0" smtClean="0">
                <a:solidFill>
                  <a:schemeClr val="tx1"/>
                </a:solidFill>
                <a:latin typeface="Times New Roman" panose="02020603050405020304" pitchFamily="18" charset="0"/>
                <a:cs typeface="Times New Roman" panose="02020603050405020304" pitchFamily="18" charset="0"/>
              </a:rPr>
              <a:t>Affected systems are Email Servers and Employee Personal data. </a:t>
            </a:r>
          </a:p>
          <a:p>
            <a:pPr>
              <a:buFont typeface="Wingdings" panose="05000000000000000000" pitchFamily="2" charset="2"/>
              <a:buChar char="Ø"/>
            </a:pPr>
            <a:r>
              <a:rPr lang="en-US" sz="2400" b="1" i="1" dirty="0" smtClean="0">
                <a:solidFill>
                  <a:schemeClr val="tx1"/>
                </a:solidFill>
                <a:latin typeface="Times New Roman" panose="02020603050405020304" pitchFamily="18" charset="0"/>
                <a:cs typeface="Times New Roman" panose="02020603050405020304" pitchFamily="18" charset="0"/>
              </a:rPr>
              <a:t> The incident affected some of the company's online systems, including its website, payment processing systems, and digital room keys</a:t>
            </a:r>
          </a:p>
          <a:p>
            <a:pPr>
              <a:buFont typeface="Wingdings" panose="05000000000000000000" pitchFamily="2" charset="2"/>
              <a:buChar char="Ø"/>
            </a:pPr>
            <a:endParaRPr lang="en-US"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174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0"/>
            <a:ext cx="9144000" cy="2867025"/>
          </a:xfrm>
          <a:prstGeom prst="rect">
            <a:avLst/>
          </a:prstGeom>
          <a:ln>
            <a:noFill/>
          </a:ln>
          <a:effectLst>
            <a:softEdge rad="112500"/>
          </a:effectLst>
        </p:spPr>
      </p:pic>
      <p:sp>
        <p:nvSpPr>
          <p:cNvPr id="2" name="Title 1"/>
          <p:cNvSpPr>
            <a:spLocks noGrp="1"/>
          </p:cNvSpPr>
          <p:nvPr>
            <p:ph type="title"/>
          </p:nvPr>
        </p:nvSpPr>
        <p:spPr>
          <a:xfrm>
            <a:off x="457200" y="609600"/>
            <a:ext cx="8229600" cy="1143000"/>
          </a:xfrm>
        </p:spPr>
        <p:txBody>
          <a:bodyPr>
            <a:normAutofit fontScale="90000"/>
          </a:bodyPr>
          <a:lstStyle/>
          <a:p>
            <a:r>
              <a:rPr lang="en-US" b="1" i="1" dirty="0" smtClean="0">
                <a:solidFill>
                  <a:schemeClr val="bg1"/>
                </a:solidFill>
                <a:effectLst/>
                <a:latin typeface="Times New Roman" panose="02020603050405020304" pitchFamily="18" charset="0"/>
                <a:cs typeface="Times New Roman" panose="02020603050405020304" pitchFamily="18" charset="0"/>
              </a:rPr>
              <a:t/>
            </a:r>
            <a:br>
              <a:rPr lang="en-US" b="1" i="1" dirty="0" smtClean="0">
                <a:solidFill>
                  <a:schemeClr val="bg1"/>
                </a:solidFill>
                <a:effectLst/>
                <a:latin typeface="Times New Roman" panose="02020603050405020304" pitchFamily="18" charset="0"/>
                <a:cs typeface="Times New Roman" panose="02020603050405020304" pitchFamily="18" charset="0"/>
              </a:rPr>
            </a:br>
            <a:r>
              <a:rPr lang="en-US" b="1" i="1" dirty="0" smtClean="0">
                <a:solidFill>
                  <a:schemeClr val="bg1"/>
                </a:solidFill>
                <a:effectLst/>
                <a:latin typeface="Times New Roman" panose="02020603050405020304" pitchFamily="18" charset="0"/>
                <a:cs typeface="Times New Roman" panose="02020603050405020304" pitchFamily="18" charset="0"/>
              </a:rPr>
              <a:t>Consequences of the MGM Hack</a:t>
            </a:r>
            <a:endParaRPr lang="en-US" i="1" dirty="0">
              <a:solidFill>
                <a:schemeClr val="bg1"/>
              </a:solidFill>
            </a:endParaRPr>
          </a:p>
        </p:txBody>
      </p:sp>
      <p:sp>
        <p:nvSpPr>
          <p:cNvPr id="3" name="Content Placeholder 2"/>
          <p:cNvSpPr>
            <a:spLocks noGrp="1"/>
          </p:cNvSpPr>
          <p:nvPr>
            <p:ph idx="1"/>
          </p:nvPr>
        </p:nvSpPr>
        <p:spPr>
          <a:xfrm>
            <a:off x="0" y="3048000"/>
            <a:ext cx="8915400" cy="4525963"/>
          </a:xfrm>
        </p:spPr>
        <p:txBody>
          <a:bodyPr>
            <a:normAutofit/>
          </a:bodyPr>
          <a:lstStyle/>
          <a:p>
            <a:pPr>
              <a:buFont typeface="Wingdings" panose="05000000000000000000" pitchFamily="2" charset="2"/>
              <a:buChar char="Ø"/>
            </a:pPr>
            <a:r>
              <a:rPr lang="en-US" sz="2000" b="1" i="1" dirty="0" smtClean="0">
                <a:effectLst/>
                <a:latin typeface="Times New Roman" panose="02020603050405020304" pitchFamily="18" charset="0"/>
                <a:cs typeface="Times New Roman" panose="02020603050405020304" pitchFamily="18" charset="0"/>
              </a:rPr>
              <a:t>Financial Losses: The MGM Hack resulted in significant financial losses for the company. The attackers were able to steal sensitive customer data, including credit card information, which was then used to make unauthorized purchases. This led to a loss of revenue for MGM, as well as potential legal liabilities and damage to the company's reputation. </a:t>
            </a:r>
          </a:p>
          <a:p>
            <a:pPr>
              <a:buFont typeface="Wingdings" panose="05000000000000000000" pitchFamily="2" charset="2"/>
              <a:buChar char="Ø"/>
            </a:pPr>
            <a:r>
              <a:rPr lang="en-US" sz="2000" b="1" i="1" dirty="0" smtClean="0">
                <a:latin typeface="Times New Roman" panose="02020603050405020304" pitchFamily="18" charset="0"/>
                <a:cs typeface="Times New Roman" panose="02020603050405020304" pitchFamily="18" charset="0"/>
              </a:rPr>
              <a:t>Legal and Regulatory Implications: The MGM Hack also had legal and regulatory implications for the company. The company was required to notify the Federal Trade Commission (FTC) and other relevant authorities about the cyber attack, as well as to provide information to affected customers about the steps the company was taking to protect their personal information and prevent future</a:t>
            </a:r>
            <a:r>
              <a:rPr lang="en-US" sz="2000" b="1" i="1" dirty="0" smtClean="0">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sz="2000" b="1" i="1" dirty="0" smtClean="0">
              <a:effectLst/>
              <a:latin typeface="Times New Roman" panose="02020603050405020304" pitchFamily="18" charset="0"/>
              <a:cs typeface="Times New Roman" panose="02020603050405020304" pitchFamily="18" charset="0"/>
            </a:endParaRPr>
          </a:p>
          <a:p>
            <a:endParaRPr lang="en-US" sz="2000" b="1" i="1" dirty="0" smtClean="0">
              <a:latin typeface="Times New Roman" panose="02020603050405020304" pitchFamily="18"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29647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sharpenSoften amount="-2500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0"/>
            <a:ext cx="9144000" cy="2005584"/>
          </a:xfrm>
          <a:prstGeom prst="rect">
            <a:avLst/>
          </a:prstGeom>
          <a:ln>
            <a:noFill/>
          </a:ln>
          <a:effectLst>
            <a:softEdge rad="112500"/>
          </a:effectLst>
        </p:spPr>
      </p:pic>
      <p:sp>
        <p:nvSpPr>
          <p:cNvPr id="2" name="Title 1"/>
          <p:cNvSpPr>
            <a:spLocks noGrp="1"/>
          </p:cNvSpPr>
          <p:nvPr>
            <p:ph type="title"/>
          </p:nvPr>
        </p:nvSpPr>
        <p:spPr>
          <a:xfrm>
            <a:off x="304800" y="838200"/>
            <a:ext cx="8229600" cy="1143000"/>
          </a:xfrm>
        </p:spPr>
        <p:txBody>
          <a:bodyPr>
            <a:noAutofit/>
          </a:bodyPr>
          <a:lstStyle/>
          <a:p>
            <a:r>
              <a:rPr lang="en-US" b="1" i="1" dirty="0" smtClean="0">
                <a:solidFill>
                  <a:schemeClr val="bg1"/>
                </a:solidFill>
                <a:latin typeface="Times New Roman" panose="02020603050405020304" pitchFamily="18" charset="0"/>
                <a:cs typeface="Times New Roman" panose="02020603050405020304" pitchFamily="18" charset="0"/>
              </a:rPr>
              <a:t>Prevention and response</a:t>
            </a:r>
            <a:br>
              <a:rPr lang="en-US" b="1" i="1" dirty="0" smtClean="0">
                <a:solidFill>
                  <a:schemeClr val="bg1"/>
                </a:solidFill>
                <a:latin typeface="Times New Roman" panose="02020603050405020304" pitchFamily="18" charset="0"/>
                <a:cs typeface="Times New Roman" panose="02020603050405020304" pitchFamily="18" charset="0"/>
              </a:rPr>
            </a:br>
            <a:endParaRPr lang="en-US" dirty="0">
              <a:solidFill>
                <a:schemeClr val="bg1"/>
              </a:solidFill>
            </a:endParaRPr>
          </a:p>
        </p:txBody>
      </p:sp>
      <p:sp>
        <p:nvSpPr>
          <p:cNvPr id="3" name="Content Placeholder 2"/>
          <p:cNvSpPr>
            <a:spLocks noGrp="1"/>
          </p:cNvSpPr>
          <p:nvPr>
            <p:ph idx="1"/>
          </p:nvPr>
        </p:nvSpPr>
        <p:spPr>
          <a:xfrm>
            <a:off x="0" y="2408237"/>
            <a:ext cx="8229600" cy="4525963"/>
          </a:xfrm>
        </p:spPr>
        <p:txBody>
          <a:bodyPr>
            <a:normAutofit/>
          </a:bodyPr>
          <a:lstStyle/>
          <a:p>
            <a:pPr>
              <a:buFont typeface="Wingdings" panose="05000000000000000000" pitchFamily="2" charset="2"/>
              <a:buChar char="Ø"/>
            </a:pPr>
            <a:r>
              <a:rPr lang="en-US" sz="2400" b="1" i="1" dirty="0" smtClean="0">
                <a:latin typeface="Times New Roman" panose="02020603050405020304" pitchFamily="18" charset="0"/>
                <a:cs typeface="Times New Roman" panose="02020603050405020304" pitchFamily="18" charset="0"/>
              </a:rPr>
              <a:t>Prevent cyber attacks by using strong passwords, keeping software updated, and using anti virus software. Have a response plan in case of an attack.</a:t>
            </a:r>
          </a:p>
          <a:p>
            <a:pPr>
              <a:buFont typeface="Wingdings" panose="05000000000000000000" pitchFamily="2" charset="2"/>
              <a:buChar char="Ø"/>
            </a:pPr>
            <a:r>
              <a:rPr lang="en-US" sz="2400" b="1" i="1" dirty="0" smtClean="0">
                <a:solidFill>
                  <a:schemeClr val="tx1"/>
                </a:solidFill>
                <a:latin typeface="Times New Roman" panose="02020603050405020304" pitchFamily="18" charset="0"/>
                <a:cs typeface="Times New Roman" panose="02020603050405020304" pitchFamily="18" charset="0"/>
              </a:rPr>
              <a:t>The MGM hack has serves as a stark reminder of the importance of investing in comprehensive cybersecurity measures to protect sensitive information and prevent future attacks.</a:t>
            </a:r>
          </a:p>
          <a:p>
            <a:pPr marL="0" indent="0">
              <a:buNone/>
            </a:pPr>
            <a:endParaRPr lang="en-US"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4571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Effect>
                      <a14:saturation sat="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34636"/>
            <a:ext cx="9144000" cy="2743200"/>
          </a:xfrm>
          <a:prstGeom prst="rect">
            <a:avLst/>
          </a:prstGeom>
          <a:ln>
            <a:noFill/>
          </a:ln>
          <a:effectLst>
            <a:softEdge rad="112500"/>
          </a:effectLst>
        </p:spPr>
      </p:pic>
      <p:sp>
        <p:nvSpPr>
          <p:cNvPr id="2" name="Title 1"/>
          <p:cNvSpPr>
            <a:spLocks noGrp="1"/>
          </p:cNvSpPr>
          <p:nvPr>
            <p:ph type="title"/>
          </p:nvPr>
        </p:nvSpPr>
        <p:spPr>
          <a:xfrm>
            <a:off x="457200" y="914400"/>
            <a:ext cx="8229600" cy="1143000"/>
          </a:xfrm>
        </p:spPr>
        <p:txBody>
          <a:bodyPr>
            <a:normAutofit/>
          </a:bodyPr>
          <a:lstStyle/>
          <a:p>
            <a:pPr marL="0" indent="0"/>
            <a:r>
              <a:rPr lang="en-US" b="1" i="1" dirty="0" smtClean="0">
                <a:solidFill>
                  <a:schemeClr val="bg1"/>
                </a:solidFill>
                <a:latin typeface="Times New Roman" panose="02020603050405020304" pitchFamily="18" charset="0"/>
                <a:cs typeface="Times New Roman" panose="02020603050405020304" pitchFamily="18" charset="0"/>
              </a:rPr>
              <a:t>Conclusion and key Takeaways</a:t>
            </a:r>
            <a:endParaRPr lang="en-US" dirty="0">
              <a:solidFill>
                <a:schemeClr val="bg1"/>
              </a:solidFill>
            </a:endParaRPr>
          </a:p>
        </p:txBody>
      </p:sp>
      <p:sp>
        <p:nvSpPr>
          <p:cNvPr id="3" name="Content Placeholder 2"/>
          <p:cNvSpPr>
            <a:spLocks noGrp="1"/>
          </p:cNvSpPr>
          <p:nvPr>
            <p:ph idx="1"/>
          </p:nvPr>
        </p:nvSpPr>
        <p:spPr>
          <a:xfrm>
            <a:off x="0" y="2865437"/>
            <a:ext cx="8229600" cy="4525963"/>
          </a:xfrm>
        </p:spPr>
        <p:txBody>
          <a:bodyPr>
            <a:normAutofit/>
          </a:bodyPr>
          <a:lstStyle/>
          <a:p>
            <a:pPr>
              <a:buFont typeface="Wingdings" panose="05000000000000000000" pitchFamily="2" charset="2"/>
              <a:buChar char="Ø"/>
            </a:pPr>
            <a:r>
              <a:rPr lang="en-US" sz="2400" b="1" i="1" dirty="0" smtClean="0">
                <a:latin typeface="Times New Roman" panose="02020603050405020304" pitchFamily="18" charset="0"/>
                <a:cs typeface="Times New Roman" panose="02020603050405020304" pitchFamily="18" charset="0"/>
              </a:rPr>
              <a:t>Protect your digital assets by using strong passwords multi-factor authentication, and encryption, regularly update your software and back your data.</a:t>
            </a:r>
            <a:endParaRPr lang="en-US"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040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627437"/>
            <a:ext cx="8229600" cy="4525963"/>
          </a:xfrm>
        </p:spPr>
        <p:txBody>
          <a:bodyPr>
            <a:normAutofit/>
          </a:bodyPr>
          <a:lstStyle/>
          <a:p>
            <a:pPr marL="0" indent="0" algn="ctr">
              <a:buNone/>
            </a:pPr>
            <a:r>
              <a:rPr lang="en-US" sz="2400" b="1" i="1" dirty="0" smtClean="0">
                <a:latin typeface="Times New Roman" panose="02020603050405020304" pitchFamily="18" charset="0"/>
                <a:cs typeface="Times New Roman" panose="02020603050405020304" pitchFamily="18" charset="0"/>
              </a:rPr>
              <a:t>  Let Me Know If You Have Any Questions</a:t>
            </a:r>
            <a:br>
              <a:rPr lang="en-US" sz="2400" b="1" i="1" dirty="0" smtClean="0">
                <a:latin typeface="Times New Roman" panose="02020603050405020304" pitchFamily="18" charset="0"/>
                <a:cs typeface="Times New Roman" panose="02020603050405020304" pitchFamily="18" charset="0"/>
              </a:rPr>
            </a:br>
            <a:endParaRPr lang="en-US" sz="2400" b="1" i="1" dirty="0" smtClean="0">
              <a:latin typeface="Times New Roman" panose="02020603050405020304" pitchFamily="18" charset="0"/>
              <a:cs typeface="Times New Roman" panose="02020603050405020304" pitchFamily="18" charset="0"/>
            </a:endParaRPr>
          </a:p>
          <a:p>
            <a:endParaRPr lang="en-US" sz="2400" b="1" i="1"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9143999" cy="2209800"/>
          </a:xfrm>
          <a:prstGeom prst="rect">
            <a:avLst/>
          </a:prstGeom>
          <a:ln>
            <a:noFill/>
          </a:ln>
          <a:effectLst>
            <a:softEdge rad="112500"/>
          </a:effectLst>
        </p:spPr>
      </p:pic>
    </p:spTree>
    <p:extLst>
      <p:ext uri="{BB962C8B-B14F-4D97-AF65-F5344CB8AC3E}">
        <p14:creationId xmlns:p14="http://schemas.microsoft.com/office/powerpoint/2010/main" val="3794935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408</Words>
  <Application>Microsoft Office PowerPoint</Application>
  <PresentationFormat>On-screen Show (4:3)</PresentationFormat>
  <Paragraphs>28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The MGM Hack :Unraveling the Chaos    Behind the Cyber Attack </vt:lpstr>
      <vt:lpstr>Outline</vt:lpstr>
      <vt:lpstr>Introduction</vt:lpstr>
      <vt:lpstr> Background of MGM Hack</vt:lpstr>
      <vt:lpstr>Methodology And Techniques Used</vt:lpstr>
      <vt:lpstr> Consequences of the MGM Hack</vt:lpstr>
      <vt:lpstr>Prevention and response </vt:lpstr>
      <vt:lpstr>Conclusion and key Takeaways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MGM HOTEL Cyber Attack</dc:title>
  <dc:creator>Dell</dc:creator>
  <cp:lastModifiedBy>Dell</cp:lastModifiedBy>
  <cp:revision>12</cp:revision>
  <dcterms:created xsi:type="dcterms:W3CDTF">2023-09-26T15:24:12Z</dcterms:created>
  <dcterms:modified xsi:type="dcterms:W3CDTF">2023-09-26T17:41:13Z</dcterms:modified>
</cp:coreProperties>
</file>