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516"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26-Oct-24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26-Oct-24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26-Oct-24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26-Oct-24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26-Oct-24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26-Oct-24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26-Oct-24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26-Oct-24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26-Oct-24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26-Oct-24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26-Oct-24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26-Oct-24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figma.com/proto/kmE7t2ljnEW06gCx8aZRKV"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Using </a:t>
            </a:r>
            <a:r>
              <a:rPr lang="en-US" b="1" dirty="0" err="1">
                <a:solidFill>
                  <a:schemeClr val="accent1"/>
                </a:solidFill>
                <a:latin typeface="Arial" panose="020B0604020202020204" pitchFamily="34" charset="0"/>
                <a:cs typeface="Arial" panose="020B0604020202020204" pitchFamily="34" charset="0"/>
              </a:rPr>
              <a:t>figma</a:t>
            </a:r>
            <a:r>
              <a:rPr lang="en-US" b="1" dirty="0">
                <a:solidFill>
                  <a:schemeClr val="accent1"/>
                </a:solidFill>
                <a:latin typeface="Arial" panose="020B0604020202020204" pitchFamily="34" charset="0"/>
                <a:cs typeface="Arial" panose="020B0604020202020204" pitchFamily="34" charset="0"/>
              </a:rPr>
              <a:t> create a responsive landing page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89000" y="3429000"/>
            <a:ext cx="10541000"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NITHINA RAJ R</a:t>
            </a:r>
          </a:p>
          <a:p>
            <a:r>
              <a:rPr lang="en-US" sz="2000" b="1" dirty="0">
                <a:solidFill>
                  <a:schemeClr val="accent1">
                    <a:lumMod val="75000"/>
                  </a:schemeClr>
                </a:solidFill>
                <a:latin typeface="Arial"/>
                <a:cs typeface="Arial"/>
              </a:rPr>
              <a:t>3</a:t>
            </a:r>
            <a:r>
              <a:rPr lang="en-US" sz="2000" b="1" baseline="30000" dirty="0">
                <a:solidFill>
                  <a:schemeClr val="accent1">
                    <a:lumMod val="75000"/>
                  </a:schemeClr>
                </a:solidFill>
                <a:latin typeface="Arial"/>
                <a:cs typeface="Arial"/>
              </a:rPr>
              <a:t>rd</a:t>
            </a:r>
            <a:r>
              <a:rPr lang="en-US" sz="2000" b="1" dirty="0">
                <a:solidFill>
                  <a:schemeClr val="accent1">
                    <a:lumMod val="75000"/>
                  </a:schemeClr>
                </a:solidFill>
                <a:latin typeface="Arial"/>
                <a:cs typeface="Arial"/>
              </a:rPr>
              <a:t> year Artificial Intelligence and Data Science</a:t>
            </a:r>
          </a:p>
          <a:p>
            <a:r>
              <a:rPr lang="en-US" sz="2000" b="1" dirty="0" err="1">
                <a:solidFill>
                  <a:schemeClr val="accent1">
                    <a:lumMod val="75000"/>
                  </a:schemeClr>
                </a:solidFill>
                <a:latin typeface="Arial"/>
                <a:cs typeface="Arial"/>
              </a:rPr>
              <a:t>Dhanalakshmi</a:t>
            </a:r>
            <a:r>
              <a:rPr lang="en-US" sz="2000" b="1" dirty="0">
                <a:solidFill>
                  <a:schemeClr val="accent1">
                    <a:lumMod val="75000"/>
                  </a:schemeClr>
                </a:solidFill>
                <a:latin typeface="Arial"/>
                <a:cs typeface="Arial"/>
              </a:rPr>
              <a:t> Srinivasan College of Engineering, Coimbatore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noAutofit/>
          </a:bodyPr>
          <a:lstStyle/>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1. Enhanced Personalization:   - AI-Powered </a:t>
            </a:r>
            <a:r>
              <a:rPr lang="en-US" sz="1800" dirty="0" err="1">
                <a:latin typeface="Arial" panose="020B0604020202020204" pitchFamily="34" charset="0"/>
                <a:cs typeface="Arial" panose="020B0604020202020204" pitchFamily="34" charset="0"/>
              </a:rPr>
              <a:t>Recommendations:In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tegrate</a:t>
            </a:r>
            <a:r>
              <a:rPr lang="en-US" sz="1800" dirty="0">
                <a:latin typeface="Arial" panose="020B0604020202020204" pitchFamily="34" charset="0"/>
                <a:cs typeface="Arial" panose="020B0604020202020204" pitchFamily="34" charset="0"/>
              </a:rPr>
              <a:t> advanced machine learning models to refine recommendation algorithms based on user interactions and feedback.   - User Profiles: Develop more detailed user profiles to provide tailored content, including personalized newsletters and reading challenges.</a:t>
            </a:r>
          </a:p>
          <a:p>
            <a:pPr marL="0" indent="0">
              <a:buNone/>
            </a:pPr>
            <a:r>
              <a:rPr lang="en-US" sz="1800" dirty="0">
                <a:latin typeface="Arial" panose="020B0604020202020204" pitchFamily="34" charset="0"/>
                <a:cs typeface="Arial" panose="020B0604020202020204" pitchFamily="34" charset="0"/>
              </a:rPr>
              <a:t>2. Community Building:   - Social Features: Introduce features such as friend connections, direct messaging, and shared reading lists to foster community interactions.   - Events and Webinars: Host virtual book fairs, author Q&amp;As, and themed reading events to engage users and promote new releases.</a:t>
            </a:r>
          </a:p>
          <a:p>
            <a:pPr marL="0" indent="0">
              <a:buNone/>
            </a:pPr>
            <a:r>
              <a:rPr lang="en-US" sz="1800" dirty="0">
                <a:latin typeface="Arial" panose="020B0604020202020204" pitchFamily="34" charset="0"/>
                <a:cs typeface="Arial" panose="020B0604020202020204" pitchFamily="34" charset="0"/>
              </a:rPr>
              <a:t>3. Multi-Media Content:   - Audiobooks and E-books: Expand the catalog to include audiobooks and e-books, providing users with more format options.   - Content Integration: Allow authors to publish articles, interviews, and essays related to their works to enrich user engagement.</a:t>
            </a:r>
          </a:p>
          <a:p>
            <a:pPr marL="0" indent="0">
              <a:buNone/>
            </a:pPr>
            <a:r>
              <a:rPr lang="en-US" sz="1800" dirty="0">
                <a:latin typeface="Arial" panose="020B0604020202020204" pitchFamily="34" charset="0"/>
                <a:cs typeface="Arial" panose="020B0604020202020204" pitchFamily="34" charset="0"/>
              </a:rPr>
              <a:t>4. International Expansion:   - Localization: Adapt the platform for international markets by offering multilingual support and region-specific recommendations.   - Global Partnerships: Collaborate with international publishers and authors to diversify the book selection.</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endParaRPr lang="en-IN" sz="2400" dirty="0">
              <a:ea typeface="+mn-lt"/>
              <a:cs typeface="+mn-lt"/>
            </a:endParaRPr>
          </a:p>
          <a:p>
            <a:pPr marL="305435" indent="-305435"/>
            <a:endParaRPr lang="en-IN" sz="2400" dirty="0">
              <a:ea typeface="+mn-lt"/>
              <a:cs typeface="+mn-lt"/>
            </a:endParaRPr>
          </a:p>
        </p:txBody>
      </p:sp>
      <p:sp>
        <p:nvSpPr>
          <p:cNvPr id="4" name="Rectangle 3">
            <a:extLst>
              <a:ext uri="{FF2B5EF4-FFF2-40B4-BE49-F238E27FC236}">
                <a16:creationId xmlns:a16="http://schemas.microsoft.com/office/drawing/2014/main" id="{7AF0EFF7-84B8-4160-8ADB-42AF75CFFB2C}"/>
              </a:ext>
            </a:extLst>
          </p:cNvPr>
          <p:cNvSpPr/>
          <p:nvPr/>
        </p:nvSpPr>
        <p:spPr>
          <a:xfrm>
            <a:off x="711199" y="2690336"/>
            <a:ext cx="10899607" cy="646331"/>
          </a:xfrm>
          <a:prstGeom prst="rect">
            <a:avLst/>
          </a:prstGeom>
        </p:spPr>
        <p:txBody>
          <a:bodyPr wrap="square">
            <a:spAutoFit/>
          </a:bodyPr>
          <a:lstStyle/>
          <a:p>
            <a:r>
              <a:rPr lang="en-US" dirty="0">
                <a:hlinkClick r:id="rId2"/>
              </a:rPr>
              <a:t>https://www.figma.com/proto/kmE7t2ljnEW06gCx8aZRKV</a:t>
            </a:r>
            <a:endParaRPr lang="en-US" dirty="0"/>
          </a:p>
          <a:p>
            <a:r>
              <a:rPr lang="en-US" dirty="0"/>
              <a:t> </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364566"/>
            <a:ext cx="11029615" cy="4546390"/>
          </a:xfrm>
        </p:spPr>
        <p:txBody>
          <a:bodyPr anchor="t">
            <a:noAutofit/>
          </a:bodyPr>
          <a:lstStyle/>
          <a:p>
            <a:pPr marL="0" indent="0" algn="just">
              <a:buNone/>
            </a:pPr>
            <a:r>
              <a:rPr lang="en-US" sz="1800" dirty="0">
                <a:latin typeface="Arial" panose="020B0604020202020204" pitchFamily="34" charset="0"/>
                <a:cs typeface="Arial" panose="020B0604020202020204" pitchFamily="34" charset="0"/>
              </a:rPr>
              <a:t>The current online book marketplace lacks an intuitive and engaging platform for users to discover, purchase, and review books. Many existing sites suffer from poor navigation, limited search functionality, and insufficient personalized recommendations, leading to user frustration and reduced sales. Additionally, authors and publishers have limited visibility and promotional tools to reach their target audiences.</a:t>
            </a:r>
          </a:p>
          <a:p>
            <a:pPr marL="342900" indent="-342900" algn="just">
              <a:buAutoNum type="arabicPeriod"/>
            </a:pPr>
            <a:r>
              <a:rPr lang="en-US" sz="1800" dirty="0">
                <a:latin typeface="Arial" panose="020B0604020202020204" pitchFamily="34" charset="0"/>
                <a:cs typeface="Arial" panose="020B0604020202020204" pitchFamily="34" charset="0"/>
              </a:rPr>
              <a:t>User Experience: Create a user-friendly interface that allows for easy navigation and access to a vast catalog of books.</a:t>
            </a:r>
          </a:p>
          <a:p>
            <a:pPr marL="342900" indent="-342900" algn="just">
              <a:buAutoNum type="arabicPeriod"/>
            </a:pPr>
            <a:r>
              <a:rPr lang="en-US" sz="1800" dirty="0">
                <a:latin typeface="Arial" panose="020B0604020202020204" pitchFamily="34" charset="0"/>
                <a:cs typeface="Arial" panose="020B0604020202020204" pitchFamily="34" charset="0"/>
              </a:rPr>
              <a:t>Search Functionality: Implement advanced search features, including filters by genre, author, rating, and price, to enhance discoverability.</a:t>
            </a:r>
          </a:p>
          <a:p>
            <a:pPr marL="342900" indent="-342900" algn="just">
              <a:buAutoNum type="arabicPeriod"/>
            </a:pPr>
            <a:r>
              <a:rPr lang="en-US" sz="1800" dirty="0">
                <a:latin typeface="Arial" panose="020B0604020202020204" pitchFamily="34" charset="0"/>
                <a:cs typeface="Arial" panose="020B0604020202020204" pitchFamily="34" charset="0"/>
              </a:rPr>
              <a:t>Personalized Recommendations: Develop an algorithm that provides tailored book suggestions based on user preferences and past purchases.</a:t>
            </a:r>
          </a:p>
          <a:p>
            <a:pPr marL="342900" indent="-342900" algn="just">
              <a:buAutoNum type="arabicPeriod"/>
            </a:pPr>
            <a:r>
              <a:rPr lang="en-US" sz="1800" dirty="0">
                <a:latin typeface="Arial" panose="020B0604020202020204" pitchFamily="34" charset="0"/>
                <a:cs typeface="Arial" panose="020B0604020202020204" pitchFamily="34" charset="0"/>
              </a:rPr>
              <a:t>Community Engagement: Incorporate features for user reviews, ratings, and book clubs to foster a sense of community among readers.</a:t>
            </a:r>
          </a:p>
          <a:p>
            <a:pPr marL="342900" indent="-342900" algn="just">
              <a:buAutoNum type="arabicPeriod"/>
            </a:pPr>
            <a:r>
              <a:rPr lang="en-US" sz="1800" dirty="0">
                <a:latin typeface="Arial" panose="020B0604020202020204" pitchFamily="34" charset="0"/>
                <a:cs typeface="Arial" panose="020B0604020202020204" pitchFamily="34" charset="0"/>
              </a:rPr>
              <a:t>Author and Publisher Tools: Provide resources for authors and publishers to promote their works effectively through ads, featured listings, and promotional events.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t">
            <a:noAutofit/>
          </a:bodyPr>
          <a:lstStyle/>
          <a:p>
            <a:pPr marL="305435" indent="-305435"/>
            <a:endParaRPr lang="en-US" sz="1800" dirty="0">
              <a:latin typeface="Arial" panose="020B0604020202020204" pitchFamily="34" charset="0"/>
              <a:cs typeface="Arial" panose="020B0604020202020204" pitchFamily="34" charset="0"/>
            </a:endParaRPr>
          </a:p>
          <a:p>
            <a:pPr marL="305435" indent="-305435"/>
            <a:r>
              <a:rPr lang="en-US" sz="1800" dirty="0">
                <a:latin typeface="Arial" panose="020B0604020202020204" pitchFamily="34" charset="0"/>
                <a:cs typeface="Arial" panose="020B0604020202020204" pitchFamily="34" charset="0"/>
              </a:rPr>
              <a:t>1. User-Friendly Interface:   - Design a clean, intuitive layout with easy navigation menus, ensuring users can effortlessly browse and find books.</a:t>
            </a:r>
          </a:p>
          <a:p>
            <a:pPr marL="305435" indent="-305435"/>
            <a:r>
              <a:rPr lang="en-US" sz="1800" dirty="0">
                <a:latin typeface="Arial" panose="020B0604020202020204" pitchFamily="34" charset="0"/>
                <a:cs typeface="Arial" panose="020B0604020202020204" pitchFamily="34" charset="0"/>
              </a:rPr>
              <a:t>2. Advanced Search and Filtering:   - Integrate a powerful search engine that allows users to search by title, author, ISBN, and keywords.</a:t>
            </a:r>
          </a:p>
          <a:p>
            <a:pPr marL="305435" indent="-305435"/>
            <a:r>
              <a:rPr lang="en-US" sz="1800" dirty="0">
                <a:latin typeface="Arial" panose="020B0604020202020204" pitchFamily="34" charset="0"/>
                <a:cs typeface="Arial" panose="020B0604020202020204" pitchFamily="34" charset="0"/>
              </a:rPr>
              <a:t>3. Personalized Recommendation Engine:   - Develop a recommendation algorithm using machine learning to analyze user behavior and preferences, suggesting books based on past purchases and ratings.</a:t>
            </a:r>
          </a:p>
          <a:p>
            <a:pPr marL="305435" indent="-305435"/>
            <a:r>
              <a:rPr lang="en-US" sz="1800" dirty="0">
                <a:latin typeface="Arial" panose="020B0604020202020204" pitchFamily="34" charset="0"/>
                <a:cs typeface="Arial" panose="020B0604020202020204" pitchFamily="34" charset="0"/>
              </a:rPr>
              <a:t>4. Community Features:   - Create a robust review and rating system where users can share their thoughts on books.</a:t>
            </a:r>
          </a:p>
          <a:p>
            <a:pPr marL="305435" indent="-305435"/>
            <a:r>
              <a:rPr lang="en-US" sz="1800" dirty="0">
                <a:latin typeface="Arial" panose="020B0604020202020204" pitchFamily="34" charset="0"/>
                <a:cs typeface="Arial" panose="020B0604020202020204" pitchFamily="34" charset="0"/>
              </a:rPr>
              <a:t>5. Promotional Tools for Authors and Publishers:   - Offer marketing tools such as featured listings, promotional banners, and targeted advertising options for authors and publishers.</a:t>
            </a:r>
          </a:p>
          <a:p>
            <a:pPr marL="305435" indent="-305435"/>
            <a:r>
              <a:rPr lang="en-US" sz="1800" dirty="0">
                <a:latin typeface="Arial" panose="020B0604020202020204" pitchFamily="34" charset="0"/>
                <a:cs typeface="Arial" panose="020B0604020202020204" pitchFamily="34" charset="0"/>
              </a:rPr>
              <a:t>6. Secure Payment and User Accounts:   - Implement a secure and streamlined payment system that supports multiple payment methods.</a:t>
            </a:r>
          </a:p>
          <a:p>
            <a:pPr marL="305435" indent="-305435"/>
            <a:r>
              <a:rPr lang="en-US" sz="1800" dirty="0">
                <a:latin typeface="Arial" panose="020B0604020202020204" pitchFamily="34" charset="0"/>
                <a:cs typeface="Arial" panose="020B0604020202020204" pitchFamily="34" charset="0"/>
              </a:rPr>
              <a:t>7. Analytics and Feedback Loop:   - Utilize analytics tools to monitor user behavior, sales trends, and website performance, informing continuous improvements.</a:t>
            </a:r>
          </a:p>
          <a:p>
            <a:pPr marL="0" indent="0">
              <a:buNone/>
            </a:pPr>
            <a:endParaRPr lang="en-IN" dirty="0">
              <a:latin typeface="Arial" panose="020B060402020202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chor="t"/>
          <a:lstStyle/>
          <a:p>
            <a:pPr marL="0" indent="0">
              <a:buNone/>
            </a:pPr>
            <a:endParaRPr lang="en-US" sz="1800" dirty="0">
              <a:solidFill>
                <a:srgbClr val="0F0F0F"/>
              </a:solidFill>
              <a:latin typeface="Arial" panose="020B0604020202020204" pitchFamily="34" charset="0"/>
              <a:cs typeface="Arial" panose="020B0604020202020204" pitchFamily="34" charset="0"/>
            </a:endParaRPr>
          </a:p>
          <a:p>
            <a:pPr marL="0" indent="0">
              <a:buNone/>
            </a:pPr>
            <a:r>
              <a:rPr lang="en-US" sz="1800" dirty="0">
                <a:solidFill>
                  <a:srgbClr val="0F0F0F"/>
                </a:solidFill>
                <a:latin typeface="Arial" panose="020B0604020202020204" pitchFamily="34" charset="0"/>
                <a:cs typeface="Arial" panose="020B0604020202020204" pitchFamily="34" charset="0"/>
              </a:rPr>
              <a:t>1..Agile Methodology: Utilize Agile principles to allow for flexibility and iterative development. This will enable rapid adjustments based on user feedback and changing requirements.</a:t>
            </a:r>
          </a:p>
          <a:p>
            <a:pPr marL="0" indent="0">
              <a:buNone/>
            </a:pPr>
            <a:r>
              <a:rPr lang="en-IN" sz="1800" dirty="0">
                <a:solidFill>
                  <a:srgbClr val="0F0F0F"/>
                </a:solidFill>
                <a:latin typeface="Arial" panose="020B0604020202020204" pitchFamily="34" charset="0"/>
                <a:cs typeface="Arial" panose="020B0604020202020204" pitchFamily="34" charset="0"/>
              </a:rPr>
              <a:t>2. Project Phases: Planning, Design, Development, Testing, Deployment, Maintenance and Updates.</a:t>
            </a:r>
          </a:p>
          <a:p>
            <a:pPr marL="0" indent="0">
              <a:buNone/>
            </a:pPr>
            <a:r>
              <a:rPr lang="en-IN" sz="1800" dirty="0">
                <a:solidFill>
                  <a:srgbClr val="0F0F0F"/>
                </a:solidFill>
                <a:latin typeface="Arial" panose="020B0604020202020204" pitchFamily="34" charset="0"/>
                <a:cs typeface="Arial" panose="020B0604020202020204" pitchFamily="34" charset="0"/>
              </a:rPr>
              <a:t>3. Frontend: HTML, CSS, JavaScript frameworks (e.g., React or Vue.js) for an interactive user experience.    Backend: Node.js or Python (Django/Flask) for robust server-side functionality. </a:t>
            </a:r>
          </a:p>
          <a:p>
            <a:pPr marL="0" indent="0" algn="just">
              <a:lnSpc>
                <a:spcPct val="100000"/>
              </a:lnSpc>
              <a:buNone/>
            </a:pPr>
            <a:r>
              <a:rPr lang="en-IN" sz="1800" dirty="0">
                <a:solidFill>
                  <a:srgbClr val="0F0F0F"/>
                </a:solidFill>
                <a:latin typeface="Arial" panose="020B0604020202020204" pitchFamily="34" charset="0"/>
                <a:cs typeface="Arial" panose="020B0604020202020204" pitchFamily="34" charset="0"/>
              </a:rPr>
              <a:t>Database: Use a relational database (e.g., PostgreSQL) or NoSQL (e.g., MongoDB) for flexible data storage.   - Hosting: Cloud services (e.g., AWS, Azure) for scalability and reliability.</a:t>
            </a:r>
          </a:p>
          <a:p>
            <a:pPr marL="0" indent="0" algn="just">
              <a:lnSpc>
                <a:spcPct val="100000"/>
              </a:lnSpc>
              <a:buNone/>
            </a:pPr>
            <a:r>
              <a:rPr lang="en-US" sz="1800" dirty="0">
                <a:solidFill>
                  <a:srgbClr val="0F0F0F"/>
                </a:solidFill>
                <a:latin typeface="Arial" panose="020B0604020202020204" pitchFamily="34" charset="0"/>
                <a:cs typeface="Arial" panose="020B0604020202020204" pitchFamily="34" charset="0"/>
              </a:rPr>
              <a:t>4. Collaboration Tools: - Utilize project management tools (e.g., Jira, Trello) to track progress and tasks. Use communication platforms (e.g., Slack, Microsoft Teams) for team collaboration and updates.</a:t>
            </a:r>
          </a:p>
          <a:p>
            <a:pPr marL="0" indent="0" algn="just">
              <a:lnSpc>
                <a:spcPct val="100000"/>
              </a:lnSpc>
              <a:buNone/>
            </a:pPr>
            <a:r>
              <a:rPr lang="en-US" sz="1800" dirty="0">
                <a:solidFill>
                  <a:srgbClr val="0F0F0F"/>
                </a:solidFill>
                <a:latin typeface="Arial" panose="020B0604020202020204" pitchFamily="34" charset="0"/>
                <a:cs typeface="Arial" panose="020B0604020202020204" pitchFamily="34" charset="0"/>
              </a:rPr>
              <a:t>5. User Feedback Loop: - Implement feedback mechanisms post-launch (e.g., surveys, analytics) to continually refine features and user experience.</a:t>
            </a:r>
            <a:endParaRPr lang="en-IN" sz="1800"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TECHNIQUES &amp; Deployment</a:t>
            </a:r>
            <a:endParaRPr lang="en-US" dirty="0">
              <a:solidFill>
                <a:schemeClr val="accent1"/>
              </a:solidFill>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chor="t">
            <a:noAutofit/>
          </a:bodyPr>
          <a:lstStyle/>
          <a:p>
            <a:pPr marL="305435" indent="-305435"/>
            <a:r>
              <a:rPr lang="en-US" sz="1800" dirty="0">
                <a:latin typeface="Arial" panose="020B0604020202020204" pitchFamily="34" charset="0"/>
                <a:cs typeface="Arial" panose="020B0604020202020204" pitchFamily="34" charset="0"/>
              </a:rPr>
              <a:t>1. Environment Setup:   - Development Environment: Set up local environments for developers using Docker or virtual machines to ensure consistency.   - Staging Environment: Create a staging environment that mirrors the production environment for final testing.</a:t>
            </a:r>
          </a:p>
          <a:p>
            <a:pPr marL="305435" indent="-305435"/>
            <a:r>
              <a:rPr lang="en-US" sz="1800" dirty="0">
                <a:latin typeface="Arial" panose="020B0604020202020204" pitchFamily="34" charset="0"/>
                <a:cs typeface="Arial" panose="020B0604020202020204" pitchFamily="34" charset="0"/>
              </a:rPr>
              <a:t>2. Cloud Deployment:   - Cloud Service Provider: Choose a cloud provider (e.g., AWS, Google Cloud, Azure) for hosting.   - Containerization: Use Docker containers to package applications, making deployment consistent across environments.</a:t>
            </a:r>
          </a:p>
          <a:p>
            <a:pPr marL="305435" indent="-305435"/>
            <a:r>
              <a:rPr lang="en-US" sz="1800" dirty="0">
                <a:latin typeface="Arial" panose="020B0604020202020204" pitchFamily="34" charset="0"/>
                <a:cs typeface="Arial" panose="020B0604020202020204" pitchFamily="34" charset="0"/>
              </a:rPr>
              <a:t>3. Continuous Integration/Continuous Deployment (CI/CD):   - Set up a CI/CD pipeline using tools like Jenkins, GitHub Actions, or GitLab CI to automate testing and deployment.   - Ensure that every code change triggers automated tests and, upon passing, deploys to the staging environment.</a:t>
            </a:r>
          </a:p>
          <a:p>
            <a:pPr marL="305435" indent="-305435"/>
            <a:r>
              <a:rPr lang="en-US" sz="1800" dirty="0">
                <a:latin typeface="Arial" panose="020B0604020202020204" pitchFamily="34" charset="0"/>
                <a:cs typeface="Arial" panose="020B0604020202020204" pitchFamily="34" charset="0"/>
              </a:rPr>
              <a:t>4. Load Balancing and Scalability:   - Use load balancers to distribute incoming traffic across multiple servers to enhance performance and reliability.   - Implement auto-scaling to dynamically adjust resources based on user demand.</a:t>
            </a:r>
          </a:p>
          <a:p>
            <a:pPr marL="305435" indent="-305435"/>
            <a:r>
              <a:rPr lang="en-US" sz="1800" dirty="0">
                <a:latin typeface="Arial" panose="020B0604020202020204" pitchFamily="34" charset="0"/>
                <a:cs typeface="Arial" panose="020B0604020202020204" pitchFamily="34" charset="0"/>
              </a:rPr>
              <a:t>5. Monitoring and Analytics:  - Integrate monitoring tools (e.g., New Relic, Grafana) to track application performance, user behavior, and server health.   - Set up analytics (e.g., Google Analytics, </a:t>
            </a:r>
            <a:r>
              <a:rPr lang="en-US" sz="1800" dirty="0" err="1">
                <a:latin typeface="Arial" panose="020B0604020202020204" pitchFamily="34" charset="0"/>
                <a:cs typeface="Arial" panose="020B0604020202020204" pitchFamily="34" charset="0"/>
              </a:rPr>
              <a:t>Mixpanel</a:t>
            </a:r>
            <a:r>
              <a:rPr lang="en-US" sz="1800" dirty="0">
                <a:latin typeface="Arial" panose="020B0604020202020204" pitchFamily="34" charset="0"/>
                <a:cs typeface="Arial" panose="020B0604020202020204" pitchFamily="34" charset="0"/>
              </a:rPr>
              <a:t>) to gather insights on user interactions and engagements.</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868AA75F-6856-4646-8E85-AD24E451F06C}"/>
              </a:ext>
            </a:extLst>
          </p:cNvPr>
          <p:cNvPicPr>
            <a:picLocks noGrp="1" noChangeAspect="1"/>
          </p:cNvPicPr>
          <p:nvPr>
            <p:ph idx="1"/>
          </p:nvPr>
        </p:nvPicPr>
        <p:blipFill>
          <a:blip r:embed="rId2"/>
          <a:stretch>
            <a:fillRect/>
          </a:stretch>
        </p:blipFill>
        <p:spPr>
          <a:xfrm>
            <a:off x="3362325" y="1457325"/>
            <a:ext cx="5467350" cy="436245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FA98EAA-A866-4C95-A2A8-44E46FBA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56000">
                <a:schemeClr val="tx1">
                  <a:alpha val="39000"/>
                </a:schemeClr>
              </a:gs>
              <a:gs pos="100000">
                <a:schemeClr val="tx1">
                  <a:alpha val="8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103121" y="4727173"/>
            <a:ext cx="7985759" cy="868823"/>
          </a:xfrm>
        </p:spPr>
        <p:txBody>
          <a:bodyPr vert="horz" lIns="91440" tIns="45720" rIns="91440" bIns="45720" rtlCol="0" anchor="b">
            <a:normAutofit/>
          </a:bodyPr>
          <a:lstStyle/>
          <a:p>
            <a:pPr algn="ctr"/>
            <a:r>
              <a:rPr lang="en-US" sz="4000">
                <a:solidFill>
                  <a:schemeClr val="bg1"/>
                </a:solidFill>
              </a:rPr>
              <a:t>Result</a:t>
            </a:r>
          </a:p>
        </p:txBody>
      </p:sp>
      <p:pic>
        <p:nvPicPr>
          <p:cNvPr id="7" name="Content Placeholder 6">
            <a:extLst>
              <a:ext uri="{FF2B5EF4-FFF2-40B4-BE49-F238E27FC236}">
                <a16:creationId xmlns:a16="http://schemas.microsoft.com/office/drawing/2014/main" id="{43DE8E3B-40D1-4B65-815B-BEC3C7B4B7DB}"/>
              </a:ext>
            </a:extLst>
          </p:cNvPr>
          <p:cNvPicPr>
            <a:picLocks noGrp="1" noChangeAspect="1"/>
          </p:cNvPicPr>
          <p:nvPr>
            <p:ph idx="1"/>
          </p:nvPr>
        </p:nvPicPr>
        <p:blipFill>
          <a:blip r:embed="rId2"/>
          <a:stretch>
            <a:fillRect/>
          </a:stretch>
        </p:blipFill>
        <p:spPr>
          <a:xfrm>
            <a:off x="2526868" y="548640"/>
            <a:ext cx="5945620" cy="5147310"/>
          </a:xfrm>
        </p:spPr>
      </p:pic>
    </p:spTree>
    <p:extLst>
      <p:ext uri="{BB962C8B-B14F-4D97-AF65-F5344CB8AC3E}">
        <p14:creationId xmlns:p14="http://schemas.microsoft.com/office/powerpoint/2010/main" val="1184113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chor="t">
            <a:normAutofit/>
          </a:bodyPr>
          <a:lstStyle/>
          <a:p>
            <a:pPr marL="0" indent="0">
              <a:buNone/>
            </a:pPr>
            <a:r>
              <a:rPr lang="en-US" sz="1800" dirty="0">
                <a:latin typeface="Arial" panose="020B0604020202020204" pitchFamily="34" charset="0"/>
                <a:cs typeface="Arial" panose="020B0604020202020204" pitchFamily="34" charset="0"/>
              </a:rPr>
              <a:t>The proposed book website aims to create an engaging and user-friendly platform that addresses the current gaps in the online book marketplace. By focusing on enhanced user experience, personalized recommendations, community engagement, and robust features for authors and publishers, the website is poised to foster a vibrant literary ecosystem. With a clear development approach, including the use of agile methodologies, advanced algorithms for personalized content, and a comprehensive deployment strategy, the project can adapt to user needs and technological advancements. Furthermore, the outlined future scope presents opportunities for growth and innovation, ensuring that the platform evolves alongside its users. In conclusion, this book website not only seeks to improve book discovery and purchasing but also aims to build a community of readers, enhance author visibility, and promote a love for literature. By embracing technology and user feedback, the website can achieve its goals and establish itself as a leading destination for book enthusiasts</a:t>
            </a:r>
            <a:r>
              <a:rPr lang="en-US" sz="2000" dirty="0"/>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140</TotalTime>
  <Words>1226</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Using figma create a responsive landing page</vt:lpstr>
      <vt:lpstr>OUTLINE</vt:lpstr>
      <vt:lpstr>Problem Statement</vt:lpstr>
      <vt:lpstr>Proposed Solution</vt:lpstr>
      <vt:lpstr>System  Approach</vt:lpstr>
      <vt:lpstr>TECHNIQUES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Neethu Raj</cp:lastModifiedBy>
  <cp:revision>58</cp:revision>
  <dcterms:created xsi:type="dcterms:W3CDTF">2021-05-26T16:50:10Z</dcterms:created>
  <dcterms:modified xsi:type="dcterms:W3CDTF">2024-10-26T16:10:09Z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