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4"/>
  </p:sldMasterIdLst>
  <p:notesMasterIdLst>
    <p:notesMasterId r:id="rId6"/>
  </p:notesMasterIdLst>
  <p:sldIdLst>
    <p:sldId id="32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4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8D50A-45A0-48F6-8AD9-0F53C3AA89D7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0D6192-731A-4C45-A4B8-78554846B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04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Top-level diagram of the TMIV MPI encoder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0D6192-731A-4C45-A4B8-78554846B3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36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51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08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9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2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7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6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3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84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42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87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24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81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84FA2F10-DE88-4BDE-BA6C-2B07CA5F8E34}"/>
              </a:ext>
            </a:extLst>
          </p:cNvPr>
          <p:cNvSpPr txBox="1"/>
          <p:nvPr/>
        </p:nvSpPr>
        <p:spPr>
          <a:xfrm>
            <a:off x="1647927" y="504794"/>
            <a:ext cx="1963777" cy="2924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fr-FR">
                <a:latin typeface="Arial"/>
                <a:cs typeface="Arial"/>
              </a:rPr>
              <a:t>Source MPI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D97EF0-9F0D-4024-AE6A-9839515A2EEF}"/>
              </a:ext>
            </a:extLst>
          </p:cNvPr>
          <p:cNvSpPr txBox="1"/>
          <p:nvPr/>
        </p:nvSpPr>
        <p:spPr>
          <a:xfrm>
            <a:off x="9008314" y="689460"/>
            <a:ext cx="225799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err="1">
                <a:latin typeface="Arial"/>
                <a:cs typeface="Arial"/>
              </a:rPr>
              <a:t>View</a:t>
            </a:r>
            <a:r>
              <a:rPr lang="fr-FR">
                <a:latin typeface="Arial"/>
                <a:cs typeface="Arial"/>
              </a:rPr>
              <a:t> </a:t>
            </a:r>
            <a:r>
              <a:rPr lang="fr-FR" err="1">
                <a:latin typeface="Arial"/>
                <a:cs typeface="Arial"/>
              </a:rPr>
              <a:t>parameters</a:t>
            </a:r>
            <a:r>
              <a:rPr lang="fr-FR">
                <a:latin typeface="Arial"/>
                <a:cs typeface="Arial"/>
              </a:rPr>
              <a:t> </a:t>
            </a:r>
            <a:r>
              <a:rPr lang="fr-FR" err="1">
                <a:latin typeface="Arial"/>
                <a:cs typeface="Arial"/>
              </a:rPr>
              <a:t>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E675A3-73C3-425F-BEE9-EBAF17CEF699}"/>
              </a:ext>
            </a:extLst>
          </p:cNvPr>
          <p:cNvSpPr txBox="1"/>
          <p:nvPr/>
        </p:nvSpPr>
        <p:spPr>
          <a:xfrm>
            <a:off x="9460507" y="1333625"/>
            <a:ext cx="16337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err="1">
                <a:latin typeface="Arial"/>
                <a:cs typeface="Arial"/>
              </a:rPr>
              <a:t>Parameter</a:t>
            </a:r>
            <a:r>
              <a:rPr lang="fr-FR">
                <a:latin typeface="Arial"/>
                <a:cs typeface="Arial"/>
              </a:rPr>
              <a:t> 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CBD735-3A9D-4F43-9325-3BCA1546CADA}"/>
              </a:ext>
            </a:extLst>
          </p:cNvPr>
          <p:cNvSpPr txBox="1"/>
          <p:nvPr/>
        </p:nvSpPr>
        <p:spPr>
          <a:xfrm>
            <a:off x="9374095" y="1266066"/>
            <a:ext cx="16337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err="1">
                <a:latin typeface="Arial"/>
                <a:cs typeface="Arial"/>
              </a:rPr>
              <a:t>Parameter</a:t>
            </a:r>
            <a:r>
              <a:rPr lang="fr-FR">
                <a:latin typeface="Arial"/>
                <a:cs typeface="Arial"/>
              </a:rPr>
              <a:t> 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443E02-7CA2-4669-ABBC-EB529C3F3AE2}"/>
              </a:ext>
            </a:extLst>
          </p:cNvPr>
          <p:cNvSpPr txBox="1"/>
          <p:nvPr/>
        </p:nvSpPr>
        <p:spPr>
          <a:xfrm>
            <a:off x="1665507" y="922766"/>
            <a:ext cx="191174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>
                <a:latin typeface="Arial"/>
                <a:cs typeface="Arial"/>
              </a:rPr>
              <a:t>View parameters</a:t>
            </a:r>
          </a:p>
          <a:p>
            <a:pPr algn="ctr"/>
            <a:r>
              <a:rPr lang="fr-FR" sz="1200">
                <a:latin typeface="Arial"/>
                <a:cs typeface="Arial"/>
              </a:rPr>
              <a:t>(additional labels)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92EFE5-39EA-4EBE-86E2-BEF77DB2A1C9}"/>
              </a:ext>
            </a:extLst>
          </p:cNvPr>
          <p:cNvSpPr txBox="1"/>
          <p:nvPr/>
        </p:nvSpPr>
        <p:spPr>
          <a:xfrm>
            <a:off x="1709671" y="1635398"/>
            <a:ext cx="185191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>
                <a:latin typeface="Arial"/>
                <a:cs typeface="Arial"/>
              </a:rPr>
              <a:t>Texture </a:t>
            </a:r>
            <a:r>
              <a:rPr lang="fr-FR" err="1">
                <a:latin typeface="Arial"/>
                <a:cs typeface="Arial"/>
              </a:rPr>
              <a:t>Attribute</a:t>
            </a:r>
          </a:p>
          <a:p>
            <a:pPr algn="ctr"/>
            <a:r>
              <a:rPr lang="fr-FR">
                <a:latin typeface="Arial"/>
                <a:cs typeface="Arial"/>
              </a:rPr>
              <a:t>component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004582-A6F0-41ED-B545-D8739999801C}"/>
              </a:ext>
            </a:extLst>
          </p:cNvPr>
          <p:cNvSpPr txBox="1"/>
          <p:nvPr/>
        </p:nvSpPr>
        <p:spPr>
          <a:xfrm>
            <a:off x="1747117" y="2353406"/>
            <a:ext cx="176129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fr-FR" err="1">
                <a:latin typeface="Arial"/>
                <a:cs typeface="Arial"/>
              </a:rPr>
              <a:t>Transparency</a:t>
            </a:r>
            <a:r>
              <a:rPr lang="fr-FR">
                <a:latin typeface="Arial"/>
                <a:cs typeface="Arial"/>
              </a:rPr>
              <a:t> </a:t>
            </a:r>
          </a:p>
          <a:p>
            <a:pPr algn="ctr"/>
            <a:r>
              <a:rPr lang="fr-FR" err="1">
                <a:latin typeface="Arial"/>
                <a:cs typeface="Arial"/>
              </a:rPr>
              <a:t>Attribute</a:t>
            </a:r>
            <a:r>
              <a:rPr lang="fr-FR">
                <a:latin typeface="Arial"/>
                <a:cs typeface="Arial"/>
              </a:rPr>
              <a:t> </a:t>
            </a:r>
          </a:p>
          <a:p>
            <a:pPr algn="ctr"/>
            <a:r>
              <a:rPr lang="fr-FR">
                <a:latin typeface="Arial"/>
                <a:cs typeface="Arial"/>
              </a:rPr>
              <a:t>component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D1178FF-3F37-4046-AB9D-2848B3348B5A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3611704" y="874126"/>
            <a:ext cx="53966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3D88391-7C2B-4AD9-933A-3BED703D1FF4}"/>
              </a:ext>
            </a:extLst>
          </p:cNvPr>
          <p:cNvSpPr/>
          <p:nvPr/>
        </p:nvSpPr>
        <p:spPr>
          <a:xfrm>
            <a:off x="5142262" y="3122578"/>
            <a:ext cx="765214" cy="74903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1200">
                <a:solidFill>
                  <a:schemeClr val="tx1"/>
                </a:solidFill>
                <a:latin typeface="Arial"/>
                <a:cs typeface="Arial"/>
              </a:rPr>
              <a:t>Cluster</a:t>
            </a:r>
          </a:p>
          <a:p>
            <a:pPr algn="ctr"/>
            <a:r>
              <a:rPr lang="fr-FR" sz="1200">
                <a:solidFill>
                  <a:schemeClr val="tx1"/>
                </a:solidFill>
                <a:latin typeface="Arial"/>
                <a:cs typeface="Arial"/>
              </a:rPr>
              <a:t>Active pixels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487F56E-9159-4617-A656-738D4C4362E0}"/>
              </a:ext>
            </a:extLst>
          </p:cNvPr>
          <p:cNvSpPr/>
          <p:nvPr/>
        </p:nvSpPr>
        <p:spPr>
          <a:xfrm>
            <a:off x="6212276" y="3122578"/>
            <a:ext cx="875518" cy="74903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  <a:latin typeface="Arial"/>
                <a:cs typeface="Arial"/>
              </a:rPr>
              <a:t>Split</a:t>
            </a:r>
          </a:p>
          <a:p>
            <a:pPr algn="ctr"/>
            <a:r>
              <a:rPr lang="fr-FR" sz="1400">
                <a:solidFill>
                  <a:schemeClr val="tx1"/>
                </a:solidFill>
                <a:latin typeface="Arial"/>
                <a:cs typeface="Arial"/>
              </a:rPr>
              <a:t>clusters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F3F54D4-0BFA-4CF7-AD18-DBFF8CAD08E4}"/>
              </a:ext>
            </a:extLst>
          </p:cNvPr>
          <p:cNvSpPr/>
          <p:nvPr/>
        </p:nvSpPr>
        <p:spPr>
          <a:xfrm>
            <a:off x="7482045" y="3122578"/>
            <a:ext cx="875518" cy="74903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  <a:latin typeface="Arial"/>
                <a:cs typeface="Arial"/>
              </a:rPr>
              <a:t>Pack</a:t>
            </a:r>
          </a:p>
          <a:p>
            <a:pPr algn="ctr"/>
            <a:r>
              <a:rPr lang="fr-FR" sz="1200">
                <a:solidFill>
                  <a:schemeClr val="tx1"/>
                </a:solidFill>
                <a:latin typeface="Arial"/>
                <a:cs typeface="Arial"/>
              </a:rPr>
              <a:t>patches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772C405-E4CF-493C-9F30-A7A93EEFEDAA}"/>
              </a:ext>
            </a:extLst>
          </p:cNvPr>
          <p:cNvSpPr/>
          <p:nvPr/>
        </p:nvSpPr>
        <p:spPr>
          <a:xfrm>
            <a:off x="6162002" y="2143327"/>
            <a:ext cx="976065" cy="7490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err="1">
                <a:solidFill>
                  <a:schemeClr val="tx1"/>
                </a:solidFill>
                <a:latin typeface="Arial"/>
                <a:cs typeface="Arial"/>
              </a:rPr>
              <a:t>Create</a:t>
            </a:r>
            <a:r>
              <a:rPr lang="fr-FR" sz="140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fr-FR" sz="1400" err="1">
                <a:solidFill>
                  <a:schemeClr val="tx1"/>
                </a:solidFill>
                <a:latin typeface="Arial"/>
                <a:cs typeface="Arial"/>
              </a:rPr>
              <a:t>mask</a:t>
            </a:r>
            <a:r>
              <a:rPr lang="fr-FR" sz="140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fr-FR" sz="1400" err="1">
                <a:solidFill>
                  <a:schemeClr val="tx1"/>
                </a:solidFill>
                <a:latin typeface="Arial"/>
                <a:cs typeface="Arial"/>
              </a:rPr>
              <a:t>from</a:t>
            </a:r>
            <a:r>
              <a:rPr lang="fr-FR" sz="1400">
                <a:solidFill>
                  <a:schemeClr val="tx1"/>
                </a:solidFill>
                <a:latin typeface="Arial"/>
                <a:cs typeface="Arial"/>
              </a:rPr>
              <a:t> MPI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9C40C5D-832D-4354-B894-C7E183A120E2}"/>
              </a:ext>
            </a:extLst>
          </p:cNvPr>
          <p:cNvSpPr/>
          <p:nvPr/>
        </p:nvSpPr>
        <p:spPr>
          <a:xfrm>
            <a:off x="7389942" y="2143327"/>
            <a:ext cx="1059724" cy="7490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1200" err="1">
                <a:solidFill>
                  <a:schemeClr val="tx1"/>
                </a:solidFill>
                <a:latin typeface="Arial"/>
                <a:cs typeface="Arial"/>
              </a:rPr>
              <a:t>Aggregate</a:t>
            </a:r>
            <a:r>
              <a:rPr lang="fr-FR" sz="1200">
                <a:solidFill>
                  <a:schemeClr val="tx1"/>
                </a:solidFill>
                <a:latin typeface="Arial"/>
                <a:cs typeface="Arial"/>
              </a:rPr>
              <a:t> MPI </a:t>
            </a:r>
            <a:r>
              <a:rPr lang="fr-FR" sz="1200" err="1">
                <a:solidFill>
                  <a:schemeClr val="tx1"/>
                </a:solidFill>
                <a:latin typeface="Arial"/>
                <a:cs typeface="Arial"/>
              </a:rPr>
              <a:t>masks</a:t>
            </a:r>
            <a:endParaRPr lang="fr-FR" sz="12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D62C55C-A3CB-49C0-BF16-5D9CADEE0854}"/>
              </a:ext>
            </a:extLst>
          </p:cNvPr>
          <p:cNvSpPr/>
          <p:nvPr/>
        </p:nvSpPr>
        <p:spPr>
          <a:xfrm>
            <a:off x="1620975" y="4846392"/>
            <a:ext cx="486102" cy="46828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A9410AD-E604-4BB8-A84C-E7C8C52AD412}"/>
              </a:ext>
            </a:extLst>
          </p:cNvPr>
          <p:cNvSpPr/>
          <p:nvPr/>
        </p:nvSpPr>
        <p:spPr>
          <a:xfrm>
            <a:off x="1620975" y="4225839"/>
            <a:ext cx="486102" cy="4682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0CC348A-457F-4EE3-8C99-38F2EB469581}"/>
              </a:ext>
            </a:extLst>
          </p:cNvPr>
          <p:cNvCxnSpPr>
            <a:stCxn id="23" idx="3"/>
            <a:endCxn id="25" idx="1"/>
          </p:cNvCxnSpPr>
          <p:nvPr/>
        </p:nvCxnSpPr>
        <p:spPr>
          <a:xfrm>
            <a:off x="7087794" y="3497093"/>
            <a:ext cx="3942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1372377-119C-491D-9161-610C8B74C741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>
            <a:off x="5907476" y="3497093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6D44596-96B0-4BFF-967C-B51FAF2DE84E}"/>
              </a:ext>
            </a:extLst>
          </p:cNvPr>
          <p:cNvCxnSpPr>
            <a:stCxn id="29" idx="2"/>
            <a:endCxn id="21" idx="0"/>
          </p:cNvCxnSpPr>
          <p:nvPr/>
        </p:nvCxnSpPr>
        <p:spPr>
          <a:xfrm rot="5400000">
            <a:off x="6607227" y="1810000"/>
            <a:ext cx="230221" cy="239493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751273B-E7DB-4FE9-92DC-BFF8BF5A4715}"/>
              </a:ext>
            </a:extLst>
          </p:cNvPr>
          <p:cNvCxnSpPr>
            <a:stCxn id="27" idx="3"/>
            <a:endCxn id="29" idx="1"/>
          </p:cNvCxnSpPr>
          <p:nvPr/>
        </p:nvCxnSpPr>
        <p:spPr>
          <a:xfrm>
            <a:off x="7138067" y="2517842"/>
            <a:ext cx="2518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EF19F862-836E-4F73-82DC-2236F160463E}"/>
              </a:ext>
            </a:extLst>
          </p:cNvPr>
          <p:cNvCxnSpPr>
            <a:cxnSpLocks/>
            <a:stCxn id="17" idx="3"/>
            <a:endCxn id="5" idx="1"/>
          </p:cNvCxnSpPr>
          <p:nvPr/>
        </p:nvCxnSpPr>
        <p:spPr>
          <a:xfrm flipV="1">
            <a:off x="3611704" y="1450732"/>
            <a:ext cx="5762391" cy="516165"/>
          </a:xfrm>
          <a:prstGeom prst="bentConnector3">
            <a:avLst>
              <a:gd name="adj1" fmla="val 89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5C9256D5-41A1-4040-A921-586D92243513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4143983" y="1966897"/>
            <a:ext cx="2018019" cy="550945"/>
          </a:xfrm>
          <a:prstGeom prst="bentConnector3">
            <a:avLst>
              <a:gd name="adj1" fmla="val -61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0E8C7C6B-A2A5-4E5C-AB09-2FD35798BD74}"/>
              </a:ext>
            </a:extLst>
          </p:cNvPr>
          <p:cNvSpPr/>
          <p:nvPr/>
        </p:nvSpPr>
        <p:spPr>
          <a:xfrm>
            <a:off x="6041656" y="4581593"/>
            <a:ext cx="1070015" cy="63041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err="1">
                <a:solidFill>
                  <a:schemeClr val="tx1"/>
                </a:solidFill>
                <a:latin typeface="Arial"/>
                <a:cs typeface="Arial"/>
              </a:rPr>
              <a:t>Generate</a:t>
            </a:r>
            <a:r>
              <a:rPr lang="fr-FR" sz="140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fr-FR" sz="1400" err="1">
                <a:solidFill>
                  <a:schemeClr val="tx1"/>
                </a:solidFill>
                <a:latin typeface="Arial"/>
                <a:cs typeface="Arial"/>
              </a:rPr>
              <a:t>video</a:t>
            </a:r>
          </a:p>
          <a:p>
            <a:pPr algn="ctr"/>
            <a:r>
              <a:rPr lang="fr-FR" sz="1400">
                <a:solidFill>
                  <a:schemeClr val="tx1"/>
                </a:solidFill>
                <a:latin typeface="Arial"/>
                <a:cs typeface="Arial"/>
              </a:rPr>
              <a:t>data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70FDD49E-79E2-4354-A923-132B11FDE4BF}"/>
              </a:ext>
            </a:extLst>
          </p:cNvPr>
          <p:cNvCxnSpPr>
            <a:stCxn id="25" idx="2"/>
            <a:endCxn id="57" idx="0"/>
          </p:cNvCxnSpPr>
          <p:nvPr/>
        </p:nvCxnSpPr>
        <p:spPr>
          <a:xfrm rot="5400000">
            <a:off x="6893242" y="3555030"/>
            <a:ext cx="709985" cy="134314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01B0758-FDF5-4724-A15C-8FD2601909DB}"/>
              </a:ext>
            </a:extLst>
          </p:cNvPr>
          <p:cNvSpPr txBox="1"/>
          <p:nvPr/>
        </p:nvSpPr>
        <p:spPr>
          <a:xfrm>
            <a:off x="9831296" y="3390089"/>
            <a:ext cx="121058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>
                <a:latin typeface="Arial"/>
                <a:cs typeface="Arial"/>
              </a:rPr>
              <a:t>Atlas data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7FE8CC2-9D97-43E9-97FF-C4BE3C95F2DC}"/>
              </a:ext>
            </a:extLst>
          </p:cNvPr>
          <p:cNvSpPr txBox="1"/>
          <p:nvPr/>
        </p:nvSpPr>
        <p:spPr>
          <a:xfrm>
            <a:off x="9744876" y="3313881"/>
            <a:ext cx="121058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>
                <a:latin typeface="Arial"/>
                <a:cs typeface="Arial"/>
              </a:rPr>
              <a:t>Atlas data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72FE1B5-5E12-4E3C-A649-5F374CCFB2C7}"/>
              </a:ext>
            </a:extLst>
          </p:cNvPr>
          <p:cNvCxnSpPr>
            <a:cxnSpLocks/>
            <a:stCxn id="25" idx="3"/>
            <a:endCxn id="65" idx="1"/>
          </p:cNvCxnSpPr>
          <p:nvPr/>
        </p:nvCxnSpPr>
        <p:spPr>
          <a:xfrm>
            <a:off x="8357563" y="3497093"/>
            <a:ext cx="1387313" cy="14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CC5DB27-8DEB-49C6-A8EE-CE445F315B2B}"/>
              </a:ext>
            </a:extLst>
          </p:cNvPr>
          <p:cNvSpPr txBox="1"/>
          <p:nvPr/>
        </p:nvSpPr>
        <p:spPr>
          <a:xfrm>
            <a:off x="8697594" y="4675625"/>
            <a:ext cx="230972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>
                <a:latin typeface="Arial"/>
                <a:cs typeface="Arial"/>
              </a:rPr>
              <a:t>Texture </a:t>
            </a:r>
            <a:r>
              <a:rPr lang="fr-FR" err="1">
                <a:latin typeface="Arial"/>
                <a:cs typeface="Arial"/>
              </a:rPr>
              <a:t>attribute</a:t>
            </a:r>
            <a:r>
              <a:rPr lang="fr-FR">
                <a:latin typeface="Arial"/>
                <a:cs typeface="Arial"/>
              </a:rPr>
              <a:t> </a:t>
            </a:r>
          </a:p>
          <a:p>
            <a:pPr algn="ctr"/>
            <a:r>
              <a:rPr lang="fr-FR" err="1">
                <a:latin typeface="Arial"/>
                <a:cs typeface="Arial"/>
              </a:rPr>
              <a:t>video</a:t>
            </a:r>
            <a:r>
              <a:rPr lang="fr-FR">
                <a:latin typeface="Arial"/>
                <a:cs typeface="Arial"/>
              </a:rPr>
              <a:t> data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00DBDCB-3373-4ACE-B0A1-E5F0E2C651DE}"/>
              </a:ext>
            </a:extLst>
          </p:cNvPr>
          <p:cNvSpPr txBox="1"/>
          <p:nvPr/>
        </p:nvSpPr>
        <p:spPr>
          <a:xfrm>
            <a:off x="8550228" y="4571865"/>
            <a:ext cx="237279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>
                <a:latin typeface="Arial"/>
                <a:cs typeface="Arial"/>
              </a:rPr>
              <a:t>Texture </a:t>
            </a:r>
            <a:r>
              <a:rPr lang="fr-FR" err="1">
                <a:latin typeface="Arial"/>
                <a:cs typeface="Arial"/>
              </a:rPr>
              <a:t>attribute</a:t>
            </a:r>
            <a:r>
              <a:rPr lang="fr-FR">
                <a:latin typeface="Arial"/>
                <a:cs typeface="Arial"/>
              </a:rPr>
              <a:t> </a:t>
            </a:r>
          </a:p>
          <a:p>
            <a:pPr algn="ctr"/>
            <a:r>
              <a:rPr lang="fr-FR" err="1">
                <a:latin typeface="Arial"/>
                <a:cs typeface="Arial"/>
              </a:rPr>
              <a:t>video</a:t>
            </a:r>
            <a:r>
              <a:rPr lang="fr-FR">
                <a:latin typeface="Arial"/>
                <a:cs typeface="Arial"/>
              </a:rPr>
              <a:t> data </a:t>
            </a:r>
            <a:r>
              <a:rPr lang="fr-FR" sz="1400">
                <a:latin typeface="Arial"/>
                <a:cs typeface="Arial"/>
              </a:rPr>
              <a:t>(</a:t>
            </a:r>
            <a:r>
              <a:rPr lang="fr-FR" sz="1400" err="1">
                <a:latin typeface="Arial"/>
                <a:cs typeface="Arial"/>
              </a:rPr>
              <a:t>raw</a:t>
            </a:r>
            <a:r>
              <a:rPr lang="fr-FR" sz="1400">
                <a:latin typeface="Arial"/>
                <a:cs typeface="Arial"/>
              </a:rPr>
              <a:t>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9255F53-A050-4A45-AA17-E8E227EFC77C}"/>
              </a:ext>
            </a:extLst>
          </p:cNvPr>
          <p:cNvSpPr txBox="1"/>
          <p:nvPr/>
        </p:nvSpPr>
        <p:spPr>
          <a:xfrm>
            <a:off x="8535513" y="5759357"/>
            <a:ext cx="254851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err="1">
                <a:latin typeface="Arial"/>
                <a:cs typeface="Arial"/>
              </a:rPr>
              <a:t>Transparency</a:t>
            </a:r>
            <a:r>
              <a:rPr lang="fr-FR">
                <a:latin typeface="Arial"/>
                <a:cs typeface="Arial"/>
              </a:rPr>
              <a:t> </a:t>
            </a:r>
            <a:r>
              <a:rPr lang="fr-FR" err="1">
                <a:latin typeface="Arial"/>
                <a:cs typeface="Arial"/>
              </a:rPr>
              <a:t>attribute</a:t>
            </a:r>
            <a:r>
              <a:rPr lang="fr-FR">
                <a:latin typeface="Arial"/>
                <a:cs typeface="Arial"/>
              </a:rPr>
              <a:t> </a:t>
            </a:r>
          </a:p>
          <a:p>
            <a:pPr algn="ctr"/>
            <a:r>
              <a:rPr lang="fr-FR" err="1">
                <a:latin typeface="Arial"/>
                <a:cs typeface="Arial"/>
              </a:rPr>
              <a:t>video</a:t>
            </a:r>
            <a:r>
              <a:rPr lang="fr-FR">
                <a:latin typeface="Arial"/>
                <a:cs typeface="Arial"/>
              </a:rPr>
              <a:t> data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DF5DD71-F784-413F-87E2-7EF85BAF26E3}"/>
              </a:ext>
            </a:extLst>
          </p:cNvPr>
          <p:cNvSpPr txBox="1"/>
          <p:nvPr/>
        </p:nvSpPr>
        <p:spPr>
          <a:xfrm>
            <a:off x="8456196" y="5663168"/>
            <a:ext cx="254851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err="1">
                <a:latin typeface="Arial"/>
                <a:cs typeface="Arial"/>
              </a:rPr>
              <a:t>Transparency</a:t>
            </a:r>
            <a:r>
              <a:rPr lang="fr-FR">
                <a:latin typeface="Arial"/>
                <a:cs typeface="Arial"/>
              </a:rPr>
              <a:t> </a:t>
            </a:r>
            <a:r>
              <a:rPr lang="fr-FR" err="1">
                <a:latin typeface="Arial"/>
                <a:cs typeface="Arial"/>
              </a:rPr>
              <a:t>attribute</a:t>
            </a:r>
            <a:r>
              <a:rPr lang="fr-FR">
                <a:latin typeface="Arial"/>
                <a:cs typeface="Arial"/>
              </a:rPr>
              <a:t> </a:t>
            </a:r>
          </a:p>
          <a:p>
            <a:pPr algn="ctr"/>
            <a:r>
              <a:rPr lang="fr-FR" err="1">
                <a:latin typeface="Arial"/>
                <a:cs typeface="Arial"/>
              </a:rPr>
              <a:t>video</a:t>
            </a:r>
            <a:r>
              <a:rPr lang="fr-FR">
                <a:latin typeface="Arial"/>
                <a:cs typeface="Arial"/>
              </a:rPr>
              <a:t> data </a:t>
            </a:r>
            <a:r>
              <a:rPr lang="fr-FR" sz="1400">
                <a:latin typeface="Arial"/>
                <a:cs typeface="Arial"/>
              </a:rPr>
              <a:t>(</a:t>
            </a:r>
            <a:r>
              <a:rPr lang="fr-FR" sz="1400" err="1">
                <a:latin typeface="Arial"/>
                <a:cs typeface="Arial"/>
              </a:rPr>
              <a:t>raw</a:t>
            </a:r>
            <a:r>
              <a:rPr lang="fr-FR" sz="1400">
                <a:latin typeface="Arial"/>
                <a:cs typeface="Arial"/>
              </a:rPr>
              <a:t>)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16737F82-280E-4E61-B832-16B430DC1387}"/>
              </a:ext>
            </a:extLst>
          </p:cNvPr>
          <p:cNvSpPr/>
          <p:nvPr/>
        </p:nvSpPr>
        <p:spPr>
          <a:xfrm>
            <a:off x="1620975" y="5466945"/>
            <a:ext cx="486102" cy="46828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21C4E39-4AAA-4C48-AE85-81B3A91982DF}"/>
              </a:ext>
            </a:extLst>
          </p:cNvPr>
          <p:cNvSpPr txBox="1"/>
          <p:nvPr/>
        </p:nvSpPr>
        <p:spPr>
          <a:xfrm>
            <a:off x="2210149" y="5609825"/>
            <a:ext cx="1315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err="1">
                <a:latin typeface="Arial"/>
                <a:cs typeface="Arial"/>
              </a:rPr>
              <a:t>Video</a:t>
            </a:r>
            <a:r>
              <a:rPr lang="fr-FR" sz="1200">
                <a:latin typeface="Arial"/>
                <a:cs typeface="Arial"/>
              </a:rPr>
              <a:t> </a:t>
            </a:r>
            <a:r>
              <a:rPr lang="fr-FR" sz="1200" err="1">
                <a:latin typeface="Arial"/>
                <a:cs typeface="Arial"/>
              </a:rPr>
              <a:t>processes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EF7EE98-050A-4D19-9D97-CE2188E9D306}"/>
              </a:ext>
            </a:extLst>
          </p:cNvPr>
          <p:cNvSpPr txBox="1"/>
          <p:nvPr/>
        </p:nvSpPr>
        <p:spPr>
          <a:xfrm>
            <a:off x="2191381" y="4970576"/>
            <a:ext cx="1268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>
                <a:latin typeface="Arial"/>
                <a:cs typeface="Arial"/>
              </a:rPr>
              <a:t>Atlas </a:t>
            </a:r>
            <a:r>
              <a:rPr lang="fr-FR" sz="1200" err="1">
                <a:latin typeface="Arial"/>
                <a:cs typeface="Arial"/>
              </a:rPr>
              <a:t>processes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5660360-C72F-4D62-B7B9-B3D75452778F}"/>
              </a:ext>
            </a:extLst>
          </p:cNvPr>
          <p:cNvSpPr txBox="1"/>
          <p:nvPr/>
        </p:nvSpPr>
        <p:spPr>
          <a:xfrm>
            <a:off x="2191381" y="4380913"/>
            <a:ext cx="1293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>
                <a:latin typeface="Arial"/>
                <a:cs typeface="Arial"/>
              </a:rPr>
              <a:t>Mask </a:t>
            </a:r>
            <a:r>
              <a:rPr lang="fr-FR" sz="1200" err="1">
                <a:latin typeface="Arial"/>
                <a:cs typeface="Arial"/>
              </a:rPr>
              <a:t>processes</a:t>
            </a:r>
          </a:p>
        </p:txBody>
      </p: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1E30622E-F517-4F62-9901-7480D6F8A45D}"/>
              </a:ext>
            </a:extLst>
          </p:cNvPr>
          <p:cNvCxnSpPr>
            <a:cxnSpLocks/>
            <a:stCxn id="57" idx="2"/>
            <a:endCxn id="79" idx="1"/>
          </p:cNvCxnSpPr>
          <p:nvPr/>
        </p:nvCxnSpPr>
        <p:spPr>
          <a:xfrm rot="16200000" flipH="1">
            <a:off x="7129268" y="4659406"/>
            <a:ext cx="774324" cy="187953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F0BBE82-5859-43EF-9C3E-1FDFB3796C79}"/>
              </a:ext>
            </a:extLst>
          </p:cNvPr>
          <p:cNvCxnSpPr>
            <a:cxnSpLocks/>
            <a:stCxn id="57" idx="3"/>
            <a:endCxn id="69" idx="1"/>
          </p:cNvCxnSpPr>
          <p:nvPr/>
        </p:nvCxnSpPr>
        <p:spPr>
          <a:xfrm flipV="1">
            <a:off x="7111671" y="4895031"/>
            <a:ext cx="1438557" cy="1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364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C9F0DD9400F54D954C9A7C2427A94A" ma:contentTypeVersion="13" ma:contentTypeDescription="Create a new document." ma:contentTypeScope="" ma:versionID="eb935924ef2a159d0563b60c48e4104f">
  <xsd:schema xmlns:xsd="http://www.w3.org/2001/XMLSchema" xmlns:xs="http://www.w3.org/2001/XMLSchema" xmlns:p="http://schemas.microsoft.com/office/2006/metadata/properties" xmlns:ns3="b4ad8c07-7b94-407c-a4af-bce09d822d03" xmlns:ns4="3b932f13-25ad-4a41-b9e0-2b7e71729ec4" targetNamespace="http://schemas.microsoft.com/office/2006/metadata/properties" ma:root="true" ma:fieldsID="609775bff946e424a5aa94c51996d779" ns3:_="" ns4:_="">
    <xsd:import namespace="b4ad8c07-7b94-407c-a4af-bce09d822d03"/>
    <xsd:import namespace="3b932f13-25ad-4a41-b9e0-2b7e71729ec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ad8c07-7b94-407c-a4af-bce09d822d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932f13-25ad-4a41-b9e0-2b7e71729ec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990CAF-072B-4971-AC0A-4991C9FCB6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13C259-BDA8-4C77-8BDE-AE501B56A966}">
  <ds:schemaRefs>
    <ds:schemaRef ds:uri="3b932f13-25ad-4a41-b9e0-2b7e71729ec4"/>
    <ds:schemaRef ds:uri="b4ad8c07-7b94-407c-a4af-bce09d822d0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68DC993-C98D-42F1-A3EF-2EC62BF70C7D}">
  <ds:schemaRefs>
    <ds:schemaRef ds:uri="3b932f13-25ad-4a41-b9e0-2b7e71729ec4"/>
    <ds:schemaRef ds:uri="b4ad8c07-7b94-407c-a4af-bce09d822d0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Widescreen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Salahieh, Basel</dc:creator>
  <cp:keywords>CTPClassification=CTP_NT</cp:keywords>
  <cp:lastModifiedBy>Bachhuber, Christoph (Nokia - DE/Munich)</cp:lastModifiedBy>
  <cp:revision>24</cp:revision>
  <dcterms:created xsi:type="dcterms:W3CDTF">2019-03-26T16:46:57Z</dcterms:created>
  <dcterms:modified xsi:type="dcterms:W3CDTF">2021-01-12T10:30:42Z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5255a857-a576-4677-b1ee-1b8e8debed96</vt:lpwstr>
  </property>
  <property fmtid="{D5CDD505-2E9C-101B-9397-08002B2CF9AE}" pid="3" name="CTP_TimeStamp">
    <vt:lpwstr>2020-07-24 01:22:26Z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ContentTypeId">
    <vt:lpwstr>0x0101009EC9F0DD9400F54D954C9A7C2427A94A</vt:lpwstr>
  </property>
</Properties>
</file>