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6"/>
  </p:notesMasterIdLst>
  <p:sldIdLst>
    <p:sldId id="3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50A-45A0-48F6-8AD9-0F53C3AA89D7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6192-731A-4C45-A4B8-785548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Top-level diagram of the TMIV single-group encoder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D6192-731A-4C45-A4B8-78554846B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7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1804378" y="28221"/>
            <a:ext cx="2322497" cy="2366305"/>
            <a:chOff x="3071407" y="3624111"/>
            <a:chExt cx="2496309" cy="253891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DA1C40E-2A61-4855-BE46-E53072CC423C}"/>
                </a:ext>
              </a:extLst>
            </p:cNvPr>
            <p:cNvSpPr/>
            <p:nvPr/>
          </p:nvSpPr>
          <p:spPr>
            <a:xfrm>
              <a:off x="3071407" y="3624111"/>
              <a:ext cx="2399207" cy="2449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DA1C40E-2A61-4855-BE46-E53072CC423C}"/>
                </a:ext>
              </a:extLst>
            </p:cNvPr>
            <p:cNvSpPr/>
            <p:nvPr/>
          </p:nvSpPr>
          <p:spPr>
            <a:xfrm>
              <a:off x="3119958" y="3669018"/>
              <a:ext cx="2399207" cy="2449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DA1C40E-2A61-4855-BE46-E53072CC423C}"/>
                </a:ext>
              </a:extLst>
            </p:cNvPr>
            <p:cNvSpPr/>
            <p:nvPr/>
          </p:nvSpPr>
          <p:spPr>
            <a:xfrm>
              <a:off x="3168509" y="3713925"/>
              <a:ext cx="2399207" cy="2449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Source views</a:t>
              </a:r>
            </a:p>
            <a:p>
              <a:pPr algn="ctr"/>
              <a:r>
                <a:rPr lang="en-US" sz="1050">
                  <a:latin typeface="Arial" panose="020B0604020202020204" pitchFamily="34" charset="0"/>
                  <a:cs typeface="Arial" panose="020B0604020202020204" pitchFamily="34" charset="0"/>
                </a:rPr>
                <a:t>(selected for this group)</a:t>
              </a:r>
            </a:p>
          </p:txBody>
        </p:sp>
        <p:sp>
          <p:nvSpPr>
            <p:cNvPr id="64" name="Folded Corner 29">
              <a:extLst>
                <a:ext uri="{FF2B5EF4-FFF2-40B4-BE49-F238E27FC236}">
                  <a16:creationId xmlns:a16="http://schemas.microsoft.com/office/drawing/2014/main" id="{419B1215-9C2E-4D4F-BBB0-9570D292CC38}"/>
                </a:ext>
              </a:extLst>
            </p:cNvPr>
            <p:cNvSpPr/>
            <p:nvPr/>
          </p:nvSpPr>
          <p:spPr>
            <a:xfrm>
              <a:off x="3353379" y="4257510"/>
              <a:ext cx="2071238" cy="41853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latin typeface="Arial"/>
                  <a:cs typeface="Arial"/>
                </a:rPr>
                <a:t>View parameters</a:t>
              </a:r>
              <a:b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>
                  <a:latin typeface="Arial"/>
                  <a:cs typeface="Arial"/>
                </a:rPr>
                <a:t>(incl. basic/additional label)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A1C40E-2A61-4855-BE46-E53072CC423C}"/>
                </a:ext>
              </a:extLst>
            </p:cNvPr>
            <p:cNvSpPr/>
            <p:nvPr/>
          </p:nvSpPr>
          <p:spPr>
            <a:xfrm>
              <a:off x="3353477" y="4768794"/>
              <a:ext cx="2071140" cy="34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latin typeface="Arial"/>
                  <a:cs typeface="Arial"/>
                </a:rPr>
                <a:t>Geometry component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DA1C40E-2A61-4855-BE46-E53072CC423C}"/>
                </a:ext>
              </a:extLst>
            </p:cNvPr>
            <p:cNvSpPr/>
            <p:nvPr/>
          </p:nvSpPr>
          <p:spPr>
            <a:xfrm>
              <a:off x="3353379" y="5693602"/>
              <a:ext cx="2071238" cy="34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latin typeface="Arial" panose="020B0604020202020204" pitchFamily="34" charset="0"/>
                  <a:cs typeface="Arial" panose="020B0604020202020204" pitchFamily="34" charset="0"/>
                </a:rPr>
                <a:t>Entity map</a:t>
              </a:r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>
                  <a:latin typeface="Arial" panose="020B0604020202020204" pitchFamily="34" charset="0"/>
                  <a:cs typeface="Arial" panose="020B0604020202020204" pitchFamily="34" charset="0"/>
                </a:rPr>
                <a:t>(opt.)</a:t>
              </a: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DA1C40E-2A61-4855-BE46-E53072CC423C}"/>
                </a:ext>
              </a:extLst>
            </p:cNvPr>
            <p:cNvSpPr/>
            <p:nvPr/>
          </p:nvSpPr>
          <p:spPr>
            <a:xfrm>
              <a:off x="3353380" y="5252273"/>
              <a:ext cx="2071238" cy="34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latin typeface="Arial"/>
                  <a:cs typeface="Arial"/>
                </a:rPr>
                <a:t>Attribute components</a:t>
              </a:r>
              <a:endParaRPr lang="en-US" sz="1400" baseline="30000">
                <a:latin typeface="Arial"/>
                <a:cs typeface="Arial"/>
              </a:endParaRPr>
            </a:p>
          </p:txBody>
        </p:sp>
      </p:grp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BD796841-D3AD-4EF9-B525-6EA3D48BFBE2}"/>
              </a:ext>
            </a:extLst>
          </p:cNvPr>
          <p:cNvSpPr/>
          <p:nvPr/>
        </p:nvSpPr>
        <p:spPr>
          <a:xfrm>
            <a:off x="6147599" y="2017854"/>
            <a:ext cx="1163993" cy="91397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>
                <a:latin typeface="Arial" panose="020B0604020202020204" pitchFamily="34" charset="0"/>
                <a:cs typeface="Arial" panose="020B0604020202020204" pitchFamily="34" charset="0"/>
              </a:rPr>
              <a:t>Cluster active pixels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BD796841-D3AD-4EF9-B525-6EA3D48BFBE2}"/>
              </a:ext>
            </a:extLst>
          </p:cNvPr>
          <p:cNvSpPr/>
          <p:nvPr/>
        </p:nvSpPr>
        <p:spPr>
          <a:xfrm>
            <a:off x="7699693" y="2017853"/>
            <a:ext cx="1163993" cy="91397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>
                <a:latin typeface="Arial" panose="020B0604020202020204" pitchFamily="34" charset="0"/>
                <a:cs typeface="Arial" panose="020B0604020202020204" pitchFamily="34" charset="0"/>
              </a:rPr>
              <a:t>Split clusters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BD796841-D3AD-4EF9-B525-6EA3D48BFBE2}"/>
              </a:ext>
            </a:extLst>
          </p:cNvPr>
          <p:cNvSpPr/>
          <p:nvPr/>
        </p:nvSpPr>
        <p:spPr>
          <a:xfrm>
            <a:off x="4538417" y="4394844"/>
            <a:ext cx="1163993" cy="9287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Generate video data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BD796841-D3AD-4EF9-B525-6EA3D48BFBE2}"/>
              </a:ext>
            </a:extLst>
          </p:cNvPr>
          <p:cNvSpPr/>
          <p:nvPr/>
        </p:nvSpPr>
        <p:spPr>
          <a:xfrm>
            <a:off x="6103347" y="4394843"/>
            <a:ext cx="1163993" cy="92875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Quantize geometry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BD796841-D3AD-4EF9-B525-6EA3D48BFBE2}"/>
              </a:ext>
            </a:extLst>
          </p:cNvPr>
          <p:cNvSpPr/>
          <p:nvPr/>
        </p:nvSpPr>
        <p:spPr>
          <a:xfrm>
            <a:off x="7655441" y="4394843"/>
            <a:ext cx="1163993" cy="92875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Scale geometry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BD796841-D3AD-4EF9-B525-6EA3D48BFBE2}"/>
              </a:ext>
            </a:extLst>
          </p:cNvPr>
          <p:cNvSpPr/>
          <p:nvPr/>
        </p:nvSpPr>
        <p:spPr>
          <a:xfrm>
            <a:off x="4538417" y="3176326"/>
            <a:ext cx="1163993" cy="91397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>
                <a:latin typeface="Arial" panose="020B0604020202020204" pitchFamily="34" charset="0"/>
                <a:cs typeface="Arial" panose="020B0604020202020204" pitchFamily="34" charset="0"/>
              </a:rPr>
              <a:t>Pack patches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BD796841-D3AD-4EF9-B525-6EA3D48BFBE2}"/>
              </a:ext>
            </a:extLst>
          </p:cNvPr>
          <p:cNvSpPr/>
          <p:nvPr/>
        </p:nvSpPr>
        <p:spPr>
          <a:xfrm>
            <a:off x="7655441" y="3179258"/>
            <a:ext cx="1163993" cy="91397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Color correction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(opt.)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BD796841-D3AD-4EF9-B525-6EA3D48BFBE2}"/>
              </a:ext>
            </a:extLst>
          </p:cNvPr>
          <p:cNvSpPr/>
          <p:nvPr/>
        </p:nvSpPr>
        <p:spPr>
          <a:xfrm>
            <a:off x="6103347" y="3178228"/>
            <a:ext cx="1163993" cy="91397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Patch </a:t>
            </a:r>
            <a:r>
              <a:rPr kumimoji="0" lang="en-US" sz="1600" b="0" i="0" u="none" strike="noStrike" kern="1200" cap="none" spc="-9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kumimoji="0" lang="en-US" sz="1600" b="0" i="0" u="none" strike="noStrike" kern="1200" cap="none" spc="-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average value modification</a:t>
            </a:r>
          </a:p>
        </p:txBody>
      </p:sp>
      <p:cxnSp>
        <p:nvCxnSpPr>
          <p:cNvPr id="162" name="Elbow Connector 161"/>
          <p:cNvCxnSpPr>
            <a:cxnSpLocks/>
          </p:cNvCxnSpPr>
          <p:nvPr/>
        </p:nvCxnSpPr>
        <p:spPr>
          <a:xfrm>
            <a:off x="4126876" y="1253228"/>
            <a:ext cx="413487" cy="9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9164776" y="3456334"/>
            <a:ext cx="1273621" cy="385861"/>
            <a:chOff x="8478805" y="2299685"/>
            <a:chExt cx="1275100" cy="41400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BE44512-61A5-4766-8BD6-415A5A5114BF}"/>
                </a:ext>
              </a:extLst>
            </p:cNvPr>
            <p:cNvSpPr/>
            <p:nvPr/>
          </p:nvSpPr>
          <p:spPr>
            <a:xfrm>
              <a:off x="8511945" y="2344360"/>
              <a:ext cx="124196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BE44512-61A5-4766-8BD6-415A5A5114BF}"/>
                </a:ext>
              </a:extLst>
            </p:cNvPr>
            <p:cNvSpPr/>
            <p:nvPr/>
          </p:nvSpPr>
          <p:spPr>
            <a:xfrm>
              <a:off x="8478805" y="2299685"/>
              <a:ext cx="1243872" cy="383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sz="1550">
                  <a:latin typeface="Arial" panose="020B0604020202020204" pitchFamily="34" charset="0"/>
                  <a:cs typeface="Arial" panose="020B0604020202020204" pitchFamily="34" charset="0"/>
                </a:rPr>
                <a:t>Atlas data</a:t>
              </a: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8721361" y="420614"/>
            <a:ext cx="1717037" cy="357747"/>
            <a:chOff x="8023316" y="1325948"/>
            <a:chExt cx="1751700" cy="38384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BE44512-61A5-4766-8BD6-415A5A5114BF}"/>
                </a:ext>
              </a:extLst>
            </p:cNvPr>
            <p:cNvSpPr/>
            <p:nvPr/>
          </p:nvSpPr>
          <p:spPr>
            <a:xfrm>
              <a:off x="8060386" y="1349026"/>
              <a:ext cx="1714630" cy="3607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noAutofit/>
            </a:bodyPr>
            <a:lstStyle/>
            <a:p>
              <a:pPr algn="ctr"/>
              <a:r>
                <a:rPr lang="en-US" sz="1550">
                  <a:latin typeface="Arial" panose="020B0604020202020204" pitchFamily="34" charset="0"/>
                  <a:cs typeface="Arial" panose="020B0604020202020204" pitchFamily="34" charset="0"/>
                </a:rPr>
                <a:t>Parameters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BE44512-61A5-4766-8BD6-415A5A5114BF}"/>
                </a:ext>
              </a:extLst>
            </p:cNvPr>
            <p:cNvSpPr/>
            <p:nvPr/>
          </p:nvSpPr>
          <p:spPr>
            <a:xfrm>
              <a:off x="8023316" y="1325948"/>
              <a:ext cx="1720472" cy="3526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r>
                <a:rPr lang="en-US" sz="1200">
                  <a:latin typeface="Arial"/>
                  <a:cs typeface="Arial"/>
                </a:rPr>
                <a:t>Parameter set</a:t>
              </a:r>
            </a:p>
          </p:txBody>
        </p:sp>
      </p:grp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267340" y="4859218"/>
            <a:ext cx="3881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D796841-D3AD-4EF9-B525-6EA3D48BFBE2}"/>
              </a:ext>
            </a:extLst>
          </p:cNvPr>
          <p:cNvSpPr/>
          <p:nvPr/>
        </p:nvSpPr>
        <p:spPr>
          <a:xfrm>
            <a:off x="4540362" y="797901"/>
            <a:ext cx="1165571" cy="9126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latin typeface="Arial"/>
                <a:cs typeface="Arial"/>
              </a:rPr>
              <a:t>Automatic </a:t>
            </a:r>
            <a:r>
              <a:rPr lang="en-US" sz="1400" spc="-10">
                <a:latin typeface="Arial"/>
                <a:cs typeface="Arial"/>
              </a:rPr>
              <a:t>parameter</a:t>
            </a:r>
            <a:r>
              <a:rPr lang="en-US" sz="1400">
                <a:latin typeface="Arial"/>
                <a:cs typeface="Arial"/>
              </a:rPr>
              <a:t> selection</a:t>
            </a:r>
          </a:p>
        </p:txBody>
      </p:sp>
      <p:cxnSp>
        <p:nvCxnSpPr>
          <p:cNvPr id="227" name="Elbow Connector 226"/>
          <p:cNvCxnSpPr>
            <a:cxnSpLocks/>
          </p:cNvCxnSpPr>
          <p:nvPr/>
        </p:nvCxnSpPr>
        <p:spPr>
          <a:xfrm rot="5400000">
            <a:off x="6528118" y="2685524"/>
            <a:ext cx="301616" cy="311702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Elbow Connector 228"/>
          <p:cNvCxnSpPr>
            <a:cxnSpLocks/>
          </p:cNvCxnSpPr>
          <p:nvPr/>
        </p:nvCxnSpPr>
        <p:spPr>
          <a:xfrm rot="5400000">
            <a:off x="6549760" y="285526"/>
            <a:ext cx="305317" cy="316012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cxnSpLocks/>
          </p:cNvCxnSpPr>
          <p:nvPr/>
        </p:nvCxnSpPr>
        <p:spPr>
          <a:xfrm>
            <a:off x="5702410" y="3633312"/>
            <a:ext cx="400937" cy="1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cxnSpLocks/>
          </p:cNvCxnSpPr>
          <p:nvPr/>
        </p:nvCxnSpPr>
        <p:spPr>
          <a:xfrm>
            <a:off x="7267340" y="3635213"/>
            <a:ext cx="388101" cy="1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cxnSpLocks/>
          </p:cNvCxnSpPr>
          <p:nvPr/>
        </p:nvCxnSpPr>
        <p:spPr>
          <a:xfrm flipV="1">
            <a:off x="7311592" y="2474839"/>
            <a:ext cx="3881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cxnSpLocks/>
          </p:cNvCxnSpPr>
          <p:nvPr/>
        </p:nvCxnSpPr>
        <p:spPr>
          <a:xfrm>
            <a:off x="5702410" y="4859218"/>
            <a:ext cx="400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cxnSpLocks/>
          </p:cNvCxnSpPr>
          <p:nvPr/>
        </p:nvCxnSpPr>
        <p:spPr>
          <a:xfrm rot="16200000" flipH="1">
            <a:off x="7000089" y="3443919"/>
            <a:ext cx="285012" cy="40443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9164777" y="5267969"/>
            <a:ext cx="1273620" cy="713328"/>
            <a:chOff x="6874181" y="4944000"/>
            <a:chExt cx="1278716" cy="765361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BE44512-61A5-4766-8BD6-415A5A5114BF}"/>
                </a:ext>
              </a:extLst>
            </p:cNvPr>
            <p:cNvSpPr/>
            <p:nvPr/>
          </p:nvSpPr>
          <p:spPr>
            <a:xfrm>
              <a:off x="6901793" y="4978392"/>
              <a:ext cx="1251104" cy="7309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550">
                  <a:latin typeface="Arial" panose="020B0604020202020204" pitchFamily="34" charset="0"/>
                  <a:cs typeface="Arial" panose="020B0604020202020204" pitchFamily="34" charset="0"/>
                </a:rPr>
                <a:t>Attribute video data</a:t>
              </a:r>
            </a:p>
            <a:p>
              <a:pPr algn="ctr"/>
              <a:endParaRPr 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BE44512-61A5-4766-8BD6-415A5A5114BF}"/>
                </a:ext>
              </a:extLst>
            </p:cNvPr>
            <p:cNvSpPr/>
            <p:nvPr/>
          </p:nvSpPr>
          <p:spPr>
            <a:xfrm>
              <a:off x="6874181" y="4944000"/>
              <a:ext cx="1251104" cy="7309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550">
                  <a:latin typeface="Arial" panose="020B0604020202020204" pitchFamily="34" charset="0"/>
                  <a:cs typeface="Arial" panose="020B0604020202020204" pitchFamily="34" charset="0"/>
                </a:rPr>
                <a:t>Attribute video data</a:t>
              </a:r>
            </a:p>
            <a:p>
              <a:pPr algn="ctr"/>
              <a:r>
                <a:rPr lang="en-US" sz="1050">
                  <a:latin typeface="Arial" panose="020B0604020202020204" pitchFamily="34" charset="0"/>
                  <a:cs typeface="Arial" panose="020B0604020202020204" pitchFamily="34" charset="0"/>
                </a:rPr>
                <a:t>(raw)</a:t>
              </a:r>
            </a:p>
          </p:txBody>
        </p:sp>
      </p:grpSp>
      <p:cxnSp>
        <p:nvCxnSpPr>
          <p:cNvPr id="78" name="Elbow Connector 77"/>
          <p:cNvCxnSpPr>
            <a:cxnSpLocks/>
          </p:cNvCxnSpPr>
          <p:nvPr/>
        </p:nvCxnSpPr>
        <p:spPr>
          <a:xfrm rot="5400000">
            <a:off x="6578800" y="1473437"/>
            <a:ext cx="244503" cy="3161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cxnSpLocks/>
          </p:cNvCxnSpPr>
          <p:nvPr/>
        </p:nvCxnSpPr>
        <p:spPr>
          <a:xfrm flipV="1">
            <a:off x="8819433" y="3634855"/>
            <a:ext cx="345342" cy="1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cxnSpLocks/>
          </p:cNvCxnSpPr>
          <p:nvPr/>
        </p:nvCxnSpPr>
        <p:spPr>
          <a:xfrm rot="5400000" flipH="1" flipV="1">
            <a:off x="6815769" y="-1107691"/>
            <a:ext cx="212971" cy="35982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7315E6E-9D23-46C0-AC21-548BFC6EF42A}"/>
              </a:ext>
            </a:extLst>
          </p:cNvPr>
          <p:cNvSpPr/>
          <p:nvPr/>
        </p:nvSpPr>
        <p:spPr>
          <a:xfrm>
            <a:off x="8727228" y="25942"/>
            <a:ext cx="1717035" cy="342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noAutofit/>
          </a:bodyPr>
          <a:lstStyle/>
          <a:p>
            <a:pPr algn="ctr"/>
            <a:r>
              <a:rPr lang="en-US" sz="1200">
                <a:latin typeface="Arial"/>
                <a:cs typeface="Arial"/>
              </a:rPr>
              <a:t>View parameters list</a:t>
            </a:r>
          </a:p>
          <a:p>
            <a:pPr algn="ctr"/>
            <a:endParaRPr lang="en-US" sz="1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ounded Rectangle 154">
            <a:extLst>
              <a:ext uri="{FF2B5EF4-FFF2-40B4-BE49-F238E27FC236}">
                <a16:creationId xmlns:a16="http://schemas.microsoft.com/office/drawing/2014/main" id="{6B6ED8C7-16CD-4E99-BD09-9703558E6F21}"/>
              </a:ext>
            </a:extLst>
          </p:cNvPr>
          <p:cNvSpPr/>
          <p:nvPr/>
        </p:nvSpPr>
        <p:spPr>
          <a:xfrm>
            <a:off x="4540362" y="2018244"/>
            <a:ext cx="1163993" cy="9139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1400">
                <a:latin typeface="Arial"/>
                <a:cs typeface="Arial"/>
              </a:rPr>
              <a:t>Aggregate pruning masks</a:t>
            </a:r>
            <a:endParaRPr lang="en-US" sz="1400">
              <a:latin typeface="Arial"/>
              <a:cs typeface="Arial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5BF7B3-CA83-4F2D-A710-925C3AE81752}"/>
              </a:ext>
            </a:extLst>
          </p:cNvPr>
          <p:cNvCxnSpPr>
            <a:cxnSpLocks/>
          </p:cNvCxnSpPr>
          <p:nvPr/>
        </p:nvCxnSpPr>
        <p:spPr>
          <a:xfrm flipV="1">
            <a:off x="5704355" y="2474840"/>
            <a:ext cx="443244" cy="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ounded Rectangle 209">
            <a:extLst>
              <a:ext uri="{FF2B5EF4-FFF2-40B4-BE49-F238E27FC236}">
                <a16:creationId xmlns:a16="http://schemas.microsoft.com/office/drawing/2014/main" id="{8F569810-00B0-4BA1-8CE8-DCEFDB444E6F}"/>
              </a:ext>
            </a:extLst>
          </p:cNvPr>
          <p:cNvSpPr/>
          <p:nvPr/>
        </p:nvSpPr>
        <p:spPr>
          <a:xfrm>
            <a:off x="1842079" y="3587841"/>
            <a:ext cx="259963" cy="2706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ounded Rectangle 210">
            <a:extLst>
              <a:ext uri="{FF2B5EF4-FFF2-40B4-BE49-F238E27FC236}">
                <a16:creationId xmlns:a16="http://schemas.microsoft.com/office/drawing/2014/main" id="{BABDD3EB-E787-41EF-8282-FD77854DEEEC}"/>
              </a:ext>
            </a:extLst>
          </p:cNvPr>
          <p:cNvSpPr/>
          <p:nvPr/>
        </p:nvSpPr>
        <p:spPr>
          <a:xfrm>
            <a:off x="1841036" y="3878520"/>
            <a:ext cx="259963" cy="2706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ounded Rectangle 211">
            <a:extLst>
              <a:ext uri="{FF2B5EF4-FFF2-40B4-BE49-F238E27FC236}">
                <a16:creationId xmlns:a16="http://schemas.microsoft.com/office/drawing/2014/main" id="{8B13C68F-8099-4729-B8AE-BC2A2E50D54E}"/>
              </a:ext>
            </a:extLst>
          </p:cNvPr>
          <p:cNvSpPr/>
          <p:nvPr/>
        </p:nvSpPr>
        <p:spPr>
          <a:xfrm>
            <a:off x="1843818" y="4169487"/>
            <a:ext cx="259963" cy="2706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ounded Rectangle 212">
            <a:extLst>
              <a:ext uri="{FF2B5EF4-FFF2-40B4-BE49-F238E27FC236}">
                <a16:creationId xmlns:a16="http://schemas.microsoft.com/office/drawing/2014/main" id="{A2E6215A-3B64-4616-B363-C1DA80B56A68}"/>
              </a:ext>
            </a:extLst>
          </p:cNvPr>
          <p:cNvSpPr/>
          <p:nvPr/>
        </p:nvSpPr>
        <p:spPr>
          <a:xfrm>
            <a:off x="1841036" y="4465364"/>
            <a:ext cx="259963" cy="27064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7011DF0-3C94-47D1-A3ED-FD705884E7C4}"/>
              </a:ext>
            </a:extLst>
          </p:cNvPr>
          <p:cNvSpPr txBox="1"/>
          <p:nvPr/>
        </p:nvSpPr>
        <p:spPr>
          <a:xfrm>
            <a:off x="2076974" y="3618438"/>
            <a:ext cx="1570732" cy="243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Prepare source material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BAC3BF-91DF-4F7D-BC8D-84F6E7A9E9FB}"/>
              </a:ext>
            </a:extLst>
          </p:cNvPr>
          <p:cNvSpPr txBox="1"/>
          <p:nvPr/>
        </p:nvSpPr>
        <p:spPr>
          <a:xfrm>
            <a:off x="2076974" y="3912177"/>
            <a:ext cx="1259032" cy="243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Pruning processes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8B78067-E48A-462A-830F-F1CACA0C2B17}"/>
              </a:ext>
            </a:extLst>
          </p:cNvPr>
          <p:cNvSpPr txBox="1"/>
          <p:nvPr/>
        </p:nvSpPr>
        <p:spPr>
          <a:xfrm>
            <a:off x="2076974" y="4198505"/>
            <a:ext cx="1097961" cy="243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Atlas processes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059AA4-F30C-4339-86C5-46D14A821C92}"/>
              </a:ext>
            </a:extLst>
          </p:cNvPr>
          <p:cNvSpPr txBox="1"/>
          <p:nvPr/>
        </p:nvSpPr>
        <p:spPr>
          <a:xfrm>
            <a:off x="2076974" y="4492182"/>
            <a:ext cx="1142703" cy="243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Video processes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BCB924-7FAB-482D-A5E6-43337258D02A}"/>
              </a:ext>
            </a:extLst>
          </p:cNvPr>
          <p:cNvSpPr txBox="1"/>
          <p:nvPr/>
        </p:nvSpPr>
        <p:spPr>
          <a:xfrm>
            <a:off x="1749570" y="3350918"/>
            <a:ext cx="807140" cy="243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>
                <a:latin typeface="Arial" panose="020B0604020202020204" pitchFamily="34" charset="0"/>
                <a:cs typeface="Arial" panose="020B0604020202020204" pitchFamily="34" charset="0"/>
              </a:rPr>
              <a:t>Color code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9164777" y="4516585"/>
            <a:ext cx="1273620" cy="708213"/>
            <a:chOff x="6874181" y="4262544"/>
            <a:chExt cx="1275100" cy="759873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BE44512-61A5-4766-8BD6-415A5A5114BF}"/>
                </a:ext>
              </a:extLst>
            </p:cNvPr>
            <p:cNvSpPr/>
            <p:nvPr/>
          </p:nvSpPr>
          <p:spPr>
            <a:xfrm>
              <a:off x="6905409" y="4291448"/>
              <a:ext cx="1243872" cy="7309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550">
                  <a:latin typeface="Arial" panose="020B0604020202020204" pitchFamily="34" charset="0"/>
                  <a:cs typeface="Arial" panose="020B0604020202020204" pitchFamily="34" charset="0"/>
                </a:rPr>
                <a:t>Geometry video data</a:t>
              </a:r>
            </a:p>
            <a:p>
              <a:pPr algn="ctr"/>
              <a:endParaRPr 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BE44512-61A5-4766-8BD6-415A5A5114BF}"/>
                </a:ext>
              </a:extLst>
            </p:cNvPr>
            <p:cNvSpPr/>
            <p:nvPr/>
          </p:nvSpPr>
          <p:spPr>
            <a:xfrm>
              <a:off x="6874181" y="4262544"/>
              <a:ext cx="1243872" cy="7309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550">
                  <a:latin typeface="Arial" panose="020B0604020202020204" pitchFamily="34" charset="0"/>
                  <a:cs typeface="Arial" panose="020B0604020202020204" pitchFamily="34" charset="0"/>
                </a:rPr>
                <a:t>Geometry video data</a:t>
              </a:r>
            </a:p>
            <a:p>
              <a:pPr algn="ctr"/>
              <a:r>
                <a:rPr lang="en-US" sz="1050">
                  <a:latin typeface="Arial" panose="020B0604020202020204" pitchFamily="34" charset="0"/>
                  <a:cs typeface="Arial" panose="020B0604020202020204" pitchFamily="34" charset="0"/>
                </a:rPr>
                <a:t>(raw)</a:t>
              </a:r>
            </a:p>
          </p:txBody>
        </p:sp>
      </p:grpSp>
      <p:sp>
        <p:nvSpPr>
          <p:cNvPr id="62" name="Rounded Rectangle 149">
            <a:extLst>
              <a:ext uri="{FF2B5EF4-FFF2-40B4-BE49-F238E27FC236}">
                <a16:creationId xmlns:a16="http://schemas.microsoft.com/office/drawing/2014/main" id="{0CD7D99D-CBD2-4C57-97F5-47C68A76365D}"/>
              </a:ext>
            </a:extLst>
          </p:cNvPr>
          <p:cNvSpPr/>
          <p:nvPr/>
        </p:nvSpPr>
        <p:spPr>
          <a:xfrm>
            <a:off x="4518177" y="5904933"/>
            <a:ext cx="1204472" cy="9287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latin typeface="Arial"/>
                <a:cs typeface="Arial"/>
              </a:rPr>
              <a:t>Scale occupancy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lang="en-US" sz="1050">
                <a:latin typeface="Arial"/>
                <a:cs typeface="Arial"/>
              </a:rPr>
              <a:t>(opt.)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7496824-587D-4EBE-9E6E-0A6D30A1E19D}"/>
              </a:ext>
            </a:extLst>
          </p:cNvPr>
          <p:cNvCxnSpPr>
            <a:cxnSpLocks/>
          </p:cNvCxnSpPr>
          <p:nvPr/>
        </p:nvCxnSpPr>
        <p:spPr>
          <a:xfrm flipH="1">
            <a:off x="5120414" y="5323594"/>
            <a:ext cx="1" cy="581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507E473-1817-4357-B9CB-CC237CC24221}"/>
              </a:ext>
            </a:extLst>
          </p:cNvPr>
          <p:cNvGrpSpPr/>
          <p:nvPr/>
        </p:nvGrpSpPr>
        <p:grpSpPr>
          <a:xfrm>
            <a:off x="9166794" y="6021810"/>
            <a:ext cx="1273620" cy="713328"/>
            <a:chOff x="6874181" y="4944000"/>
            <a:chExt cx="1278716" cy="76536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96C77DB-010A-4FA3-8F2D-FE0D0EDC6CB6}"/>
                </a:ext>
              </a:extLst>
            </p:cNvPr>
            <p:cNvSpPr/>
            <p:nvPr/>
          </p:nvSpPr>
          <p:spPr>
            <a:xfrm>
              <a:off x="6901793" y="4978392"/>
              <a:ext cx="1251104" cy="730969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550">
                  <a:latin typeface="Arial" panose="020B0604020202020204" pitchFamily="34" charset="0"/>
                  <a:cs typeface="Arial" panose="020B0604020202020204" pitchFamily="34" charset="0"/>
                </a:rPr>
                <a:t>Attribute video data</a:t>
              </a:r>
            </a:p>
            <a:p>
              <a:pPr algn="ctr"/>
              <a:endParaRPr 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278713-EECC-4C6D-80AA-AE0BD3AF9487}"/>
                </a:ext>
              </a:extLst>
            </p:cNvPr>
            <p:cNvSpPr/>
            <p:nvPr/>
          </p:nvSpPr>
          <p:spPr>
            <a:xfrm>
              <a:off x="6874181" y="4944000"/>
              <a:ext cx="1251104" cy="730969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550">
                  <a:latin typeface="Arial" panose="020B0604020202020204" pitchFamily="34" charset="0"/>
                  <a:cs typeface="Arial" panose="020B0604020202020204" pitchFamily="34" charset="0"/>
                </a:rPr>
                <a:t>Occupancy video data</a:t>
              </a:r>
            </a:p>
            <a:p>
              <a:pPr algn="ctr"/>
              <a:r>
                <a:rPr lang="en-US" sz="1050">
                  <a:latin typeface="Arial" panose="020B0604020202020204" pitchFamily="34" charset="0"/>
                  <a:cs typeface="Arial" panose="020B0604020202020204" pitchFamily="34" charset="0"/>
                </a:rPr>
                <a:t>(raw)</a:t>
              </a: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1F946EE-BB87-4B2D-9DE7-A85676472E12}"/>
              </a:ext>
            </a:extLst>
          </p:cNvPr>
          <p:cNvCxnSpPr>
            <a:cxnSpLocks/>
          </p:cNvCxnSpPr>
          <p:nvPr/>
        </p:nvCxnSpPr>
        <p:spPr>
          <a:xfrm flipV="1">
            <a:off x="5722650" y="6362448"/>
            <a:ext cx="3444145" cy="6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BEFB6C-5ECE-4D79-B4C3-40C741A088FE}"/>
              </a:ext>
            </a:extLst>
          </p:cNvPr>
          <p:cNvCxnSpPr>
            <a:cxnSpLocks/>
          </p:cNvCxnSpPr>
          <p:nvPr/>
        </p:nvCxnSpPr>
        <p:spPr>
          <a:xfrm>
            <a:off x="4126876" y="197198"/>
            <a:ext cx="4600352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92410D-45D5-489A-9150-BEB743800BAD}"/>
              </a:ext>
            </a:extLst>
          </p:cNvPr>
          <p:cNvCxnSpPr>
            <a:cxnSpLocks/>
          </p:cNvCxnSpPr>
          <p:nvPr/>
        </p:nvCxnSpPr>
        <p:spPr>
          <a:xfrm>
            <a:off x="8819433" y="4859218"/>
            <a:ext cx="3453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ounded Rectangle 94">
            <a:extLst>
              <a:ext uri="{FF2B5EF4-FFF2-40B4-BE49-F238E27FC236}">
                <a16:creationId xmlns:a16="http://schemas.microsoft.com/office/drawing/2014/main" id="{2BAEAEBB-3E23-4B75-847B-A0518C0AE7E3}"/>
              </a:ext>
            </a:extLst>
          </p:cNvPr>
          <p:cNvSpPr/>
          <p:nvPr/>
        </p:nvSpPr>
        <p:spPr>
          <a:xfrm>
            <a:off x="6147599" y="799543"/>
            <a:ext cx="1165571" cy="9126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Separate in entity layers </a:t>
            </a:r>
            <a:r>
              <a:rPr lang="en-US" sz="1100">
                <a:latin typeface="Arial"/>
                <a:cs typeface="Arial"/>
              </a:rPr>
              <a:t>(opt.)</a:t>
            </a:r>
          </a:p>
        </p:txBody>
      </p:sp>
      <p:sp>
        <p:nvSpPr>
          <p:cNvPr id="11" name="Rounded Rectangle 94">
            <a:extLst>
              <a:ext uri="{FF2B5EF4-FFF2-40B4-BE49-F238E27FC236}">
                <a16:creationId xmlns:a16="http://schemas.microsoft.com/office/drawing/2014/main" id="{73D5BDE7-6796-4E71-88C5-39F5E64362B4}"/>
              </a:ext>
            </a:extLst>
          </p:cNvPr>
          <p:cNvSpPr/>
          <p:nvPr/>
        </p:nvSpPr>
        <p:spPr>
          <a:xfrm>
            <a:off x="7699693" y="800298"/>
            <a:ext cx="1165571" cy="9126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1600">
                <a:latin typeface="Arial"/>
                <a:cs typeface="Arial"/>
              </a:rPr>
              <a:t>Prune pixels</a:t>
            </a:r>
            <a:endParaRPr lang="en-US" sz="1400">
              <a:latin typeface="Arial"/>
              <a:cs typeface="Arial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C4863B-ADD6-4C55-B0D9-2B6314ADE7D5}"/>
              </a:ext>
            </a:extLst>
          </p:cNvPr>
          <p:cNvCxnSpPr>
            <a:cxnSpLocks/>
          </p:cNvCxnSpPr>
          <p:nvPr/>
        </p:nvCxnSpPr>
        <p:spPr>
          <a:xfrm>
            <a:off x="5705933" y="1254216"/>
            <a:ext cx="441666" cy="1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715D81-AFF4-4832-B775-5FAB6B8F6C7A}"/>
              </a:ext>
            </a:extLst>
          </p:cNvPr>
          <p:cNvCxnSpPr>
            <a:cxnSpLocks/>
          </p:cNvCxnSpPr>
          <p:nvPr/>
        </p:nvCxnSpPr>
        <p:spPr>
          <a:xfrm>
            <a:off x="7313170" y="1255858"/>
            <a:ext cx="386523" cy="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79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F0DD9400F54D954C9A7C2427A94A" ma:contentTypeVersion="13" ma:contentTypeDescription="Create a new document." ma:contentTypeScope="" ma:versionID="eb935924ef2a159d0563b60c48e4104f">
  <xsd:schema xmlns:xsd="http://www.w3.org/2001/XMLSchema" xmlns:xs="http://www.w3.org/2001/XMLSchema" xmlns:p="http://schemas.microsoft.com/office/2006/metadata/properties" xmlns:ns3="b4ad8c07-7b94-407c-a4af-bce09d822d03" xmlns:ns4="3b932f13-25ad-4a41-b9e0-2b7e71729ec4" targetNamespace="http://schemas.microsoft.com/office/2006/metadata/properties" ma:root="true" ma:fieldsID="609775bff946e424a5aa94c51996d779" ns3:_="" ns4:_="">
    <xsd:import namespace="b4ad8c07-7b94-407c-a4af-bce09d822d03"/>
    <xsd:import namespace="3b932f13-25ad-4a41-b9e0-2b7e7172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d8c07-7b94-407c-a4af-bce09d822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2f13-25ad-4a41-b9e0-2b7e71729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90CAF-072B-4971-AC0A-4991C9FCB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3C259-BDA8-4C77-8BDE-AE501B56A966}">
  <ds:schemaRefs>
    <ds:schemaRef ds:uri="3b932f13-25ad-4a41-b9e0-2b7e71729ec4"/>
    <ds:schemaRef ds:uri="b4ad8c07-7b94-407c-a4af-bce09d822d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DC993-C98D-42F1-A3EF-2EC62BF70C7D}">
  <ds:schemaRefs>
    <ds:schemaRef ds:uri="3b932f13-25ad-4a41-b9e0-2b7e71729ec4"/>
    <ds:schemaRef ds:uri="b4ad8c07-7b94-407c-a4af-bce09d822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Salahieh, Basel</dc:creator>
  <cp:keywords>CTPClassification=CTP_NT</cp:keywords>
  <cp:lastModifiedBy>Bachhuber, Christoph (Nokia - DE/Munich)</cp:lastModifiedBy>
  <cp:revision>9</cp:revision>
  <dcterms:created xsi:type="dcterms:W3CDTF">2019-03-26T16:46:57Z</dcterms:created>
  <dcterms:modified xsi:type="dcterms:W3CDTF">2021-01-12T10:21:31Z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5255a857-a576-4677-b1ee-1b8e8debed96</vt:lpwstr>
  </property>
  <property fmtid="{D5CDD505-2E9C-101B-9397-08002B2CF9AE}" pid="3" name="CTP_TimeStamp">
    <vt:lpwstr>2020-07-24 01:22:26Z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0x0101009EC9F0DD9400F54D954C9A7C2427A94A</vt:lpwstr>
  </property>
</Properties>
</file>