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3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Encoding of texture and geometry components into one packed video sub-bitstream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51">
            <a:extLst>
              <a:ext uri="{FF2B5EF4-FFF2-40B4-BE49-F238E27FC236}">
                <a16:creationId xmlns:a16="http://schemas.microsoft.com/office/drawing/2014/main" id="{3401D542-3ABA-E44D-8E22-FB14CC7BAF10}"/>
              </a:ext>
            </a:extLst>
          </p:cNvPr>
          <p:cNvSpPr/>
          <p:nvPr/>
        </p:nvSpPr>
        <p:spPr bwMode="auto">
          <a:xfrm>
            <a:off x="2417227" y="2689916"/>
            <a:ext cx="1889111" cy="1096356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>
                <a:latin typeface="Arial"/>
                <a:cs typeface="Arial"/>
              </a:rPr>
              <a:t>VVC encoded Attribute Video Data</a:t>
            </a:r>
          </a:p>
          <a:p>
            <a:pPr algn="ctr">
              <a:defRPr/>
            </a:pPr>
            <a:r>
              <a:rPr lang="en-US" sz="1200">
                <a:latin typeface="Arial"/>
                <a:cs typeface="Arial"/>
              </a:rPr>
              <a:t>(1 subpicture per picture)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Rounded Rectangle 151">
            <a:extLst>
              <a:ext uri="{FF2B5EF4-FFF2-40B4-BE49-F238E27FC236}">
                <a16:creationId xmlns:a16="http://schemas.microsoft.com/office/drawing/2014/main" id="{30382356-90A0-0E4C-9430-72C690C17C68}"/>
              </a:ext>
            </a:extLst>
          </p:cNvPr>
          <p:cNvSpPr/>
          <p:nvPr/>
        </p:nvSpPr>
        <p:spPr bwMode="auto">
          <a:xfrm>
            <a:off x="2406128" y="4143482"/>
            <a:ext cx="1889111" cy="1026244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>
                <a:latin typeface="Arial"/>
                <a:cs typeface="Arial"/>
              </a:rPr>
              <a:t>VVC encoded Geometry Video Data</a:t>
            </a:r>
          </a:p>
          <a:p>
            <a:pPr algn="ctr">
              <a:defRPr/>
            </a:pPr>
            <a:r>
              <a:rPr lang="en-US" sz="1200">
                <a:latin typeface="Arial"/>
                <a:cs typeface="Arial"/>
              </a:rPr>
              <a:t>(1 subpicture per picture)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4" name="Rounded Rectangle 151">
            <a:extLst>
              <a:ext uri="{FF2B5EF4-FFF2-40B4-BE49-F238E27FC236}">
                <a16:creationId xmlns:a16="http://schemas.microsoft.com/office/drawing/2014/main" id="{C8B327D9-8543-DA4E-AE6C-E640BBA918D4}"/>
              </a:ext>
            </a:extLst>
          </p:cNvPr>
          <p:cNvSpPr/>
          <p:nvPr/>
        </p:nvSpPr>
        <p:spPr bwMode="auto">
          <a:xfrm>
            <a:off x="5076228" y="3596630"/>
            <a:ext cx="1344737" cy="786548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>
                <a:latin typeface="Arial"/>
                <a:cs typeface="Arial"/>
              </a:rPr>
              <a:t>Packing using</a:t>
            </a:r>
          </a:p>
          <a:p>
            <a:pPr algn="ctr">
              <a:defRPr/>
            </a:pPr>
            <a:r>
              <a:rPr lang="en-US" sz="1200" err="1">
                <a:latin typeface="Arial"/>
                <a:cs typeface="Arial"/>
              </a:rPr>
              <a:t>SubpicMergeApp</a:t>
            </a:r>
            <a:r>
              <a:rPr lang="en-US" sz="1200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</p:txBody>
      </p:sp>
      <p:cxnSp>
        <p:nvCxnSpPr>
          <p:cNvPr id="7" name="Straight Arrow Connector 58">
            <a:extLst>
              <a:ext uri="{FF2B5EF4-FFF2-40B4-BE49-F238E27FC236}">
                <a16:creationId xmlns:a16="http://schemas.microsoft.com/office/drawing/2014/main" id="{0B3A5E60-CF9A-364B-A351-5EDDEE5B46F9}"/>
              </a:ext>
            </a:extLst>
          </p:cNvPr>
          <p:cNvCxnSpPr>
            <a:cxnSpLocks/>
            <a:stCxn id="2" idx="3"/>
          </p:cNvCxnSpPr>
          <p:nvPr/>
        </p:nvCxnSpPr>
        <p:spPr bwMode="auto">
          <a:xfrm>
            <a:off x="4306338" y="3238094"/>
            <a:ext cx="792088" cy="5650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58">
            <a:extLst>
              <a:ext uri="{FF2B5EF4-FFF2-40B4-BE49-F238E27FC236}">
                <a16:creationId xmlns:a16="http://schemas.microsoft.com/office/drawing/2014/main" id="{FF707702-D648-DC40-8012-42086E4F79A7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 flipV="1">
            <a:off x="4295239" y="4056452"/>
            <a:ext cx="792088" cy="600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249">
            <a:extLst>
              <a:ext uri="{FF2B5EF4-FFF2-40B4-BE49-F238E27FC236}">
                <a16:creationId xmlns:a16="http://schemas.microsoft.com/office/drawing/2014/main" id="{145A4B86-8BDF-304D-B9D4-C0B621651A24}"/>
              </a:ext>
            </a:extLst>
          </p:cNvPr>
          <p:cNvSpPr>
            <a:spLocks/>
          </p:cNvSpPr>
          <p:nvPr/>
        </p:nvSpPr>
        <p:spPr bwMode="auto">
          <a:xfrm>
            <a:off x="4291970" y="2749670"/>
            <a:ext cx="1069524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pl-PL" sz="1400">
                <a:latin typeface="Arial"/>
                <a:cs typeface="Arial"/>
              </a:rPr>
              <a:t>VVC</a:t>
            </a:r>
          </a:p>
          <a:p>
            <a:pPr algn="ctr">
              <a:lnSpc>
                <a:spcPct val="85000"/>
              </a:lnSpc>
              <a:defRPr/>
            </a:pPr>
            <a:r>
              <a:rPr lang="pl-PL" sz="1400" err="1">
                <a:latin typeface="Arial"/>
                <a:cs typeface="Arial"/>
              </a:rPr>
              <a:t>bitstream</a:t>
            </a:r>
            <a:r>
              <a:rPr lang="pl-PL" sz="1400">
                <a:latin typeface="Arial"/>
                <a:cs typeface="Arial"/>
              </a:rPr>
              <a:t> 1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10" name="TextBox 249">
            <a:extLst>
              <a:ext uri="{FF2B5EF4-FFF2-40B4-BE49-F238E27FC236}">
                <a16:creationId xmlns:a16="http://schemas.microsoft.com/office/drawing/2014/main" id="{1498D3CF-1B10-E44F-93C7-DE7DEAE57EE0}"/>
              </a:ext>
            </a:extLst>
          </p:cNvPr>
          <p:cNvSpPr>
            <a:spLocks/>
          </p:cNvSpPr>
          <p:nvPr/>
        </p:nvSpPr>
        <p:spPr bwMode="auto">
          <a:xfrm>
            <a:off x="4291969" y="4696721"/>
            <a:ext cx="1069524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pl-PL" sz="1400">
                <a:latin typeface="Arial"/>
                <a:cs typeface="Arial"/>
              </a:rPr>
              <a:t>VVC </a:t>
            </a:r>
          </a:p>
          <a:p>
            <a:pPr algn="ctr">
              <a:lnSpc>
                <a:spcPct val="85000"/>
              </a:lnSpc>
              <a:defRPr/>
            </a:pPr>
            <a:r>
              <a:rPr lang="pl-PL" sz="1400" err="1">
                <a:latin typeface="Arial"/>
                <a:cs typeface="Arial"/>
              </a:rPr>
              <a:t>bitstream</a:t>
            </a:r>
            <a:r>
              <a:rPr lang="pl-PL" sz="1400">
                <a:latin typeface="Arial"/>
                <a:cs typeface="Arial"/>
              </a:rPr>
              <a:t> 2</a:t>
            </a:r>
            <a:endParaRPr lang="en-US" sz="1400">
              <a:latin typeface="Arial"/>
              <a:cs typeface="Arial"/>
            </a:endParaRPr>
          </a:p>
        </p:txBody>
      </p:sp>
      <p:cxnSp>
        <p:nvCxnSpPr>
          <p:cNvPr id="11" name="Straight Arrow Connector 55">
            <a:extLst>
              <a:ext uri="{FF2B5EF4-FFF2-40B4-BE49-F238E27FC236}">
                <a16:creationId xmlns:a16="http://schemas.microsoft.com/office/drawing/2014/main" id="{F4B6BC46-89BD-D944-922A-7847CA07517E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 bwMode="auto">
          <a:xfrm>
            <a:off x="6420965" y="3989904"/>
            <a:ext cx="13635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249">
            <a:extLst>
              <a:ext uri="{FF2B5EF4-FFF2-40B4-BE49-F238E27FC236}">
                <a16:creationId xmlns:a16="http://schemas.microsoft.com/office/drawing/2014/main" id="{E13BF2F4-3375-EF42-BAAF-A3A9932A4C52}"/>
              </a:ext>
            </a:extLst>
          </p:cNvPr>
          <p:cNvSpPr>
            <a:spLocks/>
          </p:cNvSpPr>
          <p:nvPr/>
        </p:nvSpPr>
        <p:spPr bwMode="auto">
          <a:xfrm>
            <a:off x="6403777" y="3664658"/>
            <a:ext cx="1340432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pl-PL" sz="1400">
                <a:latin typeface="Arial"/>
                <a:cs typeface="Arial"/>
              </a:rPr>
              <a:t>VVC </a:t>
            </a:r>
            <a:r>
              <a:rPr lang="pl-PL" sz="1400" err="1">
                <a:latin typeface="Arial"/>
                <a:cs typeface="Arial"/>
              </a:rPr>
              <a:t>bitstream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FDD79C-370A-9B41-AF4D-FABF28694F38}"/>
              </a:ext>
            </a:extLst>
          </p:cNvPr>
          <p:cNvSpPr/>
          <p:nvPr/>
        </p:nvSpPr>
        <p:spPr>
          <a:xfrm>
            <a:off x="7784491" y="3312270"/>
            <a:ext cx="1698479" cy="13552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/>
                <a:cs typeface="Arial"/>
              </a:rPr>
              <a:t>Multiplex</a:t>
            </a:r>
          </a:p>
          <a:p>
            <a:pPr algn="ctr"/>
            <a:r>
              <a:rPr lang="en-US" sz="1200">
                <a:latin typeface="Arial"/>
                <a:cs typeface="Arial"/>
              </a:rPr>
              <a:t>V3C multiplexing to V3C_PVD units</a:t>
            </a:r>
            <a:endParaRPr lang="en-US" sz="1600">
              <a:latin typeface="Arial"/>
              <a:cs typeface="Arial"/>
            </a:endParaRPr>
          </a:p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5" name="Rounded Rectangle 211">
            <a:extLst>
              <a:ext uri="{FF2B5EF4-FFF2-40B4-BE49-F238E27FC236}">
                <a16:creationId xmlns:a16="http://schemas.microsoft.com/office/drawing/2014/main" id="{288AFC4F-76AE-1243-BE43-462F91F4039F}"/>
              </a:ext>
            </a:extLst>
          </p:cNvPr>
          <p:cNvSpPr/>
          <p:nvPr/>
        </p:nvSpPr>
        <p:spPr>
          <a:xfrm>
            <a:off x="5768542" y="2352326"/>
            <a:ext cx="279418" cy="2903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Arial"/>
              <a:cs typeface="Arial"/>
            </a:endParaRPr>
          </a:p>
        </p:txBody>
      </p:sp>
      <p:sp>
        <p:nvSpPr>
          <p:cNvPr id="26" name="Rounded Rectangle 212">
            <a:extLst>
              <a:ext uri="{FF2B5EF4-FFF2-40B4-BE49-F238E27FC236}">
                <a16:creationId xmlns:a16="http://schemas.microsoft.com/office/drawing/2014/main" id="{2FE0D142-9EAF-2C43-BC44-D0D8E253DAE3}"/>
              </a:ext>
            </a:extLst>
          </p:cNvPr>
          <p:cNvSpPr/>
          <p:nvPr/>
        </p:nvSpPr>
        <p:spPr>
          <a:xfrm>
            <a:off x="5765552" y="2669785"/>
            <a:ext cx="279418" cy="2903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Arial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AD6912-C66A-DE47-AF4D-F9DDAF5A7611}"/>
              </a:ext>
            </a:extLst>
          </p:cNvPr>
          <p:cNvSpPr txBox="1"/>
          <p:nvPr/>
        </p:nvSpPr>
        <p:spPr>
          <a:xfrm>
            <a:off x="6019147" y="2383461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/>
                <a:cs typeface="Arial"/>
              </a:rPr>
              <a:t>Bitstream formatting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3B672F-BBE1-0647-ACD2-EE55ED004BD0}"/>
              </a:ext>
            </a:extLst>
          </p:cNvPr>
          <p:cNvSpPr txBox="1"/>
          <p:nvPr/>
        </p:nvSpPr>
        <p:spPr>
          <a:xfrm>
            <a:off x="6019147" y="2698559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/>
                <a:cs typeface="Arial"/>
              </a:rPr>
              <a:t>Video encoding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D72EDC-EACB-5248-8A41-807F10215F34}"/>
              </a:ext>
            </a:extLst>
          </p:cNvPr>
          <p:cNvSpPr txBox="1"/>
          <p:nvPr/>
        </p:nvSpPr>
        <p:spPr>
          <a:xfrm>
            <a:off x="5693620" y="2033228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u="sng">
                <a:latin typeface="Arial"/>
                <a:cs typeface="Arial"/>
              </a:rPr>
              <a:t>Color code</a:t>
            </a:r>
          </a:p>
        </p:txBody>
      </p:sp>
      <p:sp>
        <p:nvSpPr>
          <p:cNvPr id="32" name="Rounded Rectangle 151">
            <a:extLst>
              <a:ext uri="{FF2B5EF4-FFF2-40B4-BE49-F238E27FC236}">
                <a16:creationId xmlns:a16="http://schemas.microsoft.com/office/drawing/2014/main" id="{43A4B2ED-4EA2-E047-BB13-D71BBEF83E2D}"/>
              </a:ext>
            </a:extLst>
          </p:cNvPr>
          <p:cNvSpPr/>
          <p:nvPr/>
        </p:nvSpPr>
        <p:spPr bwMode="auto">
          <a:xfrm>
            <a:off x="2406128" y="1345104"/>
            <a:ext cx="1889111" cy="1096356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>
                <a:latin typeface="Arial"/>
                <a:cs typeface="Arial"/>
              </a:rPr>
              <a:t>packing parameters</a:t>
            </a:r>
          </a:p>
          <a:p>
            <a:pPr algn="ctr">
              <a:defRPr/>
            </a:pPr>
            <a:r>
              <a:rPr lang="en-US" sz="1200">
                <a:latin typeface="Arial"/>
                <a:cs typeface="Arial"/>
              </a:rPr>
              <a:t>(json)</a:t>
            </a:r>
            <a:endParaRPr sz="1600">
              <a:latin typeface="Arial"/>
              <a:cs typeface="Arial"/>
            </a:endParaRPr>
          </a:p>
        </p:txBody>
      </p:sp>
      <p:cxnSp>
        <p:nvCxnSpPr>
          <p:cNvPr id="33" name="Straight Arrow Connector 58">
            <a:extLst>
              <a:ext uri="{FF2B5EF4-FFF2-40B4-BE49-F238E27FC236}">
                <a16:creationId xmlns:a16="http://schemas.microsoft.com/office/drawing/2014/main" id="{C8869768-E000-6A49-AB15-32420D4D72D3}"/>
              </a:ext>
            </a:extLst>
          </p:cNvPr>
          <p:cNvCxnSpPr>
            <a:cxnSpLocks/>
            <a:stCxn id="32" idx="3"/>
            <a:endCxn id="16" idx="0"/>
          </p:cNvCxnSpPr>
          <p:nvPr/>
        </p:nvCxnSpPr>
        <p:spPr bwMode="auto">
          <a:xfrm>
            <a:off x="4295239" y="1893282"/>
            <a:ext cx="4338492" cy="14189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212">
            <a:extLst>
              <a:ext uri="{FF2B5EF4-FFF2-40B4-BE49-F238E27FC236}">
                <a16:creationId xmlns:a16="http://schemas.microsoft.com/office/drawing/2014/main" id="{4C7B74C5-BF30-D747-8CFB-C84D7C99B2B2}"/>
              </a:ext>
            </a:extLst>
          </p:cNvPr>
          <p:cNvSpPr/>
          <p:nvPr/>
        </p:nvSpPr>
        <p:spPr>
          <a:xfrm>
            <a:off x="5766298" y="2985475"/>
            <a:ext cx="280800" cy="29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49638B-3071-3D44-B7EE-E7593BABBC42}"/>
              </a:ext>
            </a:extLst>
          </p:cNvPr>
          <p:cNvSpPr txBox="1"/>
          <p:nvPr/>
        </p:nvSpPr>
        <p:spPr>
          <a:xfrm>
            <a:off x="6024587" y="3014249"/>
            <a:ext cx="1438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/>
                <a:cs typeface="Arial"/>
              </a:rPr>
              <a:t>Packing parameters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F5664D-94DA-5A4E-9E0B-75C8A09082B5}"/>
              </a:ext>
            </a:extLst>
          </p:cNvPr>
          <p:cNvSpPr/>
          <p:nvPr/>
        </p:nvSpPr>
        <p:spPr>
          <a:xfrm>
            <a:off x="7979201" y="4893630"/>
            <a:ext cx="1309059" cy="552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550">
                <a:latin typeface="Arial"/>
                <a:cs typeface="Arial"/>
              </a:rPr>
              <a:t>Bitstream</a:t>
            </a:r>
          </a:p>
          <a:p>
            <a:pPr algn="ctr"/>
            <a:r>
              <a:rPr lang="en-US" sz="1050">
                <a:latin typeface="Arial"/>
                <a:cs typeface="Arial"/>
              </a:rPr>
              <a:t>(one file)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86335-4C3A-7941-8851-B1B67719AEBA}"/>
              </a:ext>
            </a:extLst>
          </p:cNvPr>
          <p:cNvCxnSpPr>
            <a:cxnSpLocks/>
            <a:stCxn id="16" idx="2"/>
            <a:endCxn id="40" idx="0"/>
          </p:cNvCxnSpPr>
          <p:nvPr/>
        </p:nvCxnSpPr>
        <p:spPr>
          <a:xfrm>
            <a:off x="8633731" y="4667538"/>
            <a:ext cx="0" cy="22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94B145D-558F-5B45-BF04-3BBD70743748}"/>
              </a:ext>
            </a:extLst>
          </p:cNvPr>
          <p:cNvCxnSpPr>
            <a:cxnSpLocks/>
          </p:cNvCxnSpPr>
          <p:nvPr/>
        </p:nvCxnSpPr>
        <p:spPr>
          <a:xfrm>
            <a:off x="8939055" y="1737126"/>
            <a:ext cx="0" cy="158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3BF7F6E-5187-7540-966D-A9802556C1AE}"/>
              </a:ext>
            </a:extLst>
          </p:cNvPr>
          <p:cNvSpPr/>
          <p:nvPr/>
        </p:nvSpPr>
        <p:spPr>
          <a:xfrm>
            <a:off x="6674456" y="806398"/>
            <a:ext cx="2808514" cy="9106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/>
                <a:cs typeface="Arial"/>
              </a:rPr>
              <a:t>Format</a:t>
            </a:r>
          </a:p>
          <a:p>
            <a:pPr algn="ctr"/>
            <a:r>
              <a:rPr lang="en-US">
                <a:latin typeface="Arial"/>
                <a:cs typeface="Arial"/>
              </a:rPr>
              <a:t>Bitstream</a:t>
            </a:r>
          </a:p>
          <a:p>
            <a:pPr algn="ctr"/>
            <a:r>
              <a:rPr lang="en-US" sz="1050">
                <a:latin typeface="Arial"/>
                <a:cs typeface="Arial"/>
              </a:rPr>
              <a:t>(V3C sample stream with MIV extensions)</a:t>
            </a:r>
          </a:p>
        </p:txBody>
      </p:sp>
    </p:spTree>
    <p:extLst>
      <p:ext uri="{BB962C8B-B14F-4D97-AF65-F5344CB8AC3E}">
        <p14:creationId xmlns:p14="http://schemas.microsoft.com/office/powerpoint/2010/main" val="29664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23</cp:revision>
  <dcterms:created xsi:type="dcterms:W3CDTF">2019-03-26T16:46:57Z</dcterms:created>
  <dcterms:modified xsi:type="dcterms:W3CDTF">2021-01-12T10:30:08Z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