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flow for TMIV MPI renderer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612AEF-C560-4D0B-AD30-468F20A36E60}"/>
              </a:ext>
            </a:extLst>
          </p:cNvPr>
          <p:cNvSpPr txBox="1"/>
          <p:nvPr/>
        </p:nvSpPr>
        <p:spPr>
          <a:xfrm>
            <a:off x="4572039" y="1968009"/>
            <a:ext cx="4080347" cy="2752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A2F10-DE88-4BDE-BA6C-2B07CA5F8E34}"/>
              </a:ext>
            </a:extLst>
          </p:cNvPr>
          <p:cNvSpPr txBox="1"/>
          <p:nvPr/>
        </p:nvSpPr>
        <p:spPr>
          <a:xfrm>
            <a:off x="1535927" y="1015334"/>
            <a:ext cx="2221794" cy="464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Decoded acces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F0D8F-8A70-4416-B67A-DD0FEB22B5DF}"/>
              </a:ext>
            </a:extLst>
          </p:cNvPr>
          <p:cNvSpPr txBox="1"/>
          <p:nvPr/>
        </p:nvSpPr>
        <p:spPr>
          <a:xfrm>
            <a:off x="1677694" y="2704004"/>
            <a:ext cx="1869328" cy="2765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sz="1400">
                <a:latin typeface="Arial"/>
                <a:cs typeface="Arial"/>
              </a:rPr>
              <a:t>Unique Atlas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97EF0-9F0D-4024-AE6A-9839515A2EEF}"/>
              </a:ext>
            </a:extLst>
          </p:cNvPr>
          <p:cNvSpPr txBox="1"/>
          <p:nvPr/>
        </p:nvSpPr>
        <p:spPr>
          <a:xfrm>
            <a:off x="8707247" y="1109523"/>
            <a:ext cx="124968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algn="ctr"/>
          </a:lstStyle>
          <a:p>
            <a:pPr algn="l"/>
            <a:r>
              <a:rPr lang="fr-FR" sz="1600" err="1">
                <a:latin typeface="Arial"/>
                <a:cs typeface="Arial"/>
              </a:rPr>
              <a:t>Viewport</a:t>
            </a:r>
            <a:endParaRPr lang="en-US" err="1">
              <a:cs typeface="Calibri" panose="020F0502020204030204"/>
            </a:endParaRPr>
          </a:p>
          <a:p>
            <a:pPr algn="l"/>
            <a:r>
              <a:rPr lang="fr-FR" sz="1600" err="1">
                <a:latin typeface="Arial"/>
                <a:cs typeface="Arial"/>
              </a:rPr>
              <a:t>parameters</a:t>
            </a:r>
            <a:endParaRPr lang="fr-FR" err="1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43E02-7CA2-4669-ABBC-EB529C3F3AE2}"/>
              </a:ext>
            </a:extLst>
          </p:cNvPr>
          <p:cNvSpPr txBox="1"/>
          <p:nvPr/>
        </p:nvSpPr>
        <p:spPr>
          <a:xfrm>
            <a:off x="1734340" y="2014761"/>
            <a:ext cx="17676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err="1">
                <a:latin typeface="Arial"/>
                <a:cs typeface="Arial"/>
              </a:rPr>
              <a:t>View</a:t>
            </a:r>
            <a:r>
              <a:rPr lang="fr-FR" sz="1600">
                <a:latin typeface="Arial"/>
                <a:cs typeface="Arial"/>
              </a:rPr>
              <a:t> </a:t>
            </a:r>
            <a:r>
              <a:rPr lang="fr-FR" sz="1600" err="1">
                <a:latin typeface="Arial"/>
                <a:cs typeface="Arial"/>
              </a:rPr>
              <a:t>parameters</a:t>
            </a:r>
            <a:endParaRPr lang="fr-FR" sz="1600">
              <a:latin typeface="Arial"/>
              <a:cs typeface="Arial"/>
            </a:endParaRPr>
          </a:p>
          <a:p>
            <a:pPr algn="ctr"/>
            <a:r>
              <a:rPr lang="fr-FR" sz="1200">
                <a:latin typeface="Arial"/>
                <a:cs typeface="Arial"/>
              </a:rPr>
              <a:t>(AAPS)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2EFE5-39EA-4EBE-86E2-BEF77DB2A1C9}"/>
              </a:ext>
            </a:extLst>
          </p:cNvPr>
          <p:cNvSpPr txBox="1"/>
          <p:nvPr/>
        </p:nvSpPr>
        <p:spPr>
          <a:xfrm>
            <a:off x="1766906" y="4434264"/>
            <a:ext cx="17287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>
                <a:latin typeface="Arial"/>
                <a:cs typeface="Arial"/>
              </a:rPr>
              <a:t>Texture </a:t>
            </a:r>
            <a:r>
              <a:rPr lang="fr-FR" sz="1200" err="1">
                <a:latin typeface="Arial"/>
                <a:cs typeface="Arial"/>
              </a:rPr>
              <a:t>Video</a:t>
            </a:r>
            <a:r>
              <a:rPr lang="fr-FR" sz="1200">
                <a:latin typeface="Arial"/>
                <a:cs typeface="Arial"/>
              </a:rPr>
              <a:t>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04582-A6F0-41ED-B545-D8739999801C}"/>
              </a:ext>
            </a:extLst>
          </p:cNvPr>
          <p:cNvSpPr txBox="1"/>
          <p:nvPr/>
        </p:nvSpPr>
        <p:spPr>
          <a:xfrm>
            <a:off x="1734340" y="4765775"/>
            <a:ext cx="176129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noAutofit/>
          </a:bodyPr>
          <a:lstStyle/>
          <a:p>
            <a:pPr algn="ctr"/>
            <a:r>
              <a:rPr lang="fr-FR" sz="1200" err="1">
                <a:latin typeface="Arial"/>
                <a:cs typeface="Arial"/>
              </a:rPr>
              <a:t>Transparency</a:t>
            </a:r>
            <a:r>
              <a:rPr lang="fr-FR" sz="1200">
                <a:latin typeface="Arial"/>
                <a:cs typeface="Arial"/>
              </a:rPr>
              <a:t> </a:t>
            </a:r>
          </a:p>
          <a:p>
            <a:pPr algn="ctr"/>
            <a:r>
              <a:rPr lang="fr-FR" sz="1200" err="1">
                <a:latin typeface="Arial"/>
                <a:cs typeface="Arial"/>
              </a:rPr>
              <a:t>Video</a:t>
            </a:r>
            <a:r>
              <a:rPr lang="fr-FR" sz="1200">
                <a:latin typeface="Arial"/>
                <a:cs typeface="Arial"/>
              </a:rPr>
              <a:t> Data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E8C7C6B-A2A5-4E5C-AB09-2FD35798BD74}"/>
              </a:ext>
            </a:extLst>
          </p:cNvPr>
          <p:cNvSpPr/>
          <p:nvPr/>
        </p:nvSpPr>
        <p:spPr>
          <a:xfrm>
            <a:off x="4636712" y="3991872"/>
            <a:ext cx="1070015" cy="6304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View synthesis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0FDD49E-79E2-4354-A923-132B11FDE4BF}"/>
              </a:ext>
            </a:extLst>
          </p:cNvPr>
          <p:cNvCxnSpPr>
            <a:cxnSpLocks/>
            <a:stCxn id="3" idx="1"/>
            <a:endCxn id="37" idx="0"/>
          </p:cNvCxnSpPr>
          <p:nvPr/>
        </p:nvCxnSpPr>
        <p:spPr>
          <a:xfrm rot="10800000" flipV="1">
            <a:off x="6612213" y="1401911"/>
            <a:ext cx="2095034" cy="566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DF5DD71-F784-413F-87E2-7EF85BAF26E3}"/>
              </a:ext>
            </a:extLst>
          </p:cNvPr>
          <p:cNvSpPr txBox="1"/>
          <p:nvPr/>
        </p:nvSpPr>
        <p:spPr>
          <a:xfrm>
            <a:off x="8865145" y="4122414"/>
            <a:ext cx="9476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600" err="1">
                <a:latin typeface="Arial"/>
                <a:cs typeface="Arial"/>
              </a:rPr>
              <a:t>viewport</a:t>
            </a:r>
            <a:endParaRPr lang="fr-FR" sz="1600">
              <a:latin typeface="Arial"/>
              <a:cs typeface="Arial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0BBE82-5859-43EF-9C3E-1FDFB3796C79}"/>
              </a:ext>
            </a:extLst>
          </p:cNvPr>
          <p:cNvCxnSpPr>
            <a:cxnSpLocks/>
            <a:stCxn id="57" idx="3"/>
            <a:endCxn id="2" idx="1"/>
          </p:cNvCxnSpPr>
          <p:nvPr/>
        </p:nvCxnSpPr>
        <p:spPr>
          <a:xfrm>
            <a:off x="5706727" y="4307081"/>
            <a:ext cx="296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174724-00EF-4372-A3E2-5E305032AD16}"/>
              </a:ext>
            </a:extLst>
          </p:cNvPr>
          <p:cNvSpPr txBox="1"/>
          <p:nvPr/>
        </p:nvSpPr>
        <p:spPr>
          <a:xfrm>
            <a:off x="1734340" y="1388616"/>
            <a:ext cx="17450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err="1">
                <a:latin typeface="Arial"/>
                <a:cs typeface="Arial"/>
              </a:rPr>
              <a:t>Parameter</a:t>
            </a:r>
            <a:r>
              <a:rPr lang="fr-FR" sz="1600">
                <a:latin typeface="Arial"/>
                <a:cs typeface="Arial"/>
              </a:rPr>
              <a:t> sets</a:t>
            </a:r>
          </a:p>
          <a:p>
            <a:pPr algn="ctr"/>
            <a:r>
              <a:rPr lang="fr-FR" sz="1200">
                <a:latin typeface="Arial"/>
                <a:cs typeface="Arial"/>
              </a:rPr>
              <a:t>(VPS, AAPS)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4EBCF-2BCF-45FB-97A2-75F5BB16F2C8}"/>
              </a:ext>
            </a:extLst>
          </p:cNvPr>
          <p:cNvSpPr txBox="1"/>
          <p:nvPr/>
        </p:nvSpPr>
        <p:spPr>
          <a:xfrm>
            <a:off x="1757011" y="4084556"/>
            <a:ext cx="17287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>
                <a:latin typeface="Arial"/>
                <a:cs typeface="Arial"/>
              </a:rPr>
              <a:t>Block to patch </a:t>
            </a:r>
            <a:r>
              <a:rPr lang="fr-FR" sz="1200" err="1">
                <a:latin typeface="Arial"/>
                <a:cs typeface="Arial"/>
              </a:rPr>
              <a:t>map</a:t>
            </a:r>
            <a:endParaRPr lang="fr-FR" sz="120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E21AC-3151-4C91-A3B2-9973D4BD7219}"/>
              </a:ext>
            </a:extLst>
          </p:cNvPr>
          <p:cNvSpPr txBox="1"/>
          <p:nvPr/>
        </p:nvSpPr>
        <p:spPr>
          <a:xfrm>
            <a:off x="1750623" y="3548095"/>
            <a:ext cx="17287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>
                <a:latin typeface="Arial"/>
                <a:cs typeface="Arial"/>
              </a:rPr>
              <a:t>Patch </a:t>
            </a:r>
            <a:r>
              <a:rPr lang="fr-FR" sz="1200" err="1">
                <a:latin typeface="Arial"/>
                <a:cs typeface="Arial"/>
              </a:rPr>
              <a:t>parameter</a:t>
            </a:r>
            <a:r>
              <a:rPr lang="fr-FR" sz="1200">
                <a:latin typeface="Arial"/>
                <a:cs typeface="Arial"/>
              </a:rPr>
              <a:t> </a:t>
            </a:r>
            <a:r>
              <a:rPr lang="fr-FR" sz="1200" err="1">
                <a:latin typeface="Arial"/>
                <a:cs typeface="Arial"/>
              </a:rPr>
              <a:t>list</a:t>
            </a:r>
            <a:endParaRPr lang="fr-FR" sz="1200">
              <a:latin typeface="Arial"/>
              <a:cs typeface="Arial"/>
            </a:endParaRPr>
          </a:p>
          <a:p>
            <a:pPr algn="ctr"/>
            <a:r>
              <a:rPr lang="fr-FR" sz="1200">
                <a:latin typeface="Arial"/>
                <a:cs typeface="Arial"/>
              </a:rPr>
              <a:t>(ATL, FOC)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28642-5BDA-4197-A5CC-E8DD4565EBCE}"/>
              </a:ext>
            </a:extLst>
          </p:cNvPr>
          <p:cNvSpPr txBox="1"/>
          <p:nvPr/>
        </p:nvSpPr>
        <p:spPr>
          <a:xfrm>
            <a:off x="1750623" y="2994867"/>
            <a:ext cx="17287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>
                <a:latin typeface="Arial"/>
                <a:cs typeface="Arial"/>
              </a:rPr>
              <a:t>Atlas </a:t>
            </a:r>
            <a:r>
              <a:rPr lang="fr-FR" sz="1200" err="1">
                <a:latin typeface="Arial"/>
                <a:cs typeface="Arial"/>
              </a:rPr>
              <a:t>parameter</a:t>
            </a:r>
            <a:r>
              <a:rPr lang="fr-FR" sz="1200">
                <a:latin typeface="Arial"/>
                <a:cs typeface="Arial"/>
              </a:rPr>
              <a:t> </a:t>
            </a:r>
            <a:r>
              <a:rPr lang="fr-FR" sz="1200" err="1">
                <a:latin typeface="Arial"/>
                <a:cs typeface="Arial"/>
              </a:rPr>
              <a:t>list</a:t>
            </a:r>
            <a:endParaRPr lang="fr-FR" sz="1200">
              <a:latin typeface="Arial"/>
              <a:cs typeface="Arial"/>
            </a:endParaRPr>
          </a:p>
          <a:p>
            <a:pPr algn="ctr"/>
            <a:r>
              <a:rPr lang="fr-FR" sz="1200">
                <a:latin typeface="Arial"/>
                <a:cs typeface="Arial"/>
              </a:rPr>
              <a:t>(ASPS, AFPS)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0F10D6-85C2-4F6B-97B6-CF762C1E60F8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757721" y="3339249"/>
            <a:ext cx="814318" cy="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FF1C57D-287A-4DAC-ACE1-5E99A8A6B431}"/>
              </a:ext>
            </a:extLst>
          </p:cNvPr>
          <p:cNvSpPr/>
          <p:nvPr/>
        </p:nvSpPr>
        <p:spPr>
          <a:xfrm>
            <a:off x="6905059" y="2448646"/>
            <a:ext cx="1481622" cy="605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Arial"/>
                <a:cs typeface="Arial"/>
              </a:rPr>
              <a:t>Layer </a:t>
            </a:r>
            <a:r>
              <a:rPr lang="fr-FR" sz="1200" err="1">
                <a:solidFill>
                  <a:schemeClr val="tx1"/>
                </a:solidFill>
                <a:latin typeface="Arial"/>
                <a:cs typeface="Arial"/>
              </a:rPr>
              <a:t>depth</a:t>
            </a:r>
            <a:endParaRPr lang="fr-FR"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fr-FR" sz="1200">
                <a:solidFill>
                  <a:schemeClr val="tx1"/>
                </a:solidFill>
                <a:latin typeface="Arial"/>
                <a:cs typeface="Arial"/>
              </a:rPr>
              <a:t>values </a:t>
            </a:r>
            <a:r>
              <a:rPr lang="fr-FR" sz="1200" err="1">
                <a:solidFill>
                  <a:schemeClr val="tx1"/>
                </a:solidFill>
                <a:latin typeface="Arial"/>
                <a:cs typeface="Arial"/>
              </a:rPr>
              <a:t>decoding</a:t>
            </a:r>
            <a:endParaRPr lang="fr-FR" sz="120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337FC2C-86F8-4DDD-98A3-A7919026C15B}"/>
              </a:ext>
            </a:extLst>
          </p:cNvPr>
          <p:cNvCxnSpPr>
            <a:cxnSpLocks/>
            <a:stCxn id="68" idx="1"/>
            <a:endCxn id="57" idx="0"/>
          </p:cNvCxnSpPr>
          <p:nvPr/>
        </p:nvCxnSpPr>
        <p:spPr>
          <a:xfrm rot="10800000" flipV="1">
            <a:off x="5171721" y="2751608"/>
            <a:ext cx="1733339" cy="12402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E7AC2-AB5E-490C-8DB9-2E2FA465BAA6}"/>
              </a:ext>
            </a:extLst>
          </p:cNvPr>
          <p:cNvSpPr/>
          <p:nvPr/>
        </p:nvSpPr>
        <p:spPr>
          <a:xfrm>
            <a:off x="6003460" y="3991872"/>
            <a:ext cx="1070015" cy="630417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Inpainting</a:t>
            </a:r>
            <a:endParaRPr lang="fr-FR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6C4AF7-A66F-4569-9EE0-8DBFCAFD5A70}"/>
              </a:ext>
            </a:extLst>
          </p:cNvPr>
          <p:cNvSpPr/>
          <p:nvPr/>
        </p:nvSpPr>
        <p:spPr>
          <a:xfrm>
            <a:off x="7470631" y="3991872"/>
            <a:ext cx="1070015" cy="630417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Viewing</a:t>
            </a:r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space</a:t>
            </a:r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 handling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66883D-C5D8-4564-A21A-687B570ADBB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073475" y="4307081"/>
            <a:ext cx="397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5A28EC-EF98-4A3B-BC19-35813B942EE2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8540646" y="4291691"/>
            <a:ext cx="324499" cy="15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13</cp:revision>
  <dcterms:created xsi:type="dcterms:W3CDTF">2019-03-26T16:46:57Z</dcterms:created>
  <dcterms:modified xsi:type="dcterms:W3CDTF">2021-01-12T10:37:54Z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