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69D2D-0215-EEC3-9C95-1866CD5A6A32}" v="1706" dt="2021-01-11T09:58:03.694"/>
    <p1510:client id="{C27657FD-292F-BFFA-E983-EF2D56DFE4CD}" v="8" dt="2021-01-11T13:34:24.459"/>
    <p1510:client id="{D7002629-F13E-4AEC-B467-BB5A5FB98E12}" v="114" dt="2020-11-02T05:27:52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flow for the TMIV renderer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2CAB55A-D547-4227-8AA7-184C3DB1A1AC}"/>
              </a:ext>
            </a:extLst>
          </p:cNvPr>
          <p:cNvSpPr/>
          <p:nvPr/>
        </p:nvSpPr>
        <p:spPr>
          <a:xfrm>
            <a:off x="4074183" y="1357166"/>
            <a:ext cx="5551080" cy="449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>
              <a:latin typeface="Arial"/>
              <a:cs typeface="Arial"/>
            </a:endParaRPr>
          </a:p>
        </p:txBody>
      </p:sp>
      <p:cxnSp>
        <p:nvCxnSpPr>
          <p:cNvPr id="74" name="Elbow Connector 77">
            <a:extLst>
              <a:ext uri="{FF2B5EF4-FFF2-40B4-BE49-F238E27FC236}">
                <a16:creationId xmlns:a16="http://schemas.microsoft.com/office/drawing/2014/main" id="{1FDD4813-BF38-4C53-918D-EC0D64DA95F4}"/>
              </a:ext>
            </a:extLst>
          </p:cNvPr>
          <p:cNvCxnSpPr>
            <a:cxnSpLocks/>
          </p:cNvCxnSpPr>
          <p:nvPr/>
        </p:nvCxnSpPr>
        <p:spPr>
          <a:xfrm>
            <a:off x="5276046" y="2988546"/>
            <a:ext cx="1297615" cy="4282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95D84B-AB19-4250-9E9C-D77EC10CD308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3590850" y="3603966"/>
            <a:ext cx="483333" cy="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942FEB-DAB2-4586-9F3E-0EF2CDE434D4}"/>
              </a:ext>
            </a:extLst>
          </p:cNvPr>
          <p:cNvSpPr/>
          <p:nvPr/>
        </p:nvSpPr>
        <p:spPr>
          <a:xfrm>
            <a:off x="327471" y="1176731"/>
            <a:ext cx="3263379" cy="4861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latin typeface="Arial"/>
                <a:cs typeface="Arial"/>
              </a:rPr>
              <a:t>Decoded access unit</a:t>
            </a:r>
            <a:br>
              <a:rPr lang="en-US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(all conformance points)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8DEBDE-F188-4D8A-B8F7-AB9A6D26CAA5}"/>
              </a:ext>
            </a:extLst>
          </p:cNvPr>
          <p:cNvSpPr/>
          <p:nvPr/>
        </p:nvSpPr>
        <p:spPr>
          <a:xfrm>
            <a:off x="432722" y="1760188"/>
            <a:ext cx="3049070" cy="464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Parameter sets</a:t>
            </a:r>
            <a:br>
              <a:rPr lang="en-US" sz="1550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(VPS, CASPS)</a:t>
            </a:r>
          </a:p>
        </p:txBody>
      </p:sp>
      <p:sp>
        <p:nvSpPr>
          <p:cNvPr id="42" name="Rounded Rectangle 151">
            <a:extLst>
              <a:ext uri="{FF2B5EF4-FFF2-40B4-BE49-F238E27FC236}">
                <a16:creationId xmlns:a16="http://schemas.microsoft.com/office/drawing/2014/main" id="{35C16BEF-E636-4402-A826-2FCD481F9A14}"/>
              </a:ext>
            </a:extLst>
          </p:cNvPr>
          <p:cNvSpPr/>
          <p:nvPr/>
        </p:nvSpPr>
        <p:spPr>
          <a:xfrm>
            <a:off x="6238949" y="1595135"/>
            <a:ext cx="1251104" cy="980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Patch culling</a:t>
            </a:r>
          </a:p>
        </p:txBody>
      </p:sp>
      <p:sp>
        <p:nvSpPr>
          <p:cNvPr id="45" name="Rounded Rectangle 154">
            <a:extLst>
              <a:ext uri="{FF2B5EF4-FFF2-40B4-BE49-F238E27FC236}">
                <a16:creationId xmlns:a16="http://schemas.microsoft.com/office/drawing/2014/main" id="{4FC46D7C-15DE-4252-BF30-F15331E745D0}"/>
              </a:ext>
            </a:extLst>
          </p:cNvPr>
          <p:cNvSpPr/>
          <p:nvPr/>
        </p:nvSpPr>
        <p:spPr>
          <a:xfrm>
            <a:off x="6237519" y="3416764"/>
            <a:ext cx="1251104" cy="9806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Pruned view </a:t>
            </a:r>
            <a:r>
              <a:rPr lang="en-US" sz="1200">
                <a:latin typeface="Arial"/>
                <a:cs typeface="Arial"/>
              </a:rPr>
              <a:t>reconstruction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8" name="Rounded Rectangle 154">
            <a:extLst>
              <a:ext uri="{FF2B5EF4-FFF2-40B4-BE49-F238E27FC236}">
                <a16:creationId xmlns:a16="http://schemas.microsoft.com/office/drawing/2014/main" id="{5ADF1D0C-E4D5-42DD-8A26-D73A9A411666}"/>
              </a:ext>
            </a:extLst>
          </p:cNvPr>
          <p:cNvSpPr/>
          <p:nvPr/>
        </p:nvSpPr>
        <p:spPr>
          <a:xfrm>
            <a:off x="4261484" y="4798713"/>
            <a:ext cx="1308663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Reproject &amp; merge </a:t>
            </a:r>
            <a:r>
              <a:rPr lang="en-US" sz="1200">
                <a:latin typeface="Arial"/>
                <a:cs typeface="Arial"/>
              </a:rPr>
              <a:t>into a viewport</a:t>
            </a:r>
          </a:p>
        </p:txBody>
      </p:sp>
      <p:sp>
        <p:nvSpPr>
          <p:cNvPr id="49" name="Rounded Rectangle 151">
            <a:extLst>
              <a:ext uri="{FF2B5EF4-FFF2-40B4-BE49-F238E27FC236}">
                <a16:creationId xmlns:a16="http://schemas.microsoft.com/office/drawing/2014/main" id="{0E931DC3-4422-4F09-93F8-C52028FC2416}"/>
              </a:ext>
            </a:extLst>
          </p:cNvPr>
          <p:cNvSpPr/>
          <p:nvPr/>
        </p:nvSpPr>
        <p:spPr>
          <a:xfrm>
            <a:off x="4261484" y="1595134"/>
            <a:ext cx="1308663" cy="9806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Entity filtering </a:t>
            </a:r>
            <a:r>
              <a:rPr lang="en-US" sz="1050">
                <a:latin typeface="Arial"/>
                <a:cs typeface="Arial"/>
              </a:rPr>
              <a:t>(opt.) </a:t>
            </a:r>
          </a:p>
        </p:txBody>
      </p:sp>
      <p:sp>
        <p:nvSpPr>
          <p:cNvPr id="50" name="Rounded Rectangle 145">
            <a:extLst>
              <a:ext uri="{FF2B5EF4-FFF2-40B4-BE49-F238E27FC236}">
                <a16:creationId xmlns:a16="http://schemas.microsoft.com/office/drawing/2014/main" id="{07E5D9FE-64AE-4DA5-A067-B41B8DB060AF}"/>
              </a:ext>
            </a:extLst>
          </p:cNvPr>
          <p:cNvSpPr/>
          <p:nvPr/>
        </p:nvSpPr>
        <p:spPr>
          <a:xfrm>
            <a:off x="6237520" y="4800966"/>
            <a:ext cx="1251104" cy="980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Inpainting</a:t>
            </a:r>
          </a:p>
        </p:txBody>
      </p:sp>
      <p:sp>
        <p:nvSpPr>
          <p:cNvPr id="58" name="Rounded Rectangle 145">
            <a:extLst>
              <a:ext uri="{FF2B5EF4-FFF2-40B4-BE49-F238E27FC236}">
                <a16:creationId xmlns:a16="http://schemas.microsoft.com/office/drawing/2014/main" id="{771CA170-0DE7-48C8-B269-3D6A816C73A9}"/>
              </a:ext>
            </a:extLst>
          </p:cNvPr>
          <p:cNvSpPr/>
          <p:nvPr/>
        </p:nvSpPr>
        <p:spPr>
          <a:xfrm>
            <a:off x="8146782" y="4798713"/>
            <a:ext cx="1290536" cy="9806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Viewing space handling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2FC3D0-9435-410F-9B0C-E51BE43D7681}"/>
              </a:ext>
            </a:extLst>
          </p:cNvPr>
          <p:cNvSpPr/>
          <p:nvPr/>
        </p:nvSpPr>
        <p:spPr>
          <a:xfrm>
            <a:off x="6283623" y="1304349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Rendering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74D36B-8F79-4082-8E3B-A4E862FC0E96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5570147" y="2085452"/>
            <a:ext cx="6688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FA4ABB-86B0-47A0-B410-8060463ABEBC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570147" y="5289033"/>
            <a:ext cx="667373" cy="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707B66-ED82-4873-897D-F1A277640B10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7488624" y="5289033"/>
            <a:ext cx="658158" cy="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9FFC07-9945-4B2B-9531-4BDC489386F1}"/>
              </a:ext>
            </a:extLst>
          </p:cNvPr>
          <p:cNvCxnSpPr>
            <a:cxnSpLocks/>
            <a:stCxn id="58" idx="3"/>
            <a:endCxn id="102" idx="1"/>
          </p:cNvCxnSpPr>
          <p:nvPr/>
        </p:nvCxnSpPr>
        <p:spPr>
          <a:xfrm>
            <a:off x="9437318" y="5289033"/>
            <a:ext cx="363742" cy="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211">
            <a:extLst>
              <a:ext uri="{FF2B5EF4-FFF2-40B4-BE49-F238E27FC236}">
                <a16:creationId xmlns:a16="http://schemas.microsoft.com/office/drawing/2014/main" id="{EDF540CC-3857-4CF2-AF21-494F6602F335}"/>
              </a:ext>
            </a:extLst>
          </p:cNvPr>
          <p:cNvSpPr/>
          <p:nvPr/>
        </p:nvSpPr>
        <p:spPr>
          <a:xfrm>
            <a:off x="9803610" y="2891993"/>
            <a:ext cx="279418" cy="2903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514767-D746-437A-8F5A-D178E731CF5B}"/>
              </a:ext>
            </a:extLst>
          </p:cNvPr>
          <p:cNvSpPr txBox="1"/>
          <p:nvPr/>
        </p:nvSpPr>
        <p:spPr>
          <a:xfrm>
            <a:off x="10065450" y="2922901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Block to patch map filtering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AB4286-71D8-4407-AE9F-C7EA2D1C73A2}"/>
              </a:ext>
            </a:extLst>
          </p:cNvPr>
          <p:cNvSpPr txBox="1"/>
          <p:nvPr/>
        </p:nvSpPr>
        <p:spPr>
          <a:xfrm>
            <a:off x="9702309" y="260973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>
                <a:latin typeface="Arial"/>
                <a:cs typeface="Arial"/>
              </a:rPr>
              <a:t>Color code</a:t>
            </a:r>
          </a:p>
        </p:txBody>
      </p:sp>
      <p:sp>
        <p:nvSpPr>
          <p:cNvPr id="72" name="Rounded Rectangle 209">
            <a:extLst>
              <a:ext uri="{FF2B5EF4-FFF2-40B4-BE49-F238E27FC236}">
                <a16:creationId xmlns:a16="http://schemas.microsoft.com/office/drawing/2014/main" id="{D8BEB7D2-9DB2-4323-9B10-2037F4F78CB3}"/>
              </a:ext>
            </a:extLst>
          </p:cNvPr>
          <p:cNvSpPr/>
          <p:nvPr/>
        </p:nvSpPr>
        <p:spPr>
          <a:xfrm>
            <a:off x="9803610" y="3840084"/>
            <a:ext cx="279418" cy="290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75" name="Rounded Rectangle 210">
            <a:extLst>
              <a:ext uri="{FF2B5EF4-FFF2-40B4-BE49-F238E27FC236}">
                <a16:creationId xmlns:a16="http://schemas.microsoft.com/office/drawing/2014/main" id="{83C6F25F-42AC-4581-8B9E-576EA6DD00DF}"/>
              </a:ext>
            </a:extLst>
          </p:cNvPr>
          <p:cNvSpPr/>
          <p:nvPr/>
        </p:nvSpPr>
        <p:spPr>
          <a:xfrm>
            <a:off x="9803467" y="4161084"/>
            <a:ext cx="279418" cy="2903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47220-C441-441A-8B5D-265B9F3759A8}"/>
              </a:ext>
            </a:extLst>
          </p:cNvPr>
          <p:cNvSpPr txBox="1"/>
          <p:nvPr/>
        </p:nvSpPr>
        <p:spPr>
          <a:xfrm>
            <a:off x="10065450" y="387364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View synthesis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1D2BEF-8DC2-40B3-A131-FB9E4EC6DA9A}"/>
              </a:ext>
            </a:extLst>
          </p:cNvPr>
          <p:cNvSpPr txBox="1"/>
          <p:nvPr/>
        </p:nvSpPr>
        <p:spPr>
          <a:xfrm>
            <a:off x="10065450" y="4188809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Viewport filtering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8D89CA-55E1-452C-8EB5-24F78DDEA56E}"/>
              </a:ext>
            </a:extLst>
          </p:cNvPr>
          <p:cNvSpPr/>
          <p:nvPr/>
        </p:nvSpPr>
        <p:spPr>
          <a:xfrm>
            <a:off x="469353" y="2875000"/>
            <a:ext cx="3049070" cy="3076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 sz="1550">
              <a:latin typeface="Arial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675C81-FB9E-44BF-89E5-F262620D0169}"/>
              </a:ext>
            </a:extLst>
          </p:cNvPr>
          <p:cNvSpPr/>
          <p:nvPr/>
        </p:nvSpPr>
        <p:spPr>
          <a:xfrm>
            <a:off x="432722" y="2840587"/>
            <a:ext cx="3049070" cy="3076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Per atlas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449326A-BC81-4FAA-95BF-682AF50BB134}"/>
              </a:ext>
            </a:extLst>
          </p:cNvPr>
          <p:cNvSpPr/>
          <p:nvPr/>
        </p:nvSpPr>
        <p:spPr>
          <a:xfrm>
            <a:off x="503293" y="4674805"/>
            <a:ext cx="2845182" cy="33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Geometry video data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772C24-9CCD-40EE-AC94-61EF6474285F}"/>
              </a:ext>
            </a:extLst>
          </p:cNvPr>
          <p:cNvSpPr/>
          <p:nvPr/>
        </p:nvSpPr>
        <p:spPr>
          <a:xfrm>
            <a:off x="503293" y="4270013"/>
            <a:ext cx="2845182" cy="33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Block to patch map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8D524E-6107-430F-8136-D269AD42B4E1}"/>
              </a:ext>
            </a:extLst>
          </p:cNvPr>
          <p:cNvSpPr/>
          <p:nvPr/>
        </p:nvSpPr>
        <p:spPr>
          <a:xfrm>
            <a:off x="503293" y="3201067"/>
            <a:ext cx="2845182" cy="476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Atlas parameter sets</a:t>
            </a:r>
            <a:br>
              <a:rPr lang="en-US" sz="1550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(ASPS, AFPS, SEI)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6BB4EA1-9F25-46F8-99F0-112028CA35C8}"/>
              </a:ext>
            </a:extLst>
          </p:cNvPr>
          <p:cNvSpPr/>
          <p:nvPr/>
        </p:nvSpPr>
        <p:spPr>
          <a:xfrm>
            <a:off x="432722" y="2283477"/>
            <a:ext cx="3049070" cy="48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View parameters list</a:t>
            </a:r>
            <a:br>
              <a:rPr lang="en-US" sz="1550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(CAF)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A3B0EA-6553-41E7-B69B-8EB0CE25E7D3}"/>
              </a:ext>
            </a:extLst>
          </p:cNvPr>
          <p:cNvSpPr/>
          <p:nvPr/>
        </p:nvSpPr>
        <p:spPr>
          <a:xfrm>
            <a:off x="9801060" y="5099742"/>
            <a:ext cx="1335411" cy="383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Viewport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4B8755-602E-401B-986B-A9B3FE5DF12B}"/>
              </a:ext>
            </a:extLst>
          </p:cNvPr>
          <p:cNvSpPr/>
          <p:nvPr/>
        </p:nvSpPr>
        <p:spPr>
          <a:xfrm>
            <a:off x="9804818" y="775392"/>
            <a:ext cx="1335411" cy="576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Viewport parameters</a:t>
            </a:r>
          </a:p>
        </p:txBody>
      </p:sp>
      <p:cxnSp>
        <p:nvCxnSpPr>
          <p:cNvPr id="104" name="Elbow Connector 77">
            <a:extLst>
              <a:ext uri="{FF2B5EF4-FFF2-40B4-BE49-F238E27FC236}">
                <a16:creationId xmlns:a16="http://schemas.microsoft.com/office/drawing/2014/main" id="{680D4B19-1DDB-4B61-BDE2-623F2010CFCA}"/>
              </a:ext>
            </a:extLst>
          </p:cNvPr>
          <p:cNvCxnSpPr>
            <a:cxnSpLocks/>
            <a:stCxn id="103" idx="1"/>
            <a:endCxn id="40" idx="0"/>
          </p:cNvCxnSpPr>
          <p:nvPr/>
        </p:nvCxnSpPr>
        <p:spPr>
          <a:xfrm rot="10800000" flipV="1">
            <a:off x="6849724" y="1063538"/>
            <a:ext cx="2955095" cy="2936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D524E-6107-430F-8136-D269AD42B4E1}"/>
              </a:ext>
            </a:extLst>
          </p:cNvPr>
          <p:cNvSpPr/>
          <p:nvPr/>
        </p:nvSpPr>
        <p:spPr>
          <a:xfrm>
            <a:off x="503293" y="3748701"/>
            <a:ext cx="2845182" cy="449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Patch parameter list</a:t>
            </a:r>
            <a:br>
              <a:rPr lang="en-US" sz="1550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(ATL, FOC)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E3F3C9-B05F-4F17-9905-6AFFC7210BEF}"/>
              </a:ext>
            </a:extLst>
          </p:cNvPr>
          <p:cNvSpPr/>
          <p:nvPr/>
        </p:nvSpPr>
        <p:spPr>
          <a:xfrm>
            <a:off x="531055" y="5109505"/>
            <a:ext cx="2845182" cy="33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Attribute video 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E3F3C9-B05F-4F17-9905-6AFFC7210BEF}"/>
              </a:ext>
            </a:extLst>
          </p:cNvPr>
          <p:cNvSpPr/>
          <p:nvPr/>
        </p:nvSpPr>
        <p:spPr>
          <a:xfrm>
            <a:off x="503293" y="5077214"/>
            <a:ext cx="2845182" cy="33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Attribute video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FFE0B-896F-4C83-8821-D9871123FC93}"/>
              </a:ext>
            </a:extLst>
          </p:cNvPr>
          <p:cNvSpPr/>
          <p:nvPr/>
        </p:nvSpPr>
        <p:spPr>
          <a:xfrm>
            <a:off x="532571" y="5544205"/>
            <a:ext cx="2845182" cy="33086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Attribute video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E473DF-9761-4E72-9D0D-D98F6FCE264E}"/>
              </a:ext>
            </a:extLst>
          </p:cNvPr>
          <p:cNvSpPr/>
          <p:nvPr/>
        </p:nvSpPr>
        <p:spPr>
          <a:xfrm>
            <a:off x="504809" y="5511914"/>
            <a:ext cx="2845182" cy="33086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Occupancy video data</a:t>
            </a:r>
          </a:p>
        </p:txBody>
      </p:sp>
      <p:sp>
        <p:nvSpPr>
          <p:cNvPr id="52" name="Rounded Rectangle 151">
            <a:extLst>
              <a:ext uri="{FF2B5EF4-FFF2-40B4-BE49-F238E27FC236}">
                <a16:creationId xmlns:a16="http://schemas.microsoft.com/office/drawing/2014/main" id="{4C39674C-6F1C-4D31-835D-67DFA6E24F42}"/>
              </a:ext>
            </a:extLst>
          </p:cNvPr>
          <p:cNvSpPr/>
          <p:nvPr/>
        </p:nvSpPr>
        <p:spPr>
          <a:xfrm>
            <a:off x="4261484" y="3416763"/>
            <a:ext cx="1303971" cy="9806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Unproject </a:t>
            </a:r>
            <a:r>
              <a:rPr lang="en-US" sz="1100">
                <a:latin typeface="Arial"/>
                <a:cs typeface="Arial"/>
              </a:rPr>
              <a:t>reconstructed pruned views to global coord. sys  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820944-D728-47DC-9ED2-C57763824970}"/>
              </a:ext>
            </a:extLst>
          </p:cNvPr>
          <p:cNvCxnSpPr>
            <a:cxnSpLocks/>
            <a:stCxn id="45" idx="1"/>
            <a:endCxn id="52" idx="3"/>
          </p:cNvCxnSpPr>
          <p:nvPr/>
        </p:nvCxnSpPr>
        <p:spPr>
          <a:xfrm flipH="1" flipV="1">
            <a:off x="5565455" y="3907083"/>
            <a:ext cx="6720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0E33578-181B-4F6B-B669-B40CDFD9546E}"/>
              </a:ext>
            </a:extLst>
          </p:cNvPr>
          <p:cNvSpPr/>
          <p:nvPr/>
        </p:nvSpPr>
        <p:spPr>
          <a:xfrm>
            <a:off x="8033396" y="1459225"/>
            <a:ext cx="1487855" cy="15913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>
              <a:latin typeface="Arial"/>
              <a:cs typeface="Arial"/>
            </a:endParaRPr>
          </a:p>
        </p:txBody>
      </p:sp>
      <p:sp>
        <p:nvSpPr>
          <p:cNvPr id="78" name="Rounded Rectangle 151">
            <a:extLst>
              <a:ext uri="{FF2B5EF4-FFF2-40B4-BE49-F238E27FC236}">
                <a16:creationId xmlns:a16="http://schemas.microsoft.com/office/drawing/2014/main" id="{D085F9DE-01C3-4D91-8D68-1A076CE0847A}"/>
              </a:ext>
            </a:extLst>
          </p:cNvPr>
          <p:cNvSpPr/>
          <p:nvPr/>
        </p:nvSpPr>
        <p:spPr>
          <a:xfrm>
            <a:off x="8130974" y="2282251"/>
            <a:ext cx="1301680" cy="711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Arial"/>
                <a:cs typeface="Arial"/>
              </a:rPr>
              <a:t>Geometry scaling</a:t>
            </a:r>
            <a:br>
              <a:rPr lang="en-US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(opt.) </a:t>
            </a:r>
          </a:p>
        </p:txBody>
      </p:sp>
      <p:sp>
        <p:nvSpPr>
          <p:cNvPr id="80" name="Rounded Rectangle 151">
            <a:extLst>
              <a:ext uri="{FF2B5EF4-FFF2-40B4-BE49-F238E27FC236}">
                <a16:creationId xmlns:a16="http://schemas.microsoft.com/office/drawing/2014/main" id="{21129CC7-1AD3-4CCC-A77F-731242F2BE49}"/>
              </a:ext>
            </a:extLst>
          </p:cNvPr>
          <p:cNvSpPr/>
          <p:nvPr/>
        </p:nvSpPr>
        <p:spPr>
          <a:xfrm>
            <a:off x="8132997" y="3933671"/>
            <a:ext cx="1303200" cy="712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Arial"/>
                <a:cs typeface="Arial"/>
              </a:rPr>
              <a:t>Depth estimation </a:t>
            </a:r>
            <a:r>
              <a:rPr lang="en-US" sz="1050">
                <a:latin typeface="Arial"/>
                <a:cs typeface="Arial"/>
              </a:rPr>
              <a:t>(opt.)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1A5EB7B-C4C6-4EF9-9A64-8C83FD76906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6863071" y="2575769"/>
            <a:ext cx="1430" cy="84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ounded Rectangle 209">
            <a:extLst>
              <a:ext uri="{FF2B5EF4-FFF2-40B4-BE49-F238E27FC236}">
                <a16:creationId xmlns:a16="http://schemas.microsoft.com/office/drawing/2014/main" id="{73C1B6DD-2BE5-4C00-A1B6-846E42248CDF}"/>
              </a:ext>
            </a:extLst>
          </p:cNvPr>
          <p:cNvSpPr/>
          <p:nvPr/>
        </p:nvSpPr>
        <p:spPr>
          <a:xfrm>
            <a:off x="9803610" y="3523147"/>
            <a:ext cx="279418" cy="2903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4542B1-FBBA-45EA-965D-9BF6D2D08E44}"/>
              </a:ext>
            </a:extLst>
          </p:cNvPr>
          <p:cNvSpPr txBox="1"/>
          <p:nvPr/>
        </p:nvSpPr>
        <p:spPr>
          <a:xfrm>
            <a:off x="10065450" y="3556133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Geometry processes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404829DA-114E-40BC-B017-6D79A0800971}"/>
              </a:ext>
            </a:extLst>
          </p:cNvPr>
          <p:cNvSpPr/>
          <p:nvPr/>
        </p:nvSpPr>
        <p:spPr>
          <a:xfrm>
            <a:off x="8132997" y="1503568"/>
            <a:ext cx="1303200" cy="712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>
                <a:latin typeface="Arial"/>
                <a:cs typeface="Arial"/>
              </a:rPr>
              <a:t>Attribute </a:t>
            </a:r>
            <a:r>
              <a:rPr lang="en-US" sz="1200">
                <a:latin typeface="Arial"/>
                <a:cs typeface="Arial"/>
              </a:rPr>
              <a:t>avg. value restoration </a:t>
            </a:r>
            <a:r>
              <a:rPr lang="en-US" sz="1050">
                <a:latin typeface="Arial"/>
                <a:cs typeface="Arial"/>
              </a:rPr>
              <a:t>(opt.)</a:t>
            </a:r>
          </a:p>
        </p:txBody>
      </p:sp>
      <p:sp>
        <p:nvSpPr>
          <p:cNvPr id="51" name="Rounded Rectangle 151">
            <a:extLst>
              <a:ext uri="{FF2B5EF4-FFF2-40B4-BE49-F238E27FC236}">
                <a16:creationId xmlns:a16="http://schemas.microsoft.com/office/drawing/2014/main" id="{F3A5AA60-5B04-48CB-BD18-A15FF0AA6F0B}"/>
              </a:ext>
            </a:extLst>
          </p:cNvPr>
          <p:cNvSpPr/>
          <p:nvPr/>
        </p:nvSpPr>
        <p:spPr>
          <a:xfrm>
            <a:off x="4256794" y="2652036"/>
            <a:ext cx="1308662" cy="6730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Occupancy </a:t>
            </a:r>
            <a:r>
              <a:rPr lang="en-US" sz="1200">
                <a:latin typeface="Arial"/>
                <a:cs typeface="Arial"/>
              </a:rPr>
              <a:t>reconstruction</a:t>
            </a:r>
            <a:r>
              <a:rPr lang="en-US" sz="1050">
                <a:latin typeface="Arial"/>
                <a:cs typeface="Arial"/>
              </a:rPr>
              <a:t> 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F83E37-D68F-4AED-895A-F5C373B9B902}"/>
              </a:ext>
            </a:extLst>
          </p:cNvPr>
          <p:cNvCxnSpPr>
            <a:cxnSpLocks/>
            <a:stCxn id="52" idx="2"/>
            <a:endCxn id="48" idx="0"/>
          </p:cNvCxnSpPr>
          <p:nvPr/>
        </p:nvCxnSpPr>
        <p:spPr>
          <a:xfrm>
            <a:off x="4913470" y="4397402"/>
            <a:ext cx="2346" cy="40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77">
            <a:extLst>
              <a:ext uri="{FF2B5EF4-FFF2-40B4-BE49-F238E27FC236}">
                <a16:creationId xmlns:a16="http://schemas.microsoft.com/office/drawing/2014/main" id="{1F23390B-E5B0-4999-8A9C-56ECD50D62F6}"/>
              </a:ext>
            </a:extLst>
          </p:cNvPr>
          <p:cNvCxnSpPr>
            <a:cxnSpLocks/>
            <a:stCxn id="77" idx="1"/>
            <a:endCxn id="45" idx="3"/>
          </p:cNvCxnSpPr>
          <p:nvPr/>
        </p:nvCxnSpPr>
        <p:spPr>
          <a:xfrm rot="10800000" flipV="1">
            <a:off x="7488624" y="2254912"/>
            <a:ext cx="544773" cy="1652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81F79-EAEF-44D2-BFFD-030CBFD1C104}"/>
              </a:ext>
            </a:extLst>
          </p:cNvPr>
          <p:cNvCxnSpPr>
            <a:cxnSpLocks/>
          </p:cNvCxnSpPr>
          <p:nvPr/>
        </p:nvCxnSpPr>
        <p:spPr>
          <a:xfrm>
            <a:off x="7488623" y="4172633"/>
            <a:ext cx="544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7">
            <a:extLst>
              <a:ext uri="{FF2B5EF4-FFF2-40B4-BE49-F238E27FC236}">
                <a16:creationId xmlns:a16="http://schemas.microsoft.com/office/drawing/2014/main" id="{089649DB-E898-42D5-9223-4E2AD6D4CD19}"/>
              </a:ext>
            </a:extLst>
          </p:cNvPr>
          <p:cNvCxnSpPr>
            <a:cxnSpLocks/>
          </p:cNvCxnSpPr>
          <p:nvPr/>
        </p:nvCxnSpPr>
        <p:spPr>
          <a:xfrm rot="10800000">
            <a:off x="5567803" y="4064289"/>
            <a:ext cx="2461183" cy="419159"/>
          </a:xfrm>
          <a:prstGeom prst="bentConnector3">
            <a:avLst>
              <a:gd name="adj1" fmla="val 776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ounded Rectangle 151">
            <a:extLst>
              <a:ext uri="{FF2B5EF4-FFF2-40B4-BE49-F238E27FC236}">
                <a16:creationId xmlns:a16="http://schemas.microsoft.com/office/drawing/2014/main" id="{756AAE77-7906-4643-8FDF-37107D7C449F}"/>
              </a:ext>
            </a:extLst>
          </p:cNvPr>
          <p:cNvSpPr/>
          <p:nvPr/>
        </p:nvSpPr>
        <p:spPr>
          <a:xfrm>
            <a:off x="8140450" y="3161881"/>
            <a:ext cx="1303200" cy="712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Arial"/>
                <a:cs typeface="Arial"/>
              </a:rPr>
              <a:t>Depth value decoding</a:t>
            </a:r>
            <a:br>
              <a:rPr lang="en-US">
                <a:latin typeface="Arial"/>
                <a:cs typeface="Arial"/>
              </a:rPr>
            </a:br>
            <a:r>
              <a:rPr lang="en-US" sz="1050">
                <a:latin typeface="Arial"/>
                <a:cs typeface="Arial"/>
              </a:rPr>
              <a:t>(opt.)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5762E5-3B16-4E5D-85C6-B99D6EC8DC57}"/>
              </a:ext>
            </a:extLst>
          </p:cNvPr>
          <p:cNvSpPr/>
          <p:nvPr/>
        </p:nvSpPr>
        <p:spPr>
          <a:xfrm>
            <a:off x="8033396" y="3128268"/>
            <a:ext cx="1487855" cy="15913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>
              <a:latin typeface="Arial"/>
              <a:cs typeface="Arial"/>
            </a:endParaRPr>
          </a:p>
        </p:txBody>
      </p:sp>
      <p:sp>
        <p:nvSpPr>
          <p:cNvPr id="82" name="Rounded Rectangle 209">
            <a:extLst>
              <a:ext uri="{FF2B5EF4-FFF2-40B4-BE49-F238E27FC236}">
                <a16:creationId xmlns:a16="http://schemas.microsoft.com/office/drawing/2014/main" id="{91CA4232-2CA3-4FE3-B2D7-E73F3D837095}"/>
              </a:ext>
            </a:extLst>
          </p:cNvPr>
          <p:cNvSpPr/>
          <p:nvPr/>
        </p:nvSpPr>
        <p:spPr>
          <a:xfrm>
            <a:off x="9801060" y="3209548"/>
            <a:ext cx="279418" cy="2903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ECC55-CE8C-4E0A-B486-204ABC0C62BE}"/>
              </a:ext>
            </a:extLst>
          </p:cNvPr>
          <p:cNvSpPr txBox="1"/>
          <p:nvPr/>
        </p:nvSpPr>
        <p:spPr>
          <a:xfrm>
            <a:off x="10065450" y="3241456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Reconstruction processes</a:t>
            </a:r>
          </a:p>
        </p:txBody>
      </p:sp>
    </p:spTree>
    <p:extLst>
      <p:ext uri="{BB962C8B-B14F-4D97-AF65-F5344CB8AC3E}">
        <p14:creationId xmlns:p14="http://schemas.microsoft.com/office/powerpoint/2010/main" val="22585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8</cp:revision>
  <dcterms:created xsi:type="dcterms:W3CDTF">2019-03-26T16:46:57Z</dcterms:created>
  <dcterms:modified xsi:type="dcterms:W3CDTF">2021-01-12T10:35:56Z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