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9"/>
  </p:notesMasterIdLst>
  <p:sldIdLst>
    <p:sldId id="256" r:id="rId2"/>
    <p:sldId id="283" r:id="rId3"/>
    <p:sldId id="257" r:id="rId4"/>
    <p:sldId id="302" r:id="rId5"/>
    <p:sldId id="258" r:id="rId6"/>
    <p:sldId id="259" r:id="rId7"/>
    <p:sldId id="297" r:id="rId8"/>
    <p:sldId id="296" r:id="rId9"/>
    <p:sldId id="260" r:id="rId10"/>
    <p:sldId id="300" r:id="rId11"/>
    <p:sldId id="301" r:id="rId12"/>
    <p:sldId id="416" r:id="rId13"/>
    <p:sldId id="299" r:id="rId14"/>
    <p:sldId id="369" r:id="rId15"/>
    <p:sldId id="327" r:id="rId16"/>
    <p:sldId id="329" r:id="rId17"/>
    <p:sldId id="330" r:id="rId18"/>
    <p:sldId id="418" r:id="rId19"/>
    <p:sldId id="303" r:id="rId20"/>
    <p:sldId id="304" r:id="rId21"/>
    <p:sldId id="338" r:id="rId22"/>
    <p:sldId id="339" r:id="rId23"/>
    <p:sldId id="340" r:id="rId24"/>
    <p:sldId id="376" r:id="rId25"/>
    <p:sldId id="377" r:id="rId26"/>
    <p:sldId id="394" r:id="rId27"/>
    <p:sldId id="395" r:id="rId28"/>
    <p:sldId id="261" r:id="rId29"/>
    <p:sldId id="262" r:id="rId30"/>
    <p:sldId id="263" r:id="rId31"/>
    <p:sldId id="264" r:id="rId32"/>
    <p:sldId id="402" r:id="rId33"/>
    <p:sldId id="373" r:id="rId34"/>
    <p:sldId id="266" r:id="rId35"/>
    <p:sldId id="316" r:id="rId36"/>
    <p:sldId id="389" r:id="rId37"/>
    <p:sldId id="390" r:id="rId38"/>
    <p:sldId id="403" r:id="rId39"/>
    <p:sldId id="404" r:id="rId40"/>
    <p:sldId id="405" r:id="rId41"/>
    <p:sldId id="406" r:id="rId42"/>
    <p:sldId id="409" r:id="rId43"/>
    <p:sldId id="267" r:id="rId44"/>
    <p:sldId id="374" r:id="rId45"/>
    <p:sldId id="375" r:id="rId46"/>
    <p:sldId id="410" r:id="rId47"/>
    <p:sldId id="411" r:id="rId48"/>
    <p:sldId id="378" r:id="rId49"/>
    <p:sldId id="379" r:id="rId50"/>
    <p:sldId id="268" r:id="rId51"/>
    <p:sldId id="269" r:id="rId52"/>
    <p:sldId id="305" r:id="rId53"/>
    <p:sldId id="353" r:id="rId54"/>
    <p:sldId id="413" r:id="rId55"/>
    <p:sldId id="312" r:id="rId56"/>
    <p:sldId id="333" r:id="rId57"/>
    <p:sldId id="414" r:id="rId58"/>
    <p:sldId id="313" r:id="rId59"/>
    <p:sldId id="334" r:id="rId60"/>
    <p:sldId id="337" r:id="rId61"/>
    <p:sldId id="358" r:id="rId62"/>
    <p:sldId id="336" r:id="rId63"/>
    <p:sldId id="342" r:id="rId64"/>
    <p:sldId id="271" r:id="rId65"/>
    <p:sldId id="341" r:id="rId66"/>
    <p:sldId id="272" r:id="rId67"/>
    <p:sldId id="380" r:id="rId68"/>
    <p:sldId id="346" r:id="rId69"/>
    <p:sldId id="371" r:id="rId70"/>
    <p:sldId id="372" r:id="rId71"/>
    <p:sldId id="348" r:id="rId72"/>
    <p:sldId id="349" r:id="rId73"/>
    <p:sldId id="350" r:id="rId74"/>
    <p:sldId id="352" r:id="rId75"/>
    <p:sldId id="320" r:id="rId76"/>
    <p:sldId id="321" r:id="rId77"/>
    <p:sldId id="323" r:id="rId78"/>
    <p:sldId id="324" r:id="rId79"/>
    <p:sldId id="407" r:id="rId80"/>
    <p:sldId id="408" r:id="rId81"/>
    <p:sldId id="364" r:id="rId82"/>
    <p:sldId id="361" r:id="rId83"/>
    <p:sldId id="362" r:id="rId84"/>
    <p:sldId id="363" r:id="rId85"/>
    <p:sldId id="365" r:id="rId86"/>
    <p:sldId id="366" r:id="rId87"/>
    <p:sldId id="367" r:id="rId88"/>
    <p:sldId id="368" r:id="rId89"/>
    <p:sldId id="382" r:id="rId90"/>
    <p:sldId id="421" r:id="rId91"/>
    <p:sldId id="383" r:id="rId92"/>
    <p:sldId id="384" r:id="rId93"/>
    <p:sldId id="356" r:id="rId94"/>
    <p:sldId id="347" r:id="rId95"/>
    <p:sldId id="354" r:id="rId96"/>
    <p:sldId id="381" r:id="rId97"/>
    <p:sldId id="355" r:id="rId98"/>
    <p:sldId id="343" r:id="rId99"/>
    <p:sldId id="344" r:id="rId100"/>
    <p:sldId id="345" r:id="rId101"/>
    <p:sldId id="317" r:id="rId102"/>
    <p:sldId id="399" r:id="rId103"/>
    <p:sldId id="314" r:id="rId104"/>
    <p:sldId id="295" r:id="rId105"/>
    <p:sldId id="274" r:id="rId106"/>
    <p:sldId id="275" r:id="rId107"/>
    <p:sldId id="307" r:id="rId108"/>
    <p:sldId id="285" r:id="rId109"/>
    <p:sldId id="308" r:id="rId110"/>
    <p:sldId id="309" r:id="rId111"/>
    <p:sldId id="310" r:id="rId112"/>
    <p:sldId id="357" r:id="rId113"/>
    <p:sldId id="279" r:id="rId114"/>
    <p:sldId id="280" r:id="rId115"/>
    <p:sldId id="281" r:id="rId116"/>
    <p:sldId id="282" r:id="rId117"/>
    <p:sldId id="325" r:id="rId118"/>
    <p:sldId id="359" r:id="rId119"/>
    <p:sldId id="360" r:id="rId120"/>
    <p:sldId id="386" r:id="rId121"/>
    <p:sldId id="388" r:id="rId122"/>
    <p:sldId id="400" r:id="rId123"/>
    <p:sldId id="387" r:id="rId124"/>
    <p:sldId id="385" r:id="rId125"/>
    <p:sldId id="412" r:id="rId126"/>
    <p:sldId id="419" r:id="rId127"/>
    <p:sldId id="391" r:id="rId128"/>
    <p:sldId id="392" r:id="rId129"/>
    <p:sldId id="415" r:id="rId130"/>
    <p:sldId id="393" r:id="rId131"/>
    <p:sldId id="401" r:id="rId132"/>
    <p:sldId id="396" r:id="rId133"/>
    <p:sldId id="397" r:id="rId134"/>
    <p:sldId id="398" r:id="rId135"/>
    <p:sldId id="417" r:id="rId136"/>
    <p:sldId id="420" r:id="rId137"/>
    <p:sldId id="422" r:id="rId1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70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D133B7-F1AD-4CCE-913B-02D59806E5DC}" type="datetimeFigureOut">
              <a:rPr lang="en-US" smtClean="0"/>
              <a:pPr/>
              <a:t>8/30/2017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076E02-FFB2-4C94-8661-2E31FA38A9E1}" type="slidenum">
              <a:rPr lang="en-US" smtClean="0"/>
              <a:pPr/>
              <a:t>‹#›</a:t>
            </a:fld>
            <a:endParaRPr lang="en-US"/>
          </a:p>
        </p:txBody>
      </p:sp>
    </p:spTree>
    <p:extLst>
      <p:ext uri="{BB962C8B-B14F-4D97-AF65-F5344CB8AC3E}">
        <p14:creationId xmlns:p14="http://schemas.microsoft.com/office/powerpoint/2010/main" val="4009523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8076E02-FFB2-4C94-8661-2E31FA38A9E1}" type="slidenum">
              <a:rPr lang="en-US" smtClean="0"/>
              <a:pPr/>
              <a:t>52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A1BBC40-46EB-4207-966D-71B508AAE141}" type="datetimeFigureOut">
              <a:rPr lang="en-US" smtClean="0"/>
              <a:pPr/>
              <a:t>8/30/2017</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B938296-5209-471E-ACA3-262DA77F3A9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A1BBC40-46EB-4207-966D-71B508AAE141}" type="datetimeFigureOut">
              <a:rPr lang="en-US" smtClean="0"/>
              <a:pPr/>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938296-5209-471E-ACA3-262DA77F3A9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A1BBC40-46EB-4207-966D-71B508AAE141}" type="datetimeFigureOut">
              <a:rPr lang="en-US" smtClean="0"/>
              <a:pPr/>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938296-5209-471E-ACA3-262DA77F3A9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A1BBC40-46EB-4207-966D-71B508AAE141}" type="datetimeFigureOut">
              <a:rPr lang="en-US" smtClean="0"/>
              <a:pPr/>
              <a:t>8/30/2017</a:t>
            </a:fld>
            <a:endParaRPr lang="en-US"/>
          </a:p>
        </p:txBody>
      </p:sp>
      <p:sp>
        <p:nvSpPr>
          <p:cNvPr id="9" name="Slide Number Placeholder 8"/>
          <p:cNvSpPr>
            <a:spLocks noGrp="1"/>
          </p:cNvSpPr>
          <p:nvPr>
            <p:ph type="sldNum" sz="quarter" idx="15"/>
          </p:nvPr>
        </p:nvSpPr>
        <p:spPr/>
        <p:txBody>
          <a:bodyPr rtlCol="0"/>
          <a:lstStyle/>
          <a:p>
            <a:fld id="{CB938296-5209-471E-ACA3-262DA77F3A9D}"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A1BBC40-46EB-4207-966D-71B508AAE141}" type="datetimeFigureOut">
              <a:rPr lang="en-US" smtClean="0"/>
              <a:pPr/>
              <a:t>8/30/2017</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CB938296-5209-471E-ACA3-262DA77F3A9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A1BBC40-46EB-4207-966D-71B508AAE141}" type="datetimeFigureOut">
              <a:rPr lang="en-US" smtClean="0"/>
              <a:pPr/>
              <a:t>8/30/2017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938296-5209-471E-ACA3-262DA77F3A9D}"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A1BBC40-46EB-4207-966D-71B508AAE141}" type="datetimeFigureOut">
              <a:rPr lang="en-US" smtClean="0"/>
              <a:pPr/>
              <a:t>8/30/2017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938296-5209-471E-ACA3-262DA77F3A9D}"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A1BBC40-46EB-4207-966D-71B508AAE141}" type="datetimeFigureOut">
              <a:rPr lang="en-US" smtClean="0"/>
              <a:pPr/>
              <a:t>8/30/2017</a:t>
            </a:fld>
            <a:endParaRPr lang="en-US"/>
          </a:p>
        </p:txBody>
      </p:sp>
      <p:sp>
        <p:nvSpPr>
          <p:cNvPr id="7" name="Slide Number Placeholder 6"/>
          <p:cNvSpPr>
            <a:spLocks noGrp="1"/>
          </p:cNvSpPr>
          <p:nvPr>
            <p:ph type="sldNum" sz="quarter" idx="11"/>
          </p:nvPr>
        </p:nvSpPr>
        <p:spPr/>
        <p:txBody>
          <a:bodyPr rtlCol="0"/>
          <a:lstStyle/>
          <a:p>
            <a:fld id="{CB938296-5209-471E-ACA3-262DA77F3A9D}"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1BBC40-46EB-4207-966D-71B508AAE141}" type="datetimeFigureOut">
              <a:rPr lang="en-US" smtClean="0"/>
              <a:pPr/>
              <a:t>8/30/2017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938296-5209-471E-ACA3-262DA77F3A9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A1BBC40-46EB-4207-966D-71B508AAE141}" type="datetimeFigureOut">
              <a:rPr lang="en-US" smtClean="0"/>
              <a:pPr/>
              <a:t>8/30/2017</a:t>
            </a:fld>
            <a:endParaRPr lang="en-US"/>
          </a:p>
        </p:txBody>
      </p:sp>
      <p:sp>
        <p:nvSpPr>
          <p:cNvPr id="22" name="Slide Number Placeholder 21"/>
          <p:cNvSpPr>
            <a:spLocks noGrp="1"/>
          </p:cNvSpPr>
          <p:nvPr>
            <p:ph type="sldNum" sz="quarter" idx="15"/>
          </p:nvPr>
        </p:nvSpPr>
        <p:spPr/>
        <p:txBody>
          <a:bodyPr rtlCol="0"/>
          <a:lstStyle/>
          <a:p>
            <a:fld id="{CB938296-5209-471E-ACA3-262DA77F3A9D}"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A1BBC40-46EB-4207-966D-71B508AAE141}" type="datetimeFigureOut">
              <a:rPr lang="en-US" smtClean="0"/>
              <a:pPr/>
              <a:t>8/30/2017</a:t>
            </a:fld>
            <a:endParaRPr lang="en-US"/>
          </a:p>
        </p:txBody>
      </p:sp>
      <p:sp>
        <p:nvSpPr>
          <p:cNvPr id="18" name="Slide Number Placeholder 17"/>
          <p:cNvSpPr>
            <a:spLocks noGrp="1"/>
          </p:cNvSpPr>
          <p:nvPr>
            <p:ph type="sldNum" sz="quarter" idx="11"/>
          </p:nvPr>
        </p:nvSpPr>
        <p:spPr/>
        <p:txBody>
          <a:bodyPr rtlCol="0"/>
          <a:lstStyle/>
          <a:p>
            <a:fld id="{CB938296-5209-471E-ACA3-262DA77F3A9D}"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A1BBC40-46EB-4207-966D-71B508AAE141}" type="datetimeFigureOut">
              <a:rPr lang="en-US" smtClean="0"/>
              <a:pPr/>
              <a:t>8/30/2017</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B938296-5209-471E-ACA3-262DA77F3A9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hyperlink" Target="https://logging.apache.org/log4j/log4j-2.3/manual/async.html" TargetMode="Externa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hyperlink" Target="https://www.infoq.com/articles/Diagnosing-Common-Java-Database-Performance-Hotspots" TargetMode="Externa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hyperlink" Target="http://javarevisited.blogspot.sg/2011/12/jre-jvm-jdk-jit-in-java-programming.htm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hyperlink" Target="http://download.eclipse.org/mat/1.5/update-site/" TargetMode="Externa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hyperlink" Target="https://help.eclipse.org/neon/topic/org.eclipse.mat.ui.help/reference/propertyaccessors.html"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2057400"/>
            <a:ext cx="6172200" cy="675162"/>
          </a:xfrm>
        </p:spPr>
        <p:txBody>
          <a:bodyPr/>
          <a:lstStyle/>
          <a:p>
            <a:r>
              <a:rPr lang="en-US" dirty="0" smtClean="0"/>
              <a:t>Java Performance Tuning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304800"/>
            <a:ext cx="7772400" cy="628650"/>
          </a:xfrm>
        </p:spPr>
        <p:txBody>
          <a:bodyPr/>
          <a:lstStyle/>
          <a:p>
            <a:r>
              <a:rPr lang="en-US" dirty="0" smtClean="0"/>
              <a:t>JVM Internal Architecture</a:t>
            </a:r>
            <a:endParaRPr lang="en-US" dirty="0"/>
          </a:p>
        </p:txBody>
      </p:sp>
      <p:sp>
        <p:nvSpPr>
          <p:cNvPr id="3" name="Subtitle 2"/>
          <p:cNvSpPr>
            <a:spLocks noGrp="1"/>
          </p:cNvSpPr>
          <p:nvPr>
            <p:ph type="subTitle" idx="4294967295"/>
          </p:nvPr>
        </p:nvSpPr>
        <p:spPr>
          <a:xfrm>
            <a:off x="228600" y="990600"/>
            <a:ext cx="8915400" cy="5638800"/>
          </a:xfrm>
        </p:spPr>
        <p:txBody>
          <a:bodyPr>
            <a:normAutofit/>
          </a:bodyPr>
          <a:lstStyle/>
          <a:p>
            <a:pPr marL="457200" indent="-457200" algn="l">
              <a:buNone/>
            </a:pPr>
            <a:r>
              <a:rPr lang="en-US" dirty="0" smtClean="0"/>
              <a:t>Each thread has a private JVM stack, created at the same time as thread. </a:t>
            </a:r>
          </a:p>
          <a:p>
            <a:pPr marL="457200" indent="-457200" algn="l">
              <a:buNone/>
            </a:pPr>
            <a:r>
              <a:rPr lang="en-US" dirty="0" smtClean="0"/>
              <a:t>A new frame is created each time a method is invoked. </a:t>
            </a:r>
          </a:p>
          <a:p>
            <a:pPr marL="457200" indent="-457200" algn="l">
              <a:buNone/>
            </a:pPr>
            <a:r>
              <a:rPr lang="en-US" dirty="0" smtClean="0"/>
              <a:t>A frame is destroyed when its method returns.</a:t>
            </a:r>
          </a:p>
          <a:p>
            <a:pPr marL="457200" indent="-457200" algn="l">
              <a:buFont typeface="+mj-lt"/>
              <a:buAutoNum type="arabicPeriod" startAt="6"/>
            </a:pPr>
            <a:r>
              <a:rPr lang="en-US" u="sng" dirty="0" smtClean="0"/>
              <a:t>Program </a:t>
            </a:r>
            <a:r>
              <a:rPr lang="en-US" u="sng" dirty="0"/>
              <a:t>Counter </a:t>
            </a:r>
            <a:r>
              <a:rPr lang="en-US" u="sng" dirty="0" smtClean="0"/>
              <a:t>Register</a:t>
            </a:r>
            <a:r>
              <a:rPr lang="en-US" dirty="0" smtClean="0"/>
              <a:t>: PC </a:t>
            </a:r>
            <a:r>
              <a:rPr lang="en-US" dirty="0"/>
              <a:t>(program counter) register. It contains the address of the Java virtual machine instruction currently being executed.</a:t>
            </a:r>
          </a:p>
          <a:p>
            <a:pPr marL="457200" indent="-457200" algn="l">
              <a:buFont typeface="+mj-lt"/>
              <a:buAutoNum type="arabicPeriod" startAt="6"/>
            </a:pPr>
            <a:r>
              <a:rPr lang="en-US" u="sng" dirty="0" smtClean="0"/>
              <a:t>Native </a:t>
            </a:r>
            <a:r>
              <a:rPr lang="en-US" u="sng" dirty="0"/>
              <a:t>Method </a:t>
            </a:r>
            <a:r>
              <a:rPr lang="en-US" u="sng" dirty="0" smtClean="0"/>
              <a:t>Stack</a:t>
            </a:r>
            <a:r>
              <a:rPr lang="en-US" dirty="0" smtClean="0"/>
              <a:t>: It </a:t>
            </a:r>
            <a:r>
              <a:rPr lang="en-US" dirty="0"/>
              <a:t>contains all the native methods used in the application</a:t>
            </a:r>
            <a:r>
              <a:rPr lang="en-US" dirty="0" smtClean="0"/>
              <a:t>.</a:t>
            </a:r>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How to Analyze Thread Dump?</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r>
              <a:rPr lang="en-US" b="1" dirty="0" smtClean="0"/>
              <a:t>VisualVM can be used to find Lock Contentions, during execution of Java Program.</a:t>
            </a:r>
          </a:p>
          <a:p>
            <a:pPr algn="l"/>
            <a:endParaRPr lang="en-US" b="1" dirty="0" smtClean="0"/>
          </a:p>
          <a:p>
            <a:pPr algn="l"/>
            <a:r>
              <a:rPr lang="en-US" b="1" dirty="0" smtClean="0"/>
              <a:t>Please select Threads tab, to view if any Blocked Threads, also click on Thread Dump button, to get Thread dump, and it can be analyzed.</a:t>
            </a:r>
          </a:p>
          <a:p>
            <a:pPr algn="l"/>
            <a:endParaRPr lang="en-US" b="1" dirty="0" smtClean="0"/>
          </a:p>
          <a:p>
            <a:pPr algn="l"/>
            <a:r>
              <a:rPr lang="en-US" b="1" dirty="0" smtClean="0"/>
              <a:t>What is a dead lock? When it can occur? </a:t>
            </a:r>
            <a:r>
              <a:rPr lang="en-US" b="1" dirty="0" err="1" smtClean="0"/>
              <a:t>Eg</a:t>
            </a:r>
            <a:r>
              <a:rPr lang="en-US" b="1" dirty="0" smtClean="0"/>
              <a:t>?</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476250"/>
          </a:xfrm>
        </p:spPr>
        <p:txBody>
          <a:bodyPr>
            <a:normAutofit fontScale="90000"/>
          </a:bodyPr>
          <a:lstStyle/>
          <a:p>
            <a:r>
              <a:rPr lang="en-US" dirty="0" smtClean="0"/>
              <a:t>Threads status in VisualVM</a:t>
            </a:r>
            <a:endParaRPr lang="en-US" dirty="0"/>
          </a:p>
        </p:txBody>
      </p:sp>
      <p:pic>
        <p:nvPicPr>
          <p:cNvPr id="1027" name="Picture 3"/>
          <p:cNvPicPr>
            <a:picLocks noChangeAspect="1" noChangeArrowheads="1"/>
          </p:cNvPicPr>
          <p:nvPr/>
        </p:nvPicPr>
        <p:blipFill>
          <a:blip r:embed="rId2"/>
          <a:srcRect/>
          <a:stretch>
            <a:fillRect/>
          </a:stretch>
        </p:blipFill>
        <p:spPr bwMode="auto">
          <a:xfrm>
            <a:off x="1" y="990600"/>
            <a:ext cx="9144000" cy="5867399"/>
          </a:xfrm>
          <a:prstGeom prst="rect">
            <a:avLst/>
          </a:prstGeom>
          <a:noFill/>
          <a:ln w="9525">
            <a:noFill/>
            <a:miter lim="800000"/>
            <a:headEnd/>
            <a:tailEnd/>
          </a:ln>
          <a:effec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628650"/>
          </a:xfrm>
        </p:spPr>
        <p:txBody>
          <a:bodyPr>
            <a:normAutofit fontScale="90000"/>
          </a:bodyPr>
          <a:lstStyle/>
          <a:p>
            <a:r>
              <a:rPr lang="en-US" dirty="0" smtClean="0"/>
              <a:t>When code of static method loads into memory?</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Improving lock performance</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r>
              <a:rPr lang="en-US" b="1" dirty="0" smtClean="0"/>
              <a:t>Below are various approaches which can be applied during code development/design, to improve lock performance.</a:t>
            </a:r>
          </a:p>
          <a:p>
            <a:pPr marL="514350" indent="-514350" algn="l">
              <a:buFont typeface="+mj-lt"/>
              <a:buAutoNum type="arabicPeriod"/>
            </a:pPr>
            <a:r>
              <a:rPr lang="en-US" dirty="0" smtClean="0"/>
              <a:t>Lock splitting</a:t>
            </a:r>
          </a:p>
          <a:p>
            <a:pPr marL="514350" indent="-514350" algn="l">
              <a:buFont typeface="+mj-lt"/>
              <a:buAutoNum type="arabicPeriod"/>
            </a:pPr>
            <a:r>
              <a:rPr lang="en-US" dirty="0" smtClean="0"/>
              <a:t>Use built in concurrent data structures</a:t>
            </a:r>
          </a:p>
          <a:p>
            <a:pPr marL="514350" indent="-514350" algn="l">
              <a:buFont typeface="+mj-lt"/>
              <a:buAutoNum type="arabicPeriod"/>
            </a:pPr>
            <a:r>
              <a:rPr lang="en-US" dirty="0" smtClean="0"/>
              <a:t>Protect data instead of code</a:t>
            </a:r>
          </a:p>
          <a:p>
            <a:pPr marL="514350" indent="-514350" algn="l">
              <a:buFont typeface="+mj-lt"/>
              <a:buAutoNum type="arabicPeriod"/>
            </a:pPr>
            <a:r>
              <a:rPr lang="en-US" dirty="0" smtClean="0"/>
              <a:t>Lock scope reduction.</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81000"/>
            <a:ext cx="8610600" cy="552450"/>
          </a:xfrm>
        </p:spPr>
        <p:txBody>
          <a:bodyPr>
            <a:normAutofit/>
          </a:bodyPr>
          <a:lstStyle/>
          <a:p>
            <a:r>
              <a:rPr lang="en-US" dirty="0" err="1" smtClean="0"/>
              <a:t>Jstack</a:t>
            </a:r>
            <a:r>
              <a:rPr lang="en-US" dirty="0" smtClean="0"/>
              <a:t> tool purpose</a:t>
            </a:r>
            <a:endParaRPr lang="en-US" dirty="0"/>
          </a:p>
        </p:txBody>
      </p:sp>
      <p:sp>
        <p:nvSpPr>
          <p:cNvPr id="3" name="Subtitle 2"/>
          <p:cNvSpPr txBox="1">
            <a:spLocks/>
          </p:cNvSpPr>
          <p:nvPr/>
        </p:nvSpPr>
        <p:spPr>
          <a:xfrm>
            <a:off x="0" y="990600"/>
            <a:ext cx="8839200" cy="5715000"/>
          </a:xfrm>
          <a:prstGeom prst="rect">
            <a:avLst/>
          </a:prstGeom>
        </p:spPr>
        <p:txBody>
          <a:bodyPr vert="horz">
            <a:normAutofit/>
          </a:bodyPr>
          <a:lstStyle/>
          <a:p>
            <a:pPr marL="274320" lvl="0" indent="-274320" fontAlgn="base">
              <a:spcBef>
                <a:spcPts val="600"/>
              </a:spcBef>
              <a:buClr>
                <a:schemeClr val="accent1"/>
              </a:buClr>
              <a:buSzPct val="70000"/>
              <a:buFont typeface="Wingdings"/>
              <a:buChar char=""/>
            </a:pPr>
            <a:r>
              <a:rPr lang="en-US" sz="2400" dirty="0" smtClean="0"/>
              <a:t>‘</a:t>
            </a:r>
            <a:r>
              <a:rPr lang="en-US" sz="2400" dirty="0" err="1" smtClean="0"/>
              <a:t>jstack</a:t>
            </a:r>
            <a:r>
              <a:rPr lang="en-US" sz="2400" dirty="0" smtClean="0"/>
              <a:t>’ is an effective command line tool to capture thread dumps, available with JDK</a:t>
            </a:r>
          </a:p>
          <a:p>
            <a:pPr marL="274320" lvl="0" indent="-274320" fontAlgn="base">
              <a:spcBef>
                <a:spcPts val="600"/>
              </a:spcBef>
              <a:buClr>
                <a:schemeClr val="accent1"/>
              </a:buClr>
              <a:buSzPct val="70000"/>
              <a:buFont typeface="Wingdings"/>
              <a:buChar cha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fontAlgn="base">
              <a:spcBef>
                <a:spcPts val="600"/>
              </a:spcBef>
              <a:buClr>
                <a:schemeClr val="accent1"/>
              </a:buClr>
              <a:buSzPct val="70000"/>
              <a:buFont typeface="Wingdings"/>
              <a:buChar char=""/>
            </a:pPr>
            <a:r>
              <a:rPr lang="en-US" sz="2400" dirty="0" smtClean="0"/>
              <a:t>How to use?</a:t>
            </a:r>
          </a:p>
          <a:p>
            <a:pPr marL="274320" lvl="0" indent="-274320" fontAlgn="base">
              <a:spcBef>
                <a:spcPts val="600"/>
              </a:spcBef>
              <a:buClr>
                <a:schemeClr val="accent1"/>
              </a:buClr>
              <a:buSzPct val="70000"/>
              <a:buFont typeface="Wingdings"/>
              <a:buChar char=""/>
            </a:pPr>
            <a:r>
              <a:rPr lang="en-US" sz="2400" dirty="0" err="1" smtClean="0"/>
              <a:t>jstack</a:t>
            </a:r>
            <a:r>
              <a:rPr lang="en-US" sz="2400" dirty="0" smtClean="0"/>
              <a:t> -l &lt;</a:t>
            </a:r>
            <a:r>
              <a:rPr lang="en-US" sz="2400" dirty="0" err="1" smtClean="0"/>
              <a:t>pid</a:t>
            </a:r>
            <a:r>
              <a:rPr lang="en-US" sz="2400" dirty="0" smtClean="0"/>
              <a:t>&gt; &gt; &lt;file-path&gt;</a:t>
            </a:r>
          </a:p>
          <a:p>
            <a:r>
              <a:rPr lang="en-US" sz="2400" dirty="0" err="1" smtClean="0"/>
              <a:t>pid</a:t>
            </a:r>
            <a:r>
              <a:rPr lang="en-US" sz="2400" dirty="0" smtClean="0"/>
              <a:t>: is the Process Id of the application, whose thread dump should be captured</a:t>
            </a:r>
          </a:p>
          <a:p>
            <a:r>
              <a:rPr lang="en-US" sz="2400" dirty="0" smtClean="0"/>
              <a:t>file-path: is the file path where thread dump will be written in to.</a:t>
            </a:r>
          </a:p>
          <a:p>
            <a:pPr marL="274320" lvl="0" indent="-274320" fontAlgn="base">
              <a:spcBef>
                <a:spcPts val="600"/>
              </a:spcBef>
              <a:buClr>
                <a:schemeClr val="accent1"/>
              </a:buClr>
              <a:buSzPct val="70000"/>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fontAlgn="base">
              <a:spcBef>
                <a:spcPts val="600"/>
              </a:spcBef>
              <a:buClr>
                <a:schemeClr val="accent1"/>
              </a:buClr>
              <a:buSzPct val="70000"/>
            </a:pPr>
            <a:r>
              <a:rPr lang="en-US" sz="2400" dirty="0" smtClean="0"/>
              <a:t>Example:</a:t>
            </a:r>
          </a:p>
          <a:p>
            <a:pPr marL="274320" lvl="0" indent="-274320" fontAlgn="base">
              <a:spcBef>
                <a:spcPts val="600"/>
              </a:spcBef>
              <a:buClr>
                <a:schemeClr val="accent1"/>
              </a:buClr>
              <a:buSzPct val="70000"/>
            </a:pPr>
            <a:r>
              <a:rPr lang="en-US" sz="2400" dirty="0" err="1" smtClean="0"/>
              <a:t>jstack</a:t>
            </a:r>
            <a:r>
              <a:rPr lang="en-US" sz="2400" dirty="0" smtClean="0"/>
              <a:t> -l 37320 &gt; C:/threadDump.txt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Tuning JIT Compiler</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fontAlgn="base"/>
            <a:r>
              <a:rPr lang="en-US" dirty="0"/>
              <a:t>Java virtual machines (JVM) use Just-In-Time (JIT) compilers to compile Java byte codes into native instructions during server run time. A JIT compiler is a platform-specific compiler that generates machine instructions for each method as needed. These compilers can affect startup or runtime performance.</a:t>
            </a:r>
          </a:p>
          <a:p>
            <a:r>
              <a:rPr lang="en-US" dirty="0"/>
              <a:t/>
            </a:r>
            <a:br>
              <a:rPr lang="en-US" dirty="0"/>
            </a:b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What optimizations JIT can perform?</a:t>
            </a:r>
            <a:endParaRPr lang="en-US" dirty="0"/>
          </a:p>
        </p:txBody>
      </p:sp>
      <p:sp>
        <p:nvSpPr>
          <p:cNvPr id="3" name="Subtitle 2"/>
          <p:cNvSpPr>
            <a:spLocks noGrp="1"/>
          </p:cNvSpPr>
          <p:nvPr>
            <p:ph type="subTitle" idx="4294967295"/>
          </p:nvPr>
        </p:nvSpPr>
        <p:spPr>
          <a:xfrm>
            <a:off x="0" y="990600"/>
            <a:ext cx="8839200" cy="5715000"/>
          </a:xfrm>
        </p:spPr>
        <p:txBody>
          <a:bodyPr>
            <a:normAutofit lnSpcReduction="10000"/>
          </a:bodyPr>
          <a:lstStyle/>
          <a:p>
            <a:pPr algn="l" fontAlgn="base"/>
            <a:r>
              <a:rPr lang="en-US" dirty="0" smtClean="0"/>
              <a:t>Below are optimizations, which JIT can perform.</a:t>
            </a:r>
          </a:p>
          <a:p>
            <a:pPr marL="514350" indent="-514350" algn="l">
              <a:buFont typeface="+mj-lt"/>
              <a:buAutoNum type="arabicPeriod"/>
            </a:pPr>
            <a:r>
              <a:rPr lang="en-US" dirty="0" smtClean="0"/>
              <a:t>Inline methods - instead of calling method on an instance of the object it copies the method to caller code. The hot methods should be located as close to the caller as possible to prevent any overhead. </a:t>
            </a:r>
          </a:p>
          <a:p>
            <a:pPr marL="514350" indent="-514350" algn="l">
              <a:buFont typeface="+mj-lt"/>
              <a:buAutoNum type="arabicPeriod"/>
            </a:pPr>
            <a:r>
              <a:rPr lang="en-US" dirty="0" smtClean="0"/>
              <a:t>Eliminate locks if monitor is not reachable from other threads</a:t>
            </a:r>
          </a:p>
          <a:p>
            <a:pPr marL="514350" indent="-514350" algn="l">
              <a:buFont typeface="+mj-lt"/>
              <a:buAutoNum type="arabicPeriod"/>
            </a:pPr>
            <a:r>
              <a:rPr lang="en-US" dirty="0" smtClean="0"/>
              <a:t>Replace interface with direct method calls for method implemented only once to eliminate calling of virtual functions overhead</a:t>
            </a:r>
          </a:p>
          <a:p>
            <a:pPr marL="514350" indent="-514350" algn="l">
              <a:buFont typeface="+mj-lt"/>
              <a:buAutoNum type="arabicPeriod"/>
            </a:pPr>
            <a:r>
              <a:rPr lang="en-US" dirty="0" smtClean="0"/>
              <a:t>Join adjacent synchronized blocks on the same object</a:t>
            </a:r>
          </a:p>
          <a:p>
            <a:pPr marL="514350" indent="-514350" algn="l" fontAlgn="base">
              <a:buFont typeface="+mj-lt"/>
              <a:buAutoNum type="arabicPeriod"/>
            </a:pPr>
            <a:r>
              <a:rPr lang="en-US" dirty="0" smtClean="0"/>
              <a:t>Eliminate dead code</a:t>
            </a:r>
          </a:p>
          <a:p>
            <a:pPr marL="514350" indent="-514350" algn="l" fontAlgn="base">
              <a:buFont typeface="+mj-lt"/>
              <a:buAutoNum type="arabicPeriod"/>
            </a:pPr>
            <a:r>
              <a:rPr lang="en-US" dirty="0" smtClean="0"/>
              <a:t>Drop memory write for non-volatile variables</a:t>
            </a:r>
          </a:p>
          <a:p>
            <a:pPr marL="514350" indent="-514350" algn="l" fontAlgn="base">
              <a:buFont typeface="+mj-lt"/>
              <a:buAutoNum type="arabicPeriod"/>
            </a:pPr>
            <a:r>
              <a:rPr lang="en-US" dirty="0" smtClean="0"/>
              <a:t>Remove </a:t>
            </a:r>
            <a:r>
              <a:rPr lang="en-US" dirty="0" err="1" smtClean="0"/>
              <a:t>prechecking</a:t>
            </a:r>
            <a:r>
              <a:rPr lang="en-US" dirty="0" smtClean="0"/>
              <a:t> </a:t>
            </a:r>
            <a:r>
              <a:rPr lang="en-US" dirty="0" err="1" smtClean="0"/>
              <a:t>NullPointerException</a:t>
            </a:r>
            <a:r>
              <a:rPr lang="en-US" dirty="0" smtClean="0"/>
              <a:t> and </a:t>
            </a:r>
            <a:r>
              <a:rPr lang="en-US" dirty="0" err="1" smtClean="0"/>
              <a:t>IndexOutOfBoundsException</a:t>
            </a:r>
            <a:r>
              <a:rPr lang="en-US" dirty="0" smtClean="0"/>
              <a:t> </a:t>
            </a:r>
          </a:p>
          <a:p>
            <a:pPr fontAlgn="base"/>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Tuning JIT Compiler</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fontAlgn="base"/>
            <a:r>
              <a:rPr lang="en-US" dirty="0" smtClean="0"/>
              <a:t>Lets check how we can Monitor and Tune JIT Compiler</a:t>
            </a:r>
          </a:p>
          <a:p>
            <a:pPr marL="514350" indent="-514350" algn="l">
              <a:buFont typeface="+mj-lt"/>
              <a:buAutoNum type="arabicPeriod"/>
            </a:pPr>
            <a:r>
              <a:rPr lang="en-US" dirty="0" smtClean="0"/>
              <a:t>Java Launcher </a:t>
            </a:r>
            <a:r>
              <a:rPr lang="en-US" dirty="0" err="1" smtClean="0"/>
              <a:t>Codecache</a:t>
            </a:r>
            <a:r>
              <a:rPr lang="en-US" dirty="0" smtClean="0"/>
              <a:t> Option</a:t>
            </a:r>
          </a:p>
          <a:p>
            <a:pPr marL="514350" indent="-514350" algn="l">
              <a:buFont typeface="+mj-lt"/>
              <a:buAutoNum type="arabicPeriod"/>
            </a:pPr>
            <a:r>
              <a:rPr lang="en-US" dirty="0" smtClean="0"/>
              <a:t>Measuring </a:t>
            </a:r>
            <a:r>
              <a:rPr lang="en-US" dirty="0" err="1" smtClean="0"/>
              <a:t>Codecache</a:t>
            </a:r>
            <a:r>
              <a:rPr lang="en-US" dirty="0" smtClean="0"/>
              <a:t> Usage</a:t>
            </a:r>
          </a:p>
          <a:p>
            <a:pPr marL="514350" indent="-514350" algn="l">
              <a:buFont typeface="+mj-lt"/>
              <a:buAutoNum type="arabicPeriod"/>
            </a:pPr>
            <a:r>
              <a:rPr lang="en-US" dirty="0" smtClean="0"/>
              <a:t>Constraining the </a:t>
            </a:r>
            <a:r>
              <a:rPr lang="en-US" dirty="0" err="1" smtClean="0"/>
              <a:t>Codecache</a:t>
            </a:r>
            <a:r>
              <a:rPr lang="en-US" dirty="0" smtClean="0"/>
              <a:t> Size</a:t>
            </a:r>
          </a:p>
          <a:p>
            <a:pPr marL="514350" indent="-514350" algn="l">
              <a:buFont typeface="+mj-lt"/>
              <a:buAutoNum type="arabicPeriod"/>
            </a:pPr>
            <a:r>
              <a:rPr lang="en-US" dirty="0" smtClean="0"/>
              <a:t>Reducing Compilations</a:t>
            </a:r>
          </a:p>
          <a:p>
            <a:pPr marL="514350" indent="-514350" algn="l">
              <a:buFont typeface="+mj-lt"/>
              <a:buAutoNum type="arabicPeriod"/>
            </a:pPr>
            <a:r>
              <a:rPr lang="en-US" dirty="0" smtClean="0"/>
              <a:t>Reducing Compiled Method Sizes</a:t>
            </a:r>
          </a:p>
          <a:p>
            <a:pPr marL="514350" indent="-514350" algn="l">
              <a:buFont typeface="+mj-lt"/>
              <a:buAutoNum type="arabicPeriod"/>
            </a:pPr>
            <a:endParaRPr lang="en-US" dirty="0" smtClean="0"/>
          </a:p>
          <a:p>
            <a:pPr marL="514350" indent="-514350" algn="l">
              <a:buFont typeface="+mj-lt"/>
              <a:buAutoNum type="arabicPeriod"/>
            </a:pPr>
            <a:endParaRPr lang="en-US" dirty="0" smtClean="0"/>
          </a:p>
          <a:p>
            <a:pPr marL="514350" indent="-514350" algn="l"/>
            <a:r>
              <a:rPr lang="en-US" dirty="0" smtClean="0"/>
              <a:t>NOTE: How to check all JVM options?</a:t>
            </a:r>
          </a:p>
          <a:p>
            <a:pPr marL="514350" indent="-514350" algn="l"/>
            <a:r>
              <a:rPr lang="en-US" b="1" dirty="0" smtClean="0"/>
              <a:t>java -XX:+</a:t>
            </a:r>
            <a:r>
              <a:rPr lang="en-US" b="1" dirty="0" err="1" smtClean="0"/>
              <a:t>PrintFlagsFinal</a:t>
            </a:r>
            <a:r>
              <a:rPr lang="en-US" b="1" dirty="0" smtClean="0"/>
              <a:t> </a:t>
            </a:r>
            <a:r>
              <a:rPr lang="en-US" dirty="0" smtClean="0"/>
              <a:t>| more</a:t>
            </a:r>
          </a:p>
          <a:p>
            <a:pPr fontAlgn="base">
              <a:buNone/>
            </a:pPr>
            <a:r>
              <a:rPr lang="en-US" dirty="0" smtClean="0"/>
              <a:t>	java -XX:+</a:t>
            </a:r>
            <a:r>
              <a:rPr lang="en-US" dirty="0" err="1" smtClean="0"/>
              <a:t>PrintFlagsFinal</a:t>
            </a:r>
            <a:r>
              <a:rPr lang="en-US" dirty="0" smtClean="0"/>
              <a:t> | </a:t>
            </a:r>
            <a:r>
              <a:rPr lang="en-US" dirty="0" err="1" smtClean="0"/>
              <a:t>findstr</a:t>
            </a:r>
            <a:r>
              <a:rPr lang="en-US" dirty="0" smtClean="0"/>
              <a:t> GC</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How JIT Can improve performance?</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fontAlgn="base"/>
            <a:r>
              <a:rPr lang="en-US" dirty="0" smtClean="0"/>
              <a:t>JVM generates native code and stores it in a memory area called the </a:t>
            </a:r>
            <a:r>
              <a:rPr lang="en-US" b="1" dirty="0" err="1" smtClean="0"/>
              <a:t>codecache</a:t>
            </a:r>
            <a:r>
              <a:rPr lang="en-US" dirty="0" smtClean="0"/>
              <a:t>. JIT uses major chunk of </a:t>
            </a:r>
            <a:r>
              <a:rPr lang="en-US" b="1" dirty="0" err="1" smtClean="0"/>
              <a:t>codecache</a:t>
            </a:r>
            <a:r>
              <a:rPr lang="en-US" dirty="0" smtClean="0"/>
              <a:t>, how can we control below.</a:t>
            </a:r>
          </a:p>
          <a:p>
            <a:pPr marL="514350" indent="-514350" algn="l" fontAlgn="base">
              <a:buFont typeface="+mj-lt"/>
              <a:buAutoNum type="arabicPeriod"/>
            </a:pPr>
            <a:r>
              <a:rPr lang="en-US" dirty="0" smtClean="0"/>
              <a:t>Constrain the amount of </a:t>
            </a:r>
            <a:r>
              <a:rPr lang="en-US" dirty="0" err="1" smtClean="0"/>
              <a:t>codecache</a:t>
            </a:r>
            <a:r>
              <a:rPr lang="en-US" dirty="0" smtClean="0"/>
              <a:t> available to the JIT.</a:t>
            </a:r>
          </a:p>
          <a:p>
            <a:pPr marL="514350" indent="-514350" algn="l">
              <a:buFont typeface="+mj-lt"/>
              <a:buAutoNum type="arabicPeriod"/>
            </a:pPr>
            <a:r>
              <a:rPr lang="en-US" dirty="0" smtClean="0"/>
              <a:t>Tune the JIT to compile fewer methods.</a:t>
            </a:r>
          </a:p>
          <a:p>
            <a:pPr marL="514350" indent="-514350" algn="l">
              <a:buFont typeface="+mj-lt"/>
              <a:buAutoNum type="arabicPeriod"/>
            </a:pPr>
            <a:r>
              <a:rPr lang="en-US" dirty="0" smtClean="0"/>
              <a:t>Tune the JIT to generate less code per method.</a:t>
            </a:r>
          </a:p>
          <a:p>
            <a:pPr marL="514350" indent="-514350" algn="l"/>
            <a:r>
              <a:rPr lang="en-US" dirty="0" smtClean="0"/>
              <a:t>All are –XX options, for example,  </a:t>
            </a:r>
          </a:p>
          <a:p>
            <a:pPr marL="514350" indent="-514350" algn="l">
              <a:buNone/>
            </a:pPr>
            <a:r>
              <a:rPr lang="en-US" dirty="0" smtClean="0"/>
              <a:t>	-</a:t>
            </a:r>
            <a:r>
              <a:rPr lang="en-US" dirty="0" err="1" smtClean="0"/>
              <a:t>XX:InitialCodeCacheSize</a:t>
            </a:r>
            <a:r>
              <a:rPr lang="en-US" dirty="0" smtClean="0"/>
              <a:t>=32m</a:t>
            </a:r>
          </a:p>
          <a:p>
            <a:pPr algn="l" fontAlgn="t"/>
            <a:r>
              <a:rPr lang="en-US" dirty="0" err="1" smtClean="0"/>
              <a:t>InitialCodeCacheSize</a:t>
            </a:r>
            <a:r>
              <a:rPr lang="en-US" dirty="0" smtClean="0"/>
              <a:t> - Initial code cache size (in bytes)</a:t>
            </a:r>
          </a:p>
          <a:p>
            <a:pPr algn="l" fontAlgn="t"/>
            <a:r>
              <a:rPr lang="en-US" dirty="0" err="1" smtClean="0"/>
              <a:t>ReservedCodeCacheSize</a:t>
            </a:r>
            <a:r>
              <a:rPr lang="en-US" dirty="0" smtClean="0"/>
              <a:t> - Reserved code cache size (in bytes) - maximum code cache size</a:t>
            </a:r>
          </a:p>
          <a:p>
            <a:pPr algn="l" fontAlgn="t"/>
            <a:r>
              <a:rPr lang="en-US" dirty="0" err="1" smtClean="0"/>
              <a:t>CodeCacheExpansionSize</a:t>
            </a:r>
            <a:r>
              <a:rPr lang="en-US" dirty="0" smtClean="0"/>
              <a:t> - Code cache expansion size (in bytes)</a:t>
            </a:r>
          </a:p>
          <a:p>
            <a:pPr marL="514350" indent="-514350" algn="l"/>
            <a:endParaRPr lang="en-US" dirty="0" smtClean="0"/>
          </a:p>
          <a:p>
            <a:pPr fontAlgn="base"/>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JIT-Code Cache Flush Options</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fontAlgn="t"/>
            <a:r>
              <a:rPr lang="en-US" dirty="0" err="1" smtClean="0"/>
              <a:t>ExitOnFullCodeCache</a:t>
            </a:r>
            <a:r>
              <a:rPr lang="en-US" dirty="0" smtClean="0"/>
              <a:t> - Exit the JVM if the </a:t>
            </a:r>
            <a:r>
              <a:rPr lang="en-US" dirty="0" err="1" smtClean="0"/>
              <a:t>codecache</a:t>
            </a:r>
            <a:r>
              <a:rPr lang="en-US" dirty="0" smtClean="0"/>
              <a:t> fills</a:t>
            </a:r>
          </a:p>
          <a:p>
            <a:pPr algn="l" fontAlgn="t"/>
            <a:r>
              <a:rPr lang="en-US" dirty="0" err="1" smtClean="0"/>
              <a:t>UseCodeCacheFlushing</a:t>
            </a:r>
            <a:r>
              <a:rPr lang="en-US" dirty="0" smtClean="0"/>
              <a:t> - Attempt to sweep the </a:t>
            </a:r>
            <a:r>
              <a:rPr lang="en-US" dirty="0" err="1" smtClean="0"/>
              <a:t>codecache</a:t>
            </a:r>
            <a:r>
              <a:rPr lang="en-US" dirty="0" smtClean="0"/>
              <a:t> before shutting off compiler</a:t>
            </a:r>
          </a:p>
          <a:p>
            <a:pPr algn="l" fontAlgn="t"/>
            <a:r>
              <a:rPr lang="en-US" dirty="0" err="1" smtClean="0"/>
              <a:t>MinCodeCacheFlushingInterval</a:t>
            </a:r>
            <a:r>
              <a:rPr lang="en-US" dirty="0" smtClean="0"/>
              <a:t>- Minimum number of seconds between </a:t>
            </a:r>
            <a:r>
              <a:rPr lang="en-US" dirty="0" err="1" smtClean="0"/>
              <a:t>codecache</a:t>
            </a:r>
            <a:r>
              <a:rPr lang="en-US" dirty="0" smtClean="0"/>
              <a:t> sweeping sessions</a:t>
            </a:r>
          </a:p>
          <a:p>
            <a:pPr algn="l" fontAlgn="t"/>
            <a:r>
              <a:rPr lang="en-US" dirty="0" err="1" smtClean="0"/>
              <a:t>CodeCacheMinimumFreeSpace</a:t>
            </a:r>
            <a:r>
              <a:rPr lang="en-US" dirty="0" smtClean="0"/>
              <a:t> - When less than the specified amount of space remains, stop compiling. </a:t>
            </a:r>
          </a:p>
          <a:p>
            <a:pPr fontAlgn="base"/>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9144000" cy="552450"/>
          </a:xfrm>
        </p:spPr>
        <p:txBody>
          <a:bodyPr>
            <a:normAutofit fontScale="90000"/>
          </a:bodyPr>
          <a:lstStyle/>
          <a:p>
            <a:r>
              <a:rPr lang="en-US" dirty="0" smtClean="0"/>
              <a:t>Execution Engine: </a:t>
            </a:r>
            <a:r>
              <a:rPr lang="en-US" sz="3100" dirty="0" smtClean="0"/>
              <a:t>Interpreter &amp; JIT Compiler</a:t>
            </a:r>
            <a:endParaRPr lang="en-US" sz="3100" dirty="0"/>
          </a:p>
        </p:txBody>
      </p:sp>
      <p:sp>
        <p:nvSpPr>
          <p:cNvPr id="3" name="Subtitle 2"/>
          <p:cNvSpPr>
            <a:spLocks noGrp="1"/>
          </p:cNvSpPr>
          <p:nvPr>
            <p:ph type="subTitle" idx="4294967295"/>
          </p:nvPr>
        </p:nvSpPr>
        <p:spPr>
          <a:xfrm>
            <a:off x="0" y="990600"/>
            <a:ext cx="9144000" cy="5867400"/>
          </a:xfrm>
        </p:spPr>
        <p:txBody>
          <a:bodyPr>
            <a:normAutofit fontScale="85000" lnSpcReduction="20000"/>
          </a:bodyPr>
          <a:lstStyle/>
          <a:p>
            <a:pPr algn="l"/>
            <a:r>
              <a:rPr lang="en-US" dirty="0" smtClean="0"/>
              <a:t>The </a:t>
            </a:r>
            <a:r>
              <a:rPr lang="en-US" dirty="0" err="1" smtClean="0"/>
              <a:t>bytecode</a:t>
            </a:r>
            <a:r>
              <a:rPr lang="en-US" dirty="0" smtClean="0"/>
              <a:t> that is loaded using class loader is executed by the execution engine. </a:t>
            </a:r>
          </a:p>
          <a:p>
            <a:pPr algn="l"/>
            <a:endParaRPr lang="en-US" dirty="0" smtClean="0"/>
          </a:p>
          <a:p>
            <a:pPr algn="l"/>
            <a:r>
              <a:rPr lang="en-US" dirty="0" smtClean="0"/>
              <a:t>Then the execution engine changes the Java </a:t>
            </a:r>
            <a:r>
              <a:rPr lang="en-US" dirty="0" err="1" smtClean="0"/>
              <a:t>bytecode</a:t>
            </a:r>
            <a:r>
              <a:rPr lang="en-US" dirty="0" smtClean="0"/>
              <a:t> to the native machine language. The </a:t>
            </a:r>
            <a:r>
              <a:rPr lang="en-US" dirty="0" err="1" smtClean="0"/>
              <a:t>bytecode</a:t>
            </a:r>
            <a:r>
              <a:rPr lang="en-US" dirty="0" smtClean="0"/>
              <a:t> can be changed to the native machine language in one of two ways.</a:t>
            </a:r>
          </a:p>
          <a:p>
            <a:pPr algn="l"/>
            <a:endParaRPr lang="en-US" dirty="0" smtClean="0"/>
          </a:p>
          <a:p>
            <a:pPr algn="l"/>
            <a:r>
              <a:rPr lang="en-US" b="1" dirty="0" smtClean="0"/>
              <a:t>Interpreter: </a:t>
            </a:r>
            <a:r>
              <a:rPr lang="en-US" dirty="0" smtClean="0"/>
              <a:t>Reads, interprets and executes the </a:t>
            </a:r>
            <a:r>
              <a:rPr lang="en-US" dirty="0" err="1" smtClean="0"/>
              <a:t>bytecode</a:t>
            </a:r>
            <a:r>
              <a:rPr lang="en-US" dirty="0" smtClean="0"/>
              <a:t> instructions one by one. As it interprets and executes instructions one by one, it can quickly interpret one </a:t>
            </a:r>
            <a:r>
              <a:rPr lang="en-US" dirty="0" err="1" smtClean="0"/>
              <a:t>bytecode</a:t>
            </a:r>
            <a:r>
              <a:rPr lang="en-US" dirty="0" smtClean="0"/>
              <a:t>, but slowly executes the interpreted result. </a:t>
            </a:r>
          </a:p>
          <a:p>
            <a:pPr algn="l"/>
            <a:endParaRPr lang="en-US" dirty="0" smtClean="0"/>
          </a:p>
          <a:p>
            <a:pPr algn="l"/>
            <a:r>
              <a:rPr lang="en-US" b="1" dirty="0" smtClean="0"/>
              <a:t>JIT (Just-In-Time) compiler: </a:t>
            </a:r>
            <a:r>
              <a:rPr lang="en-US" dirty="0" smtClean="0"/>
              <a:t>The JIT compiler overcomes disadvantages of the interpreter. JIT compiler compiles the entire </a:t>
            </a:r>
            <a:r>
              <a:rPr lang="en-US" dirty="0" err="1" smtClean="0"/>
              <a:t>bytecode</a:t>
            </a:r>
            <a:r>
              <a:rPr lang="en-US" dirty="0" smtClean="0"/>
              <a:t> to change it to native code. Frequently invoked </a:t>
            </a:r>
            <a:r>
              <a:rPr lang="en-US" dirty="0" err="1" smtClean="0"/>
              <a:t>Nativecode</a:t>
            </a:r>
            <a:r>
              <a:rPr lang="en-US" dirty="0" smtClean="0"/>
              <a:t> is stored in cached, and retrieved from cache whenever required, rather than interpreting it again and again, which makes overall execution faster. </a:t>
            </a:r>
          </a:p>
          <a:p>
            <a:pPr algn="l"/>
            <a:endParaRPr lang="en-US" dirty="0" smtClean="0"/>
          </a:p>
          <a:p>
            <a:pPr algn="l"/>
            <a:r>
              <a:rPr lang="en-US" dirty="0" smtClean="0"/>
              <a:t>Either of above can be used, based on whether same code need to be executed again and again.</a:t>
            </a:r>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JIT-Compilation Limit Options</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fontAlgn="t"/>
            <a:r>
              <a:rPr lang="en-US" dirty="0" err="1" smtClean="0"/>
              <a:t>MaxInlineLevel</a:t>
            </a:r>
            <a:r>
              <a:rPr lang="en-US" dirty="0" smtClean="0"/>
              <a:t> - Maximum number of nested calls that are </a:t>
            </a:r>
            <a:r>
              <a:rPr lang="en-US" dirty="0" err="1" smtClean="0"/>
              <a:t>inlined</a:t>
            </a:r>
            <a:endParaRPr lang="en-US" dirty="0" smtClean="0"/>
          </a:p>
          <a:p>
            <a:pPr algn="l" fontAlgn="t"/>
            <a:r>
              <a:rPr lang="en-US" dirty="0" err="1" smtClean="0"/>
              <a:t>MaxInlineSize</a:t>
            </a:r>
            <a:r>
              <a:rPr lang="en-US" dirty="0" smtClean="0"/>
              <a:t> - Maximum </a:t>
            </a:r>
            <a:r>
              <a:rPr lang="en-US" dirty="0" err="1" smtClean="0"/>
              <a:t>bytecode</a:t>
            </a:r>
            <a:r>
              <a:rPr lang="en-US" dirty="0" smtClean="0"/>
              <a:t> size of a method to be </a:t>
            </a:r>
            <a:r>
              <a:rPr lang="en-US" dirty="0" err="1" smtClean="0"/>
              <a:t>inlined</a:t>
            </a:r>
            <a:endParaRPr lang="en-US" dirty="0" smtClean="0"/>
          </a:p>
          <a:p>
            <a:pPr algn="l" fontAlgn="t"/>
            <a:r>
              <a:rPr lang="en-US" dirty="0" err="1" smtClean="0"/>
              <a:t>MinInliningThreshold</a:t>
            </a:r>
            <a:r>
              <a:rPr lang="en-US" dirty="0" smtClean="0"/>
              <a:t> - Minimum invocation count a method needs to have to be </a:t>
            </a:r>
            <a:r>
              <a:rPr lang="en-US" dirty="0" err="1" smtClean="0"/>
              <a:t>inlined</a:t>
            </a:r>
            <a:endParaRPr lang="en-US" dirty="0" smtClean="0"/>
          </a:p>
          <a:p>
            <a:pPr algn="l" fontAlgn="t"/>
            <a:r>
              <a:rPr lang="en-US" dirty="0" err="1" smtClean="0"/>
              <a:t>InlineSynchronizedMethods</a:t>
            </a:r>
            <a:r>
              <a:rPr lang="en-US" dirty="0" smtClean="0"/>
              <a:t> - Inline synchronized methods</a:t>
            </a:r>
          </a:p>
          <a:p>
            <a:pPr marL="514350" indent="-514350" algn="l"/>
            <a:endParaRPr lang="en-US" dirty="0" smtClean="0"/>
          </a:p>
          <a:p>
            <a:pPr fontAlgn="base"/>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628650"/>
          </a:xfrm>
        </p:spPr>
        <p:txBody>
          <a:bodyPr>
            <a:normAutofit/>
          </a:bodyPr>
          <a:lstStyle/>
          <a:p>
            <a:r>
              <a:rPr lang="en-US" dirty="0" smtClean="0"/>
              <a:t>JIT-Diagnostic Options</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fontAlgn="t"/>
            <a:r>
              <a:rPr lang="en-US" dirty="0" err="1" smtClean="0"/>
              <a:t>PrintFlagsFinal</a:t>
            </a:r>
            <a:r>
              <a:rPr lang="en-US" dirty="0" smtClean="0"/>
              <a:t> - Print all JVM options</a:t>
            </a:r>
          </a:p>
          <a:p>
            <a:pPr algn="l" fontAlgn="t"/>
            <a:r>
              <a:rPr lang="en-US" dirty="0" err="1" smtClean="0"/>
              <a:t>PrintCodeCache</a:t>
            </a:r>
            <a:r>
              <a:rPr lang="en-US" dirty="0" smtClean="0"/>
              <a:t> - Print the code cache memory usage when exiting</a:t>
            </a:r>
          </a:p>
          <a:p>
            <a:pPr algn="l" fontAlgn="t"/>
            <a:r>
              <a:rPr lang="en-US" dirty="0" err="1" smtClean="0"/>
              <a:t>PrintCodeCacheOnCompilation</a:t>
            </a:r>
            <a:r>
              <a:rPr lang="en-US" dirty="0" smtClean="0"/>
              <a:t> - Print the code cache memory usage each time a method is compiled</a:t>
            </a:r>
          </a:p>
          <a:p>
            <a:pPr algn="l" fontAlgn="t"/>
            <a:endParaRPr lang="en-US" dirty="0" smtClean="0"/>
          </a:p>
          <a:p>
            <a:pPr algn="l" fontAlgn="t">
              <a:buNone/>
            </a:pPr>
            <a:r>
              <a:rPr lang="en-US" dirty="0" smtClean="0"/>
              <a:t>VERBOSE GARBAGE COLLECTION</a:t>
            </a:r>
          </a:p>
          <a:p>
            <a:pPr fontAlgn="t">
              <a:buNone/>
            </a:pPr>
            <a:r>
              <a:rPr lang="en-US" dirty="0" smtClean="0"/>
              <a:t>Java –</a:t>
            </a:r>
            <a:r>
              <a:rPr lang="en-US" smtClean="0"/>
              <a:t>verbose:jit </a:t>
            </a:r>
            <a:r>
              <a:rPr lang="en-US" dirty="0" smtClean="0"/>
              <a:t>&lt;</a:t>
            </a:r>
            <a:r>
              <a:rPr lang="en-US" dirty="0" err="1" smtClean="0"/>
              <a:t>class_name</a:t>
            </a:r>
            <a:r>
              <a:rPr lang="en-US" dirty="0" smtClean="0"/>
              <a:t>&gt;</a:t>
            </a:r>
          </a:p>
          <a:p>
            <a:pPr fontAlgn="t">
              <a:buNone/>
            </a:pPr>
            <a:r>
              <a:rPr lang="en-US" dirty="0" smtClean="0"/>
              <a:t>Above will display Garbage Collection details on console</a:t>
            </a:r>
          </a:p>
          <a:p>
            <a:pPr fontAlgn="t">
              <a:buNone/>
            </a:pPr>
            <a:r>
              <a:rPr lang="en-US" dirty="0" smtClean="0"/>
              <a:t>NOTE: console output can be redirected to a file by suffixing above java command with </a:t>
            </a:r>
            <a:r>
              <a:rPr lang="en-US" b="1" dirty="0" smtClean="0"/>
              <a:t>&gt;&gt; logfile.txt</a:t>
            </a:r>
          </a:p>
          <a:p>
            <a:pPr fontAlgn="t">
              <a:buNone/>
            </a:pPr>
            <a:r>
              <a:rPr lang="en-US" dirty="0" smtClean="0"/>
              <a:t>where logfile.txt is filename</a:t>
            </a:r>
          </a:p>
          <a:p>
            <a:pPr marL="514350" indent="-514350" algn="l"/>
            <a:endParaRPr lang="en-US" dirty="0" smtClean="0"/>
          </a:p>
          <a:p>
            <a:pPr fontAlgn="base"/>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9144000" cy="1219200"/>
          </a:xfrm>
        </p:spPr>
        <p:txBody>
          <a:bodyPr>
            <a:normAutofit/>
          </a:bodyPr>
          <a:lstStyle/>
          <a:p>
            <a:r>
              <a:rPr lang="en-US" dirty="0" smtClean="0"/>
              <a:t>Diff. b/n synchronized and concurrent collections</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r>
              <a:rPr lang="en-US" dirty="0" smtClean="0"/>
              <a:t>Both methods suggest that the Java Virtual Machine expend effort toward recycling unused objects in order to make the memory they currently occupy available for quick reuse. When control returns from the method call, the Java Virtual Machine has made a best effort to reclaim space from all discarded objects.</a:t>
            </a:r>
          </a:p>
          <a:p>
            <a:r>
              <a:rPr lang="en-US" dirty="0" smtClean="0"/>
              <a:t>The </a:t>
            </a:r>
            <a:r>
              <a:rPr lang="en-US" dirty="0" err="1" smtClean="0"/>
              <a:t>System.gc</a:t>
            </a:r>
            <a:r>
              <a:rPr lang="en-US" dirty="0" smtClean="0"/>
              <a:t>() is a static method so it's a little bit more convenient to use. The call </a:t>
            </a:r>
            <a:r>
              <a:rPr lang="en-US" dirty="0" err="1" smtClean="0"/>
              <a:t>System.gc</a:t>
            </a:r>
            <a:r>
              <a:rPr lang="en-US" dirty="0" smtClean="0"/>
              <a:t>() is effectively equivalent to the call:</a:t>
            </a:r>
          </a:p>
          <a:p>
            <a:r>
              <a:rPr lang="en-US" dirty="0" err="1" smtClean="0"/>
              <a:t>Runtime.getRuntime</a:t>
            </a:r>
            <a:r>
              <a:rPr lang="en-US" dirty="0" smtClean="0"/>
              <a:t>().</a:t>
            </a:r>
            <a:r>
              <a:rPr lang="en-US" dirty="0" err="1" smtClean="0"/>
              <a:t>gc</a:t>
            </a:r>
            <a:r>
              <a:rPr lang="en-US" dirty="0" smtClean="0"/>
              <a:t>();</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9144000" cy="1219200"/>
          </a:xfrm>
        </p:spPr>
        <p:txBody>
          <a:bodyPr>
            <a:normAutofit/>
          </a:bodyPr>
          <a:lstStyle/>
          <a:p>
            <a:r>
              <a:rPr lang="en-US" dirty="0" smtClean="0"/>
              <a:t>Diff. b/n </a:t>
            </a:r>
            <a:r>
              <a:rPr lang="en-US" dirty="0" err="1" smtClean="0"/>
              <a:t>System.gc</a:t>
            </a:r>
            <a:r>
              <a:rPr lang="en-US" dirty="0" smtClean="0"/>
              <a:t>() and </a:t>
            </a:r>
            <a:r>
              <a:rPr lang="en-US" dirty="0" err="1" smtClean="0"/>
              <a:t>Runtime.getRuntime.gc</a:t>
            </a:r>
            <a:r>
              <a:rPr lang="en-US" dirty="0" smtClean="0"/>
              <a:t>()</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r>
              <a:rPr lang="en-US" dirty="0" smtClean="0"/>
              <a:t>Both methods suggest that the Java Virtual Machine expend effort toward recycling unused objects in order to make the memory they currently occupy available for quick reuse. When control returns from the method call, the Java Virtual Machine has made a best effort to reclaim space from all discarded objects.</a:t>
            </a:r>
          </a:p>
          <a:p>
            <a:r>
              <a:rPr lang="en-US" dirty="0" smtClean="0"/>
              <a:t>The </a:t>
            </a:r>
            <a:r>
              <a:rPr lang="en-US" dirty="0" err="1" smtClean="0"/>
              <a:t>System.gc</a:t>
            </a:r>
            <a:r>
              <a:rPr lang="en-US" dirty="0" smtClean="0"/>
              <a:t>() is a static method so it's a little bit more convenient to use. The call </a:t>
            </a:r>
            <a:r>
              <a:rPr lang="en-US" dirty="0" err="1" smtClean="0"/>
              <a:t>System.gc</a:t>
            </a:r>
            <a:r>
              <a:rPr lang="en-US" dirty="0" smtClean="0"/>
              <a:t>() is effectively equivalent to the call:</a:t>
            </a:r>
          </a:p>
          <a:p>
            <a:r>
              <a:rPr lang="en-US" dirty="0" err="1" smtClean="0"/>
              <a:t>Runtime.getRuntime</a:t>
            </a:r>
            <a:r>
              <a:rPr lang="en-US" dirty="0" smtClean="0"/>
              <a:t>().</a:t>
            </a:r>
            <a:r>
              <a:rPr lang="en-US" dirty="0" err="1" smtClean="0"/>
              <a:t>gc</a:t>
            </a:r>
            <a:r>
              <a:rPr lang="en-US" dirty="0" smtClean="0"/>
              <a:t>();</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381000"/>
            <a:ext cx="9144000" cy="533400"/>
          </a:xfrm>
        </p:spPr>
        <p:txBody>
          <a:bodyPr>
            <a:normAutofit fontScale="90000"/>
          </a:bodyPr>
          <a:lstStyle/>
          <a:p>
            <a:r>
              <a:rPr lang="en-US" dirty="0" smtClean="0"/>
              <a:t>Diff. b/n Client and Server JVM</a:t>
            </a:r>
            <a:endParaRPr lang="en-US" dirty="0"/>
          </a:p>
        </p:txBody>
      </p:sp>
      <p:sp>
        <p:nvSpPr>
          <p:cNvPr id="3" name="Subtitle 2"/>
          <p:cNvSpPr>
            <a:spLocks noGrp="1"/>
          </p:cNvSpPr>
          <p:nvPr>
            <p:ph type="subTitle" idx="4294967295"/>
          </p:nvPr>
        </p:nvSpPr>
        <p:spPr>
          <a:xfrm>
            <a:off x="0" y="990600"/>
            <a:ext cx="8839200" cy="5715000"/>
          </a:xfrm>
        </p:spPr>
        <p:txBody>
          <a:bodyPr>
            <a:normAutofit fontScale="92500" lnSpcReduction="20000"/>
          </a:bodyPr>
          <a:lstStyle/>
          <a:p>
            <a:r>
              <a:rPr lang="en-US" dirty="0" smtClean="0"/>
              <a:t>To choose between server and client mode we can have client mode for small programs that are not executed for a longer period and server mode otherwise. The startup of the JVM might be slower in server mode and the runtime memory footprint also will be larger. Client mode starts JVM in quicker time and memory footprint is also lesser. This is because client mode does not try to optimize many code blocks as the server mode does. Therefore the shorter startup time and less memory usage.</a:t>
            </a:r>
          </a:p>
          <a:p>
            <a:r>
              <a:rPr lang="en-US" dirty="0" smtClean="0"/>
              <a:t>So what is the special optimization done by server mode? One example is in lining of virtual method invocations wherever it is used. This is done by adaptive compilation. One more thing done by server mode is, it does not give back the memory acquired back to the OS till the execution is complete. But in case of client mode if a certain block of memory is left unused it may give back to the OS during the execution of the program. Initial options like </a:t>
            </a:r>
            <a:r>
              <a:rPr lang="en-US" dirty="0" err="1" smtClean="0"/>
              <a:t>InitialHeapSize</a:t>
            </a:r>
            <a:r>
              <a:rPr lang="en-US" dirty="0" smtClean="0"/>
              <a:t> and </a:t>
            </a:r>
            <a:r>
              <a:rPr lang="en-US" dirty="0" err="1" smtClean="0"/>
              <a:t>MaxHeapSize</a:t>
            </a:r>
            <a:r>
              <a:rPr lang="en-US" dirty="0" smtClean="0"/>
              <a:t> are taken as large numbers in server mode on launch in comparison with client mode.</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228600"/>
            <a:ext cx="9144000" cy="762000"/>
          </a:xfrm>
        </p:spPr>
        <p:txBody>
          <a:bodyPr>
            <a:normAutofit/>
          </a:bodyPr>
          <a:lstStyle/>
          <a:p>
            <a:r>
              <a:rPr lang="en-US" dirty="0" err="1" smtClean="0"/>
              <a:t>HotSpot</a:t>
            </a:r>
            <a:r>
              <a:rPr lang="en-US" dirty="0" smtClean="0"/>
              <a:t> JVM and other </a:t>
            </a:r>
            <a:r>
              <a:rPr lang="en-US" dirty="0" err="1" smtClean="0"/>
              <a:t>Flavours</a:t>
            </a:r>
            <a:endParaRPr lang="en-US" dirty="0"/>
          </a:p>
        </p:txBody>
      </p:sp>
      <p:sp>
        <p:nvSpPr>
          <p:cNvPr id="4" name="Subtitle 2"/>
          <p:cNvSpPr txBox="1">
            <a:spLocks/>
          </p:cNvSpPr>
          <p:nvPr/>
        </p:nvSpPr>
        <p:spPr>
          <a:xfrm>
            <a:off x="0" y="990600"/>
            <a:ext cx="8839200" cy="57150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9144000" cy="1219200"/>
          </a:xfrm>
        </p:spPr>
        <p:txBody>
          <a:bodyPr>
            <a:normAutofit/>
          </a:bodyPr>
          <a:lstStyle/>
          <a:p>
            <a:r>
              <a:rPr lang="en-US" dirty="0" err="1" smtClean="0"/>
              <a:t>HotSpot</a:t>
            </a:r>
            <a:r>
              <a:rPr lang="en-US" dirty="0" smtClean="0"/>
              <a:t> JVM and other </a:t>
            </a:r>
            <a:r>
              <a:rPr lang="en-US" dirty="0" err="1" smtClean="0"/>
              <a:t>Flavours</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r>
              <a:rPr lang="en-US" dirty="0" smtClean="0"/>
              <a:t>By Default JVM is launched in client mode, when java command is invoked.</a:t>
            </a:r>
          </a:p>
          <a:p>
            <a:r>
              <a:rPr lang="en-US" dirty="0" smtClean="0"/>
              <a:t>Launch JVM in Server mode, as below.</a:t>
            </a:r>
          </a:p>
          <a:p>
            <a:r>
              <a:rPr lang="en-US" dirty="0" smtClean="0"/>
              <a:t>java -server </a:t>
            </a:r>
            <a:r>
              <a:rPr lang="en-US" dirty="0" err="1" smtClean="0"/>
              <a:t>ClassName</a:t>
            </a:r>
            <a:endParaRPr lang="en-US" dirty="0" smtClean="0"/>
          </a:p>
          <a:p>
            <a:r>
              <a:rPr lang="en-US" dirty="0" smtClean="0"/>
              <a:t>They are essentially two different compilers (JITs) interfacing to the same runtime system. The client system is optimal for applications which need fast startup times or small footprints, the server system is optimal for applications where the overall performance is most important. In general the client system is better suited for interactive applications such as GUIs</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Purpose of </a:t>
            </a:r>
            <a:r>
              <a:rPr lang="en-US" dirty="0" err="1" smtClean="0"/>
              <a:t>jstatd</a:t>
            </a:r>
            <a:r>
              <a:rPr lang="en-US" dirty="0" smtClean="0"/>
              <a:t>? </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628650"/>
          </a:xfrm>
        </p:spPr>
        <p:txBody>
          <a:bodyPr>
            <a:normAutofit/>
          </a:bodyPr>
          <a:lstStyle/>
          <a:p>
            <a:r>
              <a:rPr lang="en-US" dirty="0" smtClean="0"/>
              <a:t>Miscellaneous</a:t>
            </a:r>
            <a:endParaRPr lang="en-US" dirty="0"/>
          </a:p>
        </p:txBody>
      </p:sp>
      <p:sp>
        <p:nvSpPr>
          <p:cNvPr id="3" name="Rectangle 2"/>
          <p:cNvSpPr/>
          <p:nvPr/>
        </p:nvSpPr>
        <p:spPr>
          <a:xfrm>
            <a:off x="228600" y="685800"/>
            <a:ext cx="8305800" cy="5632311"/>
          </a:xfrm>
          <a:prstGeom prst="rect">
            <a:avLst/>
          </a:prstGeom>
        </p:spPr>
        <p:txBody>
          <a:bodyPr wrap="square">
            <a:spAutoFit/>
          </a:bodyPr>
          <a:lstStyle/>
          <a:p>
            <a:r>
              <a:rPr lang="en-US" dirty="0" smtClean="0"/>
              <a:t>-XX:+</a:t>
            </a:r>
            <a:r>
              <a:rPr lang="en-US" dirty="0" err="1" smtClean="0"/>
              <a:t>HeapDumpOnOutOfMemoryError</a:t>
            </a:r>
            <a:r>
              <a:rPr lang="en-US" dirty="0" smtClean="0"/>
              <a:t> writes heap dump on </a:t>
            </a:r>
            <a:r>
              <a:rPr lang="en-US" dirty="0" err="1" smtClean="0"/>
              <a:t>OutOfMemoryError</a:t>
            </a:r>
            <a:r>
              <a:rPr lang="en-US" dirty="0" smtClean="0"/>
              <a:t> (recommended)</a:t>
            </a:r>
          </a:p>
          <a:p>
            <a:endParaRPr lang="en-US" dirty="0" smtClean="0"/>
          </a:p>
          <a:p>
            <a:endParaRPr lang="en-US" dirty="0" smtClean="0"/>
          </a:p>
          <a:p>
            <a:r>
              <a:rPr lang="en-US" dirty="0" smtClean="0"/>
              <a:t>-XX:+</a:t>
            </a:r>
            <a:r>
              <a:rPr lang="en-US" dirty="0" err="1" smtClean="0"/>
              <a:t>HeapDumpOnCtrlBreak</a:t>
            </a:r>
            <a:r>
              <a:rPr lang="en-US" dirty="0" smtClean="0"/>
              <a:t> writes heap dump together with thread dump on CTRL+BREAK</a:t>
            </a:r>
          </a:p>
          <a:p>
            <a:endParaRPr lang="en-US" dirty="0" smtClean="0"/>
          </a:p>
          <a:p>
            <a:pPr fontAlgn="base"/>
            <a:r>
              <a:rPr lang="en-US" b="1" dirty="0" smtClean="0"/>
              <a:t>-</a:t>
            </a:r>
            <a:r>
              <a:rPr lang="en-US" b="1" dirty="0" err="1" smtClean="0"/>
              <a:t>Xmn</a:t>
            </a:r>
            <a:r>
              <a:rPr lang="en-US" dirty="0" smtClean="0"/>
              <a:t>[size]: Size of young generation heap space.</a:t>
            </a:r>
          </a:p>
          <a:p>
            <a:pPr fontAlgn="base"/>
            <a:r>
              <a:rPr lang="en-US" dirty="0" smtClean="0"/>
              <a:t>Applications with emphasis on performance tend to use -</a:t>
            </a:r>
            <a:r>
              <a:rPr lang="en-US" dirty="0" err="1" smtClean="0"/>
              <a:t>Xmn</a:t>
            </a:r>
            <a:r>
              <a:rPr lang="en-US" dirty="0" smtClean="0"/>
              <a:t> to size the young generation, because </a:t>
            </a:r>
            <a:r>
              <a:rPr lang="en-US" b="1" dirty="0" smtClean="0"/>
              <a:t>it combines the use of -</a:t>
            </a:r>
            <a:r>
              <a:rPr lang="en-US" b="1" dirty="0" err="1" smtClean="0"/>
              <a:t>XX:MaxNewSize</a:t>
            </a:r>
            <a:r>
              <a:rPr lang="en-US" b="1" dirty="0" smtClean="0"/>
              <a:t> and -</a:t>
            </a:r>
            <a:r>
              <a:rPr lang="en-US" b="1" dirty="0" err="1" smtClean="0"/>
              <a:t>XX:NewSize</a:t>
            </a:r>
            <a:r>
              <a:rPr lang="en-US" dirty="0" smtClean="0"/>
              <a:t> and almost always explicitly sets </a:t>
            </a:r>
            <a:r>
              <a:rPr lang="en-US" b="1" dirty="0" smtClean="0"/>
              <a:t>-</a:t>
            </a:r>
            <a:r>
              <a:rPr lang="en-US" b="1" dirty="0" err="1" smtClean="0"/>
              <a:t>XX:PermSize</a:t>
            </a:r>
            <a:r>
              <a:rPr lang="en-US" b="1" dirty="0" smtClean="0"/>
              <a:t> </a:t>
            </a:r>
            <a:r>
              <a:rPr lang="en-US" dirty="0" smtClean="0"/>
              <a:t>and </a:t>
            </a:r>
          </a:p>
          <a:p>
            <a:pPr fontAlgn="base"/>
            <a:r>
              <a:rPr lang="en-US" b="1" dirty="0" smtClean="0"/>
              <a:t>-</a:t>
            </a:r>
            <a:r>
              <a:rPr lang="en-US" b="1" dirty="0" err="1" smtClean="0"/>
              <a:t>XX:MaxPermSize</a:t>
            </a:r>
            <a:r>
              <a:rPr lang="en-US" dirty="0" smtClean="0"/>
              <a:t> to the same value.</a:t>
            </a:r>
          </a:p>
          <a:p>
            <a:endParaRPr lang="en-US" dirty="0" smtClean="0"/>
          </a:p>
          <a:p>
            <a:r>
              <a:rPr lang="en-US" dirty="0" smtClean="0"/>
              <a:t>Heap Size can be specified in GB, just by suffixing with g</a:t>
            </a:r>
          </a:p>
          <a:p>
            <a:endParaRPr lang="en-US" dirty="0" smtClean="0"/>
          </a:p>
          <a:p>
            <a:endParaRPr lang="en-US" dirty="0" smtClean="0"/>
          </a:p>
          <a:p>
            <a:r>
              <a:rPr lang="en-US" dirty="0" smtClean="0"/>
              <a:t>Log4j supports Asynchronous Logging</a:t>
            </a:r>
          </a:p>
          <a:p>
            <a:r>
              <a:rPr lang="en-US" dirty="0" smtClean="0">
                <a:hlinkClick r:id="rId2"/>
              </a:rPr>
              <a:t>https://logging.apache.org/log4j/log4j-2.3/manual/async.html</a:t>
            </a:r>
            <a:endParaRPr lang="en-US" dirty="0" smtClean="0"/>
          </a:p>
          <a:p>
            <a:endParaRPr lang="en-US" dirty="0" smtClean="0"/>
          </a:p>
          <a:p>
            <a:r>
              <a:rPr lang="en-US" dirty="0" smtClean="0"/>
              <a:t>AWS(Amazon Web Services) supports Heap and GC Tuning on the instances</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628650"/>
          </a:xfrm>
        </p:spPr>
        <p:txBody>
          <a:bodyPr>
            <a:normAutofit/>
          </a:bodyPr>
          <a:lstStyle/>
          <a:p>
            <a:r>
              <a:rPr lang="en-US" dirty="0" err="1" smtClean="0"/>
              <a:t>VisualVM</a:t>
            </a:r>
            <a:endParaRPr lang="en-US" dirty="0"/>
          </a:p>
        </p:txBody>
      </p:sp>
      <p:pic>
        <p:nvPicPr>
          <p:cNvPr id="1026" name="Picture 2"/>
          <p:cNvPicPr>
            <a:picLocks noChangeAspect="1" noChangeArrowheads="1"/>
          </p:cNvPicPr>
          <p:nvPr/>
        </p:nvPicPr>
        <p:blipFill>
          <a:blip r:embed="rId2"/>
          <a:srcRect/>
          <a:stretch>
            <a:fillRect/>
          </a:stretch>
        </p:blipFill>
        <p:spPr bwMode="auto">
          <a:xfrm>
            <a:off x="0" y="1295400"/>
            <a:ext cx="8763000" cy="5324475"/>
          </a:xfrm>
          <a:prstGeom prst="rect">
            <a:avLst/>
          </a:prstGeom>
          <a:noFill/>
          <a:ln w="9525">
            <a:noFill/>
            <a:miter lim="800000"/>
            <a:headEnd/>
            <a:tailEnd/>
          </a:ln>
          <a:effectLst/>
        </p:spPr>
      </p:pic>
      <p:sp>
        <p:nvSpPr>
          <p:cNvPr id="6" name="TextBox 5"/>
          <p:cNvSpPr txBox="1"/>
          <p:nvPr/>
        </p:nvSpPr>
        <p:spPr>
          <a:xfrm>
            <a:off x="1219200" y="990600"/>
            <a:ext cx="2667000" cy="369332"/>
          </a:xfrm>
          <a:prstGeom prst="rect">
            <a:avLst/>
          </a:prstGeom>
          <a:noFill/>
        </p:spPr>
        <p:txBody>
          <a:bodyPr wrap="square" rtlCol="0">
            <a:spAutoFit/>
          </a:bodyPr>
          <a:lstStyle/>
          <a:p>
            <a:r>
              <a:rPr lang="en-US" dirty="0" smtClean="0">
                <a:solidFill>
                  <a:srgbClr val="FF0000"/>
                </a:solidFill>
              </a:rPr>
              <a:t>Maximum Capacity</a:t>
            </a:r>
            <a:endParaRPr lang="en-US" dirty="0">
              <a:solidFill>
                <a:srgbClr val="FF0000"/>
              </a:solidFill>
            </a:endParaRPr>
          </a:p>
        </p:txBody>
      </p:sp>
      <p:sp>
        <p:nvSpPr>
          <p:cNvPr id="7" name="TextBox 6"/>
          <p:cNvSpPr txBox="1"/>
          <p:nvPr/>
        </p:nvSpPr>
        <p:spPr>
          <a:xfrm>
            <a:off x="3657600" y="990600"/>
            <a:ext cx="2667000" cy="369332"/>
          </a:xfrm>
          <a:prstGeom prst="rect">
            <a:avLst/>
          </a:prstGeom>
          <a:noFill/>
        </p:spPr>
        <p:txBody>
          <a:bodyPr wrap="square" rtlCol="0">
            <a:spAutoFit/>
          </a:bodyPr>
          <a:lstStyle/>
          <a:p>
            <a:r>
              <a:rPr lang="en-US" dirty="0" smtClean="0">
                <a:solidFill>
                  <a:srgbClr val="FF0000"/>
                </a:solidFill>
              </a:rPr>
              <a:t>Current Capacity</a:t>
            </a:r>
            <a:endParaRPr lang="en-US" dirty="0">
              <a:solidFill>
                <a:srgbClr val="FF0000"/>
              </a:solidFill>
            </a:endParaRPr>
          </a:p>
        </p:txBody>
      </p:sp>
      <p:sp>
        <p:nvSpPr>
          <p:cNvPr id="8" name="TextBox 7"/>
          <p:cNvSpPr txBox="1"/>
          <p:nvPr/>
        </p:nvSpPr>
        <p:spPr>
          <a:xfrm>
            <a:off x="5943600" y="457200"/>
            <a:ext cx="2667000" cy="369332"/>
          </a:xfrm>
          <a:prstGeom prst="rect">
            <a:avLst/>
          </a:prstGeom>
          <a:noFill/>
        </p:spPr>
        <p:txBody>
          <a:bodyPr wrap="square" rtlCol="0">
            <a:spAutoFit/>
          </a:bodyPr>
          <a:lstStyle/>
          <a:p>
            <a:r>
              <a:rPr lang="en-US" dirty="0" smtClean="0">
                <a:solidFill>
                  <a:srgbClr val="FF0000"/>
                </a:solidFill>
              </a:rPr>
              <a:t>No. of GC runs</a:t>
            </a:r>
            <a:endParaRPr lang="en-US" dirty="0">
              <a:solidFill>
                <a:srgbClr val="FF0000"/>
              </a:solidFill>
            </a:endParaRPr>
          </a:p>
        </p:txBody>
      </p:sp>
      <p:sp>
        <p:nvSpPr>
          <p:cNvPr id="9" name="TextBox 8"/>
          <p:cNvSpPr txBox="1"/>
          <p:nvPr/>
        </p:nvSpPr>
        <p:spPr>
          <a:xfrm>
            <a:off x="6858000" y="914400"/>
            <a:ext cx="2667000" cy="369332"/>
          </a:xfrm>
          <a:prstGeom prst="rect">
            <a:avLst/>
          </a:prstGeom>
          <a:noFill/>
        </p:spPr>
        <p:txBody>
          <a:bodyPr wrap="square" rtlCol="0">
            <a:spAutoFit/>
          </a:bodyPr>
          <a:lstStyle/>
          <a:p>
            <a:r>
              <a:rPr lang="en-US" dirty="0" smtClean="0">
                <a:solidFill>
                  <a:srgbClr val="FF0000"/>
                </a:solidFill>
              </a:rPr>
              <a:t>Total time GC has run</a:t>
            </a:r>
            <a:endParaRPr lang="en-US" dirty="0">
              <a:solidFill>
                <a:srgbClr val="FF0000"/>
              </a:solidFill>
            </a:endParaRPr>
          </a:p>
        </p:txBody>
      </p:sp>
      <p:cxnSp>
        <p:nvCxnSpPr>
          <p:cNvPr id="11" name="Straight Arrow Connector 10"/>
          <p:cNvCxnSpPr/>
          <p:nvPr/>
        </p:nvCxnSpPr>
        <p:spPr>
          <a:xfrm rot="16200000" flipV="1">
            <a:off x="2324100" y="1409700"/>
            <a:ext cx="2590800" cy="2362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V="1">
            <a:off x="3581400" y="2209800"/>
            <a:ext cx="26670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4762500" y="2247900"/>
            <a:ext cx="3200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flipH="1" flipV="1">
            <a:off x="5943600" y="2057400"/>
            <a:ext cx="27432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V="1">
            <a:off x="3733800" y="2057400"/>
            <a:ext cx="3429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362200" y="228601"/>
            <a:ext cx="3733800" cy="369332"/>
          </a:xfrm>
          <a:prstGeom prst="rect">
            <a:avLst/>
          </a:prstGeom>
          <a:noFill/>
        </p:spPr>
        <p:txBody>
          <a:bodyPr wrap="square" rtlCol="0">
            <a:spAutoFit/>
          </a:bodyPr>
          <a:lstStyle/>
          <a:p>
            <a:r>
              <a:rPr lang="en-US" dirty="0" smtClean="0">
                <a:solidFill>
                  <a:srgbClr val="FF0000"/>
                </a:solidFill>
              </a:rPr>
              <a:t>Memory reclaimed thru GC run</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9144000" cy="552450"/>
          </a:xfrm>
        </p:spPr>
        <p:txBody>
          <a:bodyPr>
            <a:normAutofit/>
          </a:bodyPr>
          <a:lstStyle/>
          <a:p>
            <a:r>
              <a:rPr lang="en-US" dirty="0" smtClean="0"/>
              <a:t>Security Manager</a:t>
            </a:r>
            <a:endParaRPr lang="en-US" sz="3100" dirty="0"/>
          </a:p>
        </p:txBody>
      </p:sp>
      <p:sp>
        <p:nvSpPr>
          <p:cNvPr id="3" name="Subtitle 2"/>
          <p:cNvSpPr>
            <a:spLocks noGrp="1"/>
          </p:cNvSpPr>
          <p:nvPr>
            <p:ph type="subTitle" idx="4294967295"/>
          </p:nvPr>
        </p:nvSpPr>
        <p:spPr>
          <a:xfrm>
            <a:off x="0" y="990600"/>
            <a:ext cx="9144000" cy="5867400"/>
          </a:xfrm>
        </p:spPr>
        <p:txBody>
          <a:bodyPr>
            <a:normAutofit/>
          </a:bodyPr>
          <a:lstStyle/>
          <a:p>
            <a:r>
              <a:rPr lang="en-US" b="1" dirty="0" err="1" smtClean="0"/>
              <a:t>SecurityManager</a:t>
            </a:r>
            <a:r>
              <a:rPr lang="en-US" dirty="0"/>
              <a:t> class allows applications to implement a security policy. </a:t>
            </a:r>
            <a:endParaRPr lang="en-US" dirty="0" smtClean="0"/>
          </a:p>
          <a:p>
            <a:endParaRPr lang="en-US" dirty="0" smtClean="0"/>
          </a:p>
          <a:p>
            <a:r>
              <a:rPr lang="en-US" dirty="0" smtClean="0"/>
              <a:t>It </a:t>
            </a:r>
            <a:r>
              <a:rPr lang="en-US" dirty="0"/>
              <a:t>allows an application to determine, before performing a possibly unsafe or sensitive operation, what the operation is and whether it is being attempted in a security context that allows the operation to be performed. </a:t>
            </a:r>
            <a:endParaRPr lang="en-US" dirty="0" smtClean="0"/>
          </a:p>
          <a:p>
            <a:endParaRPr lang="en-US" dirty="0"/>
          </a:p>
          <a:p>
            <a:r>
              <a:rPr lang="en-US" dirty="0" smtClean="0"/>
              <a:t>The </a:t>
            </a:r>
            <a:r>
              <a:rPr lang="en-US" dirty="0"/>
              <a:t>application can allow or disallow the operation.</a:t>
            </a:r>
          </a:p>
        </p:txBody>
      </p:sp>
    </p:spTree>
    <p:extLst>
      <p:ext uri="{BB962C8B-B14F-4D97-AF65-F5344CB8AC3E}">
        <p14:creationId xmlns:p14="http://schemas.microsoft.com/office/powerpoint/2010/main" val="92091325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9144000" cy="628650"/>
          </a:xfrm>
        </p:spPr>
        <p:txBody>
          <a:bodyPr>
            <a:normAutofit/>
          </a:bodyPr>
          <a:lstStyle/>
          <a:p>
            <a:r>
              <a:rPr lang="en-US" sz="2400" b="1" dirty="0" smtClean="0"/>
              <a:t>How to find our code, which may have memory leaks</a:t>
            </a:r>
            <a:endParaRPr lang="en-US" sz="2400" b="1" dirty="0"/>
          </a:p>
        </p:txBody>
      </p:sp>
      <p:sp>
        <p:nvSpPr>
          <p:cNvPr id="3" name="Rectangle 2"/>
          <p:cNvSpPr/>
          <p:nvPr/>
        </p:nvSpPr>
        <p:spPr>
          <a:xfrm>
            <a:off x="228600" y="685800"/>
            <a:ext cx="8305800" cy="2031325"/>
          </a:xfrm>
          <a:prstGeom prst="rect">
            <a:avLst/>
          </a:prstGeom>
        </p:spPr>
        <p:txBody>
          <a:bodyPr wrap="square">
            <a:spAutoFit/>
          </a:bodyPr>
          <a:lstStyle/>
          <a:p>
            <a:r>
              <a:rPr lang="en-US" dirty="0" smtClean="0"/>
              <a:t>How to find where Memory Allocation has been done from our code, using Eclipse MAT Tool?</a:t>
            </a:r>
          </a:p>
          <a:p>
            <a:r>
              <a:rPr lang="en-US" dirty="0" smtClean="0"/>
              <a:t>#1. Select Dominator Tree, from Top Menu of MAT Tool.</a:t>
            </a:r>
          </a:p>
          <a:p>
            <a:r>
              <a:rPr lang="en-US" dirty="0" smtClean="0"/>
              <a:t>#2. Now you will get list of classes, which are Memory leaks suspected.</a:t>
            </a:r>
          </a:p>
          <a:p>
            <a:r>
              <a:rPr lang="en-US" dirty="0" smtClean="0"/>
              <a:t>#3. Sort based on Retained Heap Size, by clicking on Retained Heap Size.</a:t>
            </a:r>
          </a:p>
          <a:p>
            <a:r>
              <a:rPr lang="en-US" dirty="0" smtClean="0"/>
              <a:t>#4. Now right click on any class, and select “Path To GC Roots”, and then select “with all references”.</a:t>
            </a:r>
            <a:endParaRPr lang="en-US" dirty="0"/>
          </a:p>
        </p:txBody>
      </p:sp>
      <p:pic>
        <p:nvPicPr>
          <p:cNvPr id="1026" name="Picture 2"/>
          <p:cNvPicPr>
            <a:picLocks noChangeAspect="1" noChangeArrowheads="1"/>
          </p:cNvPicPr>
          <p:nvPr/>
        </p:nvPicPr>
        <p:blipFill>
          <a:blip r:embed="rId2"/>
          <a:srcRect/>
          <a:stretch>
            <a:fillRect/>
          </a:stretch>
        </p:blipFill>
        <p:spPr bwMode="auto">
          <a:xfrm>
            <a:off x="0" y="2743200"/>
            <a:ext cx="8581292" cy="1219200"/>
          </a:xfrm>
          <a:prstGeom prst="rect">
            <a:avLst/>
          </a:prstGeom>
          <a:noFill/>
          <a:ln w="9525">
            <a:noFill/>
            <a:miter lim="800000"/>
            <a:headEnd/>
            <a:tailEnd/>
          </a:ln>
          <a:effectLst/>
        </p:spPr>
      </p:pic>
      <p:sp>
        <p:nvSpPr>
          <p:cNvPr id="5" name="Rectangle 4"/>
          <p:cNvSpPr/>
          <p:nvPr/>
        </p:nvSpPr>
        <p:spPr>
          <a:xfrm>
            <a:off x="228600" y="3886200"/>
            <a:ext cx="8305800" cy="369332"/>
          </a:xfrm>
          <a:prstGeom prst="rect">
            <a:avLst/>
          </a:prstGeom>
        </p:spPr>
        <p:txBody>
          <a:bodyPr wrap="square">
            <a:spAutoFit/>
          </a:bodyPr>
          <a:lstStyle/>
          <a:p>
            <a:r>
              <a:rPr lang="en-US" dirty="0" smtClean="0"/>
              <a:t>#5. Select each Class, in the Path, until you find your Class</a:t>
            </a:r>
            <a:endParaRPr lang="en-US" dirty="0"/>
          </a:p>
        </p:txBody>
      </p:sp>
      <p:pic>
        <p:nvPicPr>
          <p:cNvPr id="1027" name="Picture 3"/>
          <p:cNvPicPr>
            <a:picLocks noChangeAspect="1" noChangeArrowheads="1"/>
          </p:cNvPicPr>
          <p:nvPr/>
        </p:nvPicPr>
        <p:blipFill>
          <a:blip r:embed="rId3"/>
          <a:srcRect/>
          <a:stretch>
            <a:fillRect/>
          </a:stretch>
        </p:blipFill>
        <p:spPr bwMode="auto">
          <a:xfrm>
            <a:off x="152400" y="4197925"/>
            <a:ext cx="8184241" cy="2431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295400"/>
            <a:ext cx="8763000" cy="2585323"/>
          </a:xfrm>
          <a:prstGeom prst="rect">
            <a:avLst/>
          </a:prstGeom>
        </p:spPr>
        <p:txBody>
          <a:bodyPr wrap="square">
            <a:spAutoFit/>
          </a:bodyPr>
          <a:lstStyle/>
          <a:p>
            <a:pPr fontAlgn="base"/>
            <a:r>
              <a:rPr lang="en-US" dirty="0" smtClean="0"/>
              <a:t>In Previous slide, please check that your class </a:t>
            </a:r>
            <a:r>
              <a:rPr lang="en-US" b="1" dirty="0" err="1" smtClean="0"/>
              <a:t>hm.FirstOOPEg</a:t>
            </a:r>
            <a:r>
              <a:rPr lang="en-US" dirty="0" smtClean="0"/>
              <a:t> creates </a:t>
            </a:r>
            <a:r>
              <a:rPr lang="en-US" dirty="0" err="1" smtClean="0"/>
              <a:t>ConcurrentHashMap</a:t>
            </a:r>
            <a:r>
              <a:rPr lang="en-US" dirty="0" smtClean="0"/>
              <a:t> object some where, which might be root cause of memory Leak</a:t>
            </a:r>
          </a:p>
          <a:p>
            <a:pPr fontAlgn="base"/>
            <a:endParaRPr lang="en-US" dirty="0" smtClean="0"/>
          </a:p>
          <a:p>
            <a:pPr fontAlgn="base"/>
            <a:r>
              <a:rPr lang="en-US" dirty="0" smtClean="0"/>
              <a:t>Now try to review the code, make necessary code changes to remove memory Leak, and check other Memory Leaks repeating steps 4 and 5 in previous slide.</a:t>
            </a:r>
          </a:p>
          <a:p>
            <a:pPr fontAlgn="base"/>
            <a:endParaRPr lang="en-US" dirty="0" smtClean="0"/>
          </a:p>
          <a:p>
            <a:pPr fontAlgn="base"/>
            <a:r>
              <a:rPr lang="en-US" dirty="0" smtClean="0"/>
              <a:t>After code changes, get the </a:t>
            </a:r>
            <a:r>
              <a:rPr lang="en-US" dirty="0" err="1" smtClean="0"/>
              <a:t>Heapdump</a:t>
            </a:r>
            <a:r>
              <a:rPr lang="en-US" dirty="0" smtClean="0"/>
              <a:t>, and </a:t>
            </a:r>
            <a:r>
              <a:rPr lang="en-US" dirty="0" err="1" smtClean="0"/>
              <a:t>analyse</a:t>
            </a:r>
            <a:r>
              <a:rPr lang="en-US" dirty="0" smtClean="0"/>
              <a:t> the dump, to check whether Memory Leaks have been removed.</a:t>
            </a:r>
            <a:endParaRPr lang="en-US" dirty="0"/>
          </a:p>
        </p:txBody>
      </p:sp>
      <p:sp>
        <p:nvSpPr>
          <p:cNvPr id="5" name="Title 1"/>
          <p:cNvSpPr txBox="1">
            <a:spLocks/>
          </p:cNvSpPr>
          <p:nvPr/>
        </p:nvSpPr>
        <p:spPr>
          <a:xfrm>
            <a:off x="0" y="0"/>
            <a:ext cx="9144000" cy="62865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small" spc="0" normalizeH="0" baseline="0" noProof="0" smtClean="0">
                <a:ln>
                  <a:noFill/>
                </a:ln>
                <a:solidFill>
                  <a:schemeClr val="tx2"/>
                </a:solidFill>
                <a:effectLst/>
                <a:uLnTx/>
                <a:uFillTx/>
                <a:latin typeface="+mj-lt"/>
                <a:ea typeface="+mj-ea"/>
                <a:cs typeface="+mj-cs"/>
              </a:rPr>
              <a:t>How to find our code, which may have memory leaks</a:t>
            </a:r>
            <a:endParaRPr kumimoji="0" lang="en-US" sz="2400" b="1"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295400"/>
            <a:ext cx="8763000" cy="3970318"/>
          </a:xfrm>
          <a:prstGeom prst="rect">
            <a:avLst/>
          </a:prstGeom>
        </p:spPr>
        <p:txBody>
          <a:bodyPr wrap="square">
            <a:spAutoFit/>
          </a:bodyPr>
          <a:lstStyle/>
          <a:p>
            <a:pPr fontAlgn="base"/>
            <a:r>
              <a:rPr lang="en-US" dirty="0" smtClean="0"/>
              <a:t>There are two ways</a:t>
            </a:r>
          </a:p>
          <a:p>
            <a:pPr fontAlgn="base"/>
            <a:r>
              <a:rPr lang="en-US" b="1" dirty="0" smtClean="0"/>
              <a:t>Approach A</a:t>
            </a:r>
          </a:p>
          <a:p>
            <a:pPr marL="342900" indent="-342900" fontAlgn="base">
              <a:buAutoNum type="arabicPeriod"/>
            </a:pPr>
            <a:r>
              <a:rPr lang="en-US" dirty="0" smtClean="0"/>
              <a:t>Generate </a:t>
            </a:r>
            <a:r>
              <a:rPr lang="en-US" dirty="0" err="1" smtClean="0"/>
              <a:t>Heapdump</a:t>
            </a:r>
            <a:r>
              <a:rPr lang="en-US" dirty="0" smtClean="0"/>
              <a:t> directly on </a:t>
            </a:r>
            <a:r>
              <a:rPr lang="en-US" dirty="0" err="1" smtClean="0"/>
              <a:t>RemoteMachine</a:t>
            </a:r>
            <a:r>
              <a:rPr lang="en-US" dirty="0" smtClean="0"/>
              <a:t>. </a:t>
            </a:r>
            <a:r>
              <a:rPr lang="en-US" dirty="0" err="1" smtClean="0"/>
              <a:t>Heapdump</a:t>
            </a:r>
            <a:r>
              <a:rPr lang="en-US" dirty="0" smtClean="0"/>
              <a:t> may be even few GBs in size, and it may even take 30 </a:t>
            </a:r>
            <a:r>
              <a:rPr lang="en-US" dirty="0" err="1" smtClean="0"/>
              <a:t>mins</a:t>
            </a:r>
            <a:r>
              <a:rPr lang="en-US" dirty="0" smtClean="0"/>
              <a:t> or even hours  to generate Heap. It depends on </a:t>
            </a:r>
            <a:r>
              <a:rPr lang="en-US" dirty="0" err="1" smtClean="0"/>
              <a:t>HeapSize</a:t>
            </a:r>
            <a:r>
              <a:rPr lang="en-US" dirty="0" smtClean="0"/>
              <a:t> on the Server. This might slowdown your server, ensure that your production server normal operations does not get slowed down due to this.</a:t>
            </a:r>
          </a:p>
          <a:p>
            <a:pPr marL="342900" indent="-342900" fontAlgn="base">
              <a:buAutoNum type="arabicPeriod"/>
            </a:pPr>
            <a:r>
              <a:rPr lang="en-US" dirty="0" smtClean="0"/>
              <a:t>Download </a:t>
            </a:r>
            <a:r>
              <a:rPr lang="en-US" dirty="0" err="1" smtClean="0"/>
              <a:t>Heapdump</a:t>
            </a:r>
            <a:r>
              <a:rPr lang="en-US" dirty="0" smtClean="0"/>
              <a:t> file to your Local Desktop System, to Analyze it.</a:t>
            </a:r>
          </a:p>
          <a:p>
            <a:pPr marL="342900" indent="-342900" fontAlgn="base"/>
            <a:r>
              <a:rPr lang="en-US" dirty="0" smtClean="0"/>
              <a:t>	Analyze the </a:t>
            </a:r>
            <a:r>
              <a:rPr lang="en-US" dirty="0" err="1" smtClean="0"/>
              <a:t>Heapdump</a:t>
            </a:r>
            <a:r>
              <a:rPr lang="en-US" dirty="0" smtClean="0"/>
              <a:t> using MAT or any other tool.</a:t>
            </a:r>
          </a:p>
          <a:p>
            <a:pPr marL="342900" indent="-342900" fontAlgn="base"/>
            <a:endParaRPr lang="en-US" dirty="0" smtClean="0"/>
          </a:p>
          <a:p>
            <a:pPr marL="342900" indent="-342900" fontAlgn="base"/>
            <a:r>
              <a:rPr lang="en-US" b="1" dirty="0" smtClean="0"/>
              <a:t>Approach B</a:t>
            </a:r>
          </a:p>
          <a:p>
            <a:pPr marL="342900" indent="-342900" fontAlgn="base">
              <a:buAutoNum type="arabicPeriod"/>
            </a:pPr>
            <a:r>
              <a:rPr lang="en-US" dirty="0" smtClean="0"/>
              <a:t>Connect directly to remote Server machine</a:t>
            </a:r>
          </a:p>
          <a:p>
            <a:pPr marL="342900" indent="-342900" fontAlgn="base"/>
            <a:endParaRPr lang="en-US" dirty="0" smtClean="0"/>
          </a:p>
          <a:p>
            <a:pPr marL="342900" indent="-342900" fontAlgn="base">
              <a:buAutoNum type="arabicPeriod"/>
            </a:pPr>
            <a:endParaRPr lang="en-US" dirty="0"/>
          </a:p>
        </p:txBody>
      </p:sp>
      <p:sp>
        <p:nvSpPr>
          <p:cNvPr id="5" name="Title 1"/>
          <p:cNvSpPr txBox="1">
            <a:spLocks/>
          </p:cNvSpPr>
          <p:nvPr/>
        </p:nvSpPr>
        <p:spPr>
          <a:xfrm>
            <a:off x="0" y="0"/>
            <a:ext cx="9144000" cy="62865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small" spc="0" normalizeH="0" baseline="0" noProof="0" dirty="0" smtClean="0">
                <a:ln>
                  <a:noFill/>
                </a:ln>
                <a:solidFill>
                  <a:schemeClr val="tx2"/>
                </a:solidFill>
                <a:effectLst/>
                <a:uLnTx/>
                <a:uFillTx/>
                <a:latin typeface="+mj-lt"/>
                <a:ea typeface="+mj-ea"/>
                <a:cs typeface="+mj-cs"/>
              </a:rPr>
              <a:t>How to analyze </a:t>
            </a:r>
            <a:r>
              <a:rPr kumimoji="0" lang="en-US" sz="2400" b="1" i="0" u="none" strike="noStrike" kern="1200" cap="small" spc="0" normalizeH="0" baseline="0" noProof="0" dirty="0" err="1" smtClean="0">
                <a:ln>
                  <a:noFill/>
                </a:ln>
                <a:solidFill>
                  <a:schemeClr val="tx2"/>
                </a:solidFill>
                <a:effectLst/>
                <a:uLnTx/>
                <a:uFillTx/>
                <a:latin typeface="+mj-lt"/>
                <a:ea typeface="+mj-ea"/>
                <a:cs typeface="+mj-cs"/>
              </a:rPr>
              <a:t>jvm</a:t>
            </a:r>
            <a:r>
              <a:rPr kumimoji="0" lang="en-US" sz="2400" b="1" i="0" u="none" strike="noStrike" kern="1200" cap="small" spc="0" normalizeH="0" noProof="0" dirty="0" smtClean="0">
                <a:ln>
                  <a:noFill/>
                </a:ln>
                <a:solidFill>
                  <a:schemeClr val="tx2"/>
                </a:solidFill>
                <a:effectLst/>
                <a:uLnTx/>
                <a:uFillTx/>
                <a:latin typeface="+mj-lt"/>
                <a:ea typeface="+mj-ea"/>
                <a:cs typeface="+mj-cs"/>
              </a:rPr>
              <a:t> on a remote machine?</a:t>
            </a:r>
            <a:endParaRPr kumimoji="0" lang="en-US" sz="2400" b="1"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914400"/>
          </a:xfrm>
        </p:spPr>
        <p:txBody>
          <a:bodyPr>
            <a:normAutofit fontScale="90000"/>
          </a:bodyPr>
          <a:lstStyle/>
          <a:p>
            <a:r>
              <a:rPr lang="en-US" dirty="0" err="1" smtClean="0"/>
              <a:t>ApproachB</a:t>
            </a:r>
            <a:r>
              <a:rPr lang="en-US" dirty="0" smtClean="0"/>
              <a:t>:</a:t>
            </a:r>
            <a:br>
              <a:rPr lang="en-US" dirty="0" smtClean="0"/>
            </a:br>
            <a:r>
              <a:rPr lang="en-US" dirty="0" smtClean="0"/>
              <a:t>How to connect </a:t>
            </a:r>
            <a:r>
              <a:rPr lang="en-US" b="1" dirty="0" err="1" smtClean="0"/>
              <a:t>visualvm</a:t>
            </a:r>
            <a:r>
              <a:rPr lang="en-US" dirty="0" smtClean="0"/>
              <a:t> to a remote </a:t>
            </a:r>
            <a:r>
              <a:rPr lang="en-US" dirty="0" err="1" smtClean="0"/>
              <a:t>jvm</a:t>
            </a:r>
            <a:endParaRPr lang="en-US" dirty="0"/>
          </a:p>
        </p:txBody>
      </p:sp>
      <p:sp>
        <p:nvSpPr>
          <p:cNvPr id="3" name="Rectangle 2"/>
          <p:cNvSpPr/>
          <p:nvPr/>
        </p:nvSpPr>
        <p:spPr>
          <a:xfrm>
            <a:off x="152400" y="990600"/>
            <a:ext cx="8763000" cy="5909310"/>
          </a:xfrm>
          <a:prstGeom prst="rect">
            <a:avLst/>
          </a:prstGeom>
        </p:spPr>
        <p:txBody>
          <a:bodyPr wrap="square">
            <a:spAutoFit/>
          </a:bodyPr>
          <a:lstStyle/>
          <a:p>
            <a:pPr fontAlgn="base"/>
            <a:endParaRPr lang="en-US" dirty="0" smtClean="0"/>
          </a:p>
          <a:p>
            <a:pPr fontAlgn="base"/>
            <a:r>
              <a:rPr lang="en-US" dirty="0" smtClean="0"/>
              <a:t>Step1:</a:t>
            </a:r>
          </a:p>
          <a:p>
            <a:pPr fontAlgn="base"/>
            <a:r>
              <a:rPr lang="en-US" dirty="0" smtClean="0"/>
              <a:t>To connect to a remote VM </a:t>
            </a:r>
            <a:r>
              <a:rPr lang="en-US" b="1" dirty="0" smtClean="0"/>
              <a:t>you have to start that remote VM with specific options</a:t>
            </a:r>
            <a:r>
              <a:rPr lang="en-US" dirty="0" smtClean="0"/>
              <a:t>:</a:t>
            </a:r>
          </a:p>
          <a:p>
            <a:pPr fontAlgn="base"/>
            <a:r>
              <a:rPr lang="en-US" b="1" i="1" dirty="0" smtClean="0"/>
              <a:t>java -</a:t>
            </a:r>
            <a:r>
              <a:rPr lang="en-US" b="1" i="1" dirty="0" err="1" smtClean="0"/>
              <a:t>Dcom.sun.management.jmxremote</a:t>
            </a:r>
            <a:r>
              <a:rPr lang="en-US" b="1" i="1" dirty="0" smtClean="0"/>
              <a:t> -</a:t>
            </a:r>
            <a:r>
              <a:rPr lang="en-US" b="1" i="1" dirty="0" err="1" smtClean="0"/>
              <a:t>Dcom.sun.management.jmxremote.port</a:t>
            </a:r>
            <a:r>
              <a:rPr lang="en-US" b="1" i="1" dirty="0" smtClean="0"/>
              <a:t>=9000 -</a:t>
            </a:r>
            <a:r>
              <a:rPr lang="en-US" b="1" i="1" dirty="0" err="1" smtClean="0"/>
              <a:t>Dcom.sun.management.jmxremote.ssl</a:t>
            </a:r>
            <a:r>
              <a:rPr lang="en-US" b="1" i="1" dirty="0" smtClean="0"/>
              <a:t>=false -</a:t>
            </a:r>
            <a:r>
              <a:rPr lang="en-US" b="1" i="1" dirty="0" err="1" smtClean="0"/>
              <a:t>Dcom.sun.management.jmxremote.authenticate</a:t>
            </a:r>
            <a:r>
              <a:rPr lang="en-US" b="1" i="1" dirty="0" smtClean="0"/>
              <a:t>=false </a:t>
            </a:r>
            <a:r>
              <a:rPr lang="en-US" b="1" i="1" dirty="0" smtClean="0">
                <a:solidFill>
                  <a:srgbClr val="FF0000"/>
                </a:solidFill>
              </a:rPr>
              <a:t>class _name</a:t>
            </a:r>
          </a:p>
          <a:p>
            <a:pPr fontAlgn="base"/>
            <a:endParaRPr lang="en-US" dirty="0" smtClean="0"/>
          </a:p>
          <a:p>
            <a:pPr fontAlgn="base"/>
            <a:r>
              <a:rPr lang="en-US" dirty="0" smtClean="0"/>
              <a:t>Step2:</a:t>
            </a:r>
          </a:p>
          <a:p>
            <a:pPr fontAlgn="base"/>
            <a:r>
              <a:rPr lang="en-US" dirty="0" smtClean="0"/>
              <a:t>After the VM is started, go to your </a:t>
            </a:r>
            <a:r>
              <a:rPr lang="en-US" dirty="0" err="1" smtClean="0"/>
              <a:t>VisualVM</a:t>
            </a:r>
            <a:r>
              <a:rPr lang="en-US" dirty="0" smtClean="0"/>
              <a:t> and do the following:</a:t>
            </a:r>
          </a:p>
          <a:p>
            <a:pPr fontAlgn="base"/>
            <a:r>
              <a:rPr lang="en-US" dirty="0" smtClean="0"/>
              <a:t>File -&gt; Add JMX Connection</a:t>
            </a:r>
          </a:p>
          <a:p>
            <a:pPr fontAlgn="base"/>
            <a:r>
              <a:rPr lang="en-US" dirty="0" smtClean="0"/>
              <a:t>Type: </a:t>
            </a:r>
            <a:r>
              <a:rPr lang="en-US" b="1" i="1" dirty="0" smtClean="0">
                <a:solidFill>
                  <a:srgbClr val="FF0000"/>
                </a:solidFill>
              </a:rPr>
              <a:t>yourHostName:9000</a:t>
            </a:r>
            <a:r>
              <a:rPr lang="en-US" b="1" dirty="0" smtClean="0">
                <a:solidFill>
                  <a:srgbClr val="FF0000"/>
                </a:solidFill>
              </a:rPr>
              <a:t> </a:t>
            </a:r>
            <a:r>
              <a:rPr lang="en-US" dirty="0" smtClean="0"/>
              <a:t>and click OK</a:t>
            </a:r>
          </a:p>
          <a:p>
            <a:pPr fontAlgn="base"/>
            <a:endParaRPr lang="en-US" dirty="0" smtClean="0"/>
          </a:p>
          <a:p>
            <a:pPr fontAlgn="base"/>
            <a:r>
              <a:rPr lang="en-US" dirty="0" smtClean="0"/>
              <a:t>On the left you will have the added JMX connection, double click on it, to start  monitoring remote JVM </a:t>
            </a:r>
          </a:p>
          <a:p>
            <a:pPr fontAlgn="base"/>
            <a:endParaRPr lang="en-US" dirty="0" smtClean="0"/>
          </a:p>
          <a:p>
            <a:pPr fontAlgn="base"/>
            <a:r>
              <a:rPr lang="en-US" dirty="0" smtClean="0"/>
              <a:t>NOTE: 1.If still not working please check if  Firewall is blocking port 9000</a:t>
            </a:r>
          </a:p>
          <a:p>
            <a:pPr fontAlgn="base"/>
            <a:r>
              <a:rPr lang="en-US" dirty="0" smtClean="0"/>
              <a:t>2. If you want to simulate remote connection using single system. Try running Java program using above Step1, after which try connecting from </a:t>
            </a:r>
            <a:r>
              <a:rPr lang="en-US" dirty="0" err="1" smtClean="0"/>
              <a:t>jconsole</a:t>
            </a:r>
            <a:r>
              <a:rPr lang="en-US" dirty="0" smtClean="0"/>
              <a:t>/</a:t>
            </a:r>
            <a:r>
              <a:rPr lang="en-US" dirty="0" err="1" smtClean="0"/>
              <a:t>visualvm</a:t>
            </a:r>
            <a:r>
              <a:rPr lang="en-US" dirty="0" smtClean="0"/>
              <a:t>, by providing </a:t>
            </a:r>
            <a:r>
              <a:rPr lang="en-US" b="1" dirty="0" smtClean="0"/>
              <a:t>127.0.0.1:9000</a:t>
            </a:r>
            <a:r>
              <a:rPr lang="en-US" dirty="0" smtClean="0"/>
              <a:t> where 9000 is port number</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628650"/>
          </a:xfrm>
        </p:spPr>
        <p:txBody>
          <a:bodyPr>
            <a:normAutofit/>
          </a:bodyPr>
          <a:lstStyle/>
          <a:p>
            <a:r>
              <a:rPr lang="en-US" dirty="0" smtClean="0"/>
              <a:t>How to connect to remote </a:t>
            </a:r>
            <a:r>
              <a:rPr lang="en-US" dirty="0" err="1" smtClean="0"/>
              <a:t>jvm</a:t>
            </a:r>
            <a:endParaRPr lang="en-US" dirty="0"/>
          </a:p>
        </p:txBody>
      </p:sp>
      <p:sp>
        <p:nvSpPr>
          <p:cNvPr id="3" name="Rectangle 2"/>
          <p:cNvSpPr/>
          <p:nvPr/>
        </p:nvSpPr>
        <p:spPr>
          <a:xfrm>
            <a:off x="228600" y="685800"/>
            <a:ext cx="8305800" cy="4431983"/>
          </a:xfrm>
          <a:prstGeom prst="rect">
            <a:avLst/>
          </a:prstGeom>
        </p:spPr>
        <p:txBody>
          <a:bodyPr wrap="square">
            <a:spAutoFit/>
          </a:bodyPr>
          <a:lstStyle/>
          <a:p>
            <a:r>
              <a:rPr lang="en-US" dirty="0" smtClean="0"/>
              <a:t>How to connect to Remote </a:t>
            </a:r>
            <a:r>
              <a:rPr lang="en-US" dirty="0" err="1" smtClean="0"/>
              <a:t>WebLogic</a:t>
            </a:r>
            <a:r>
              <a:rPr lang="en-US" dirty="0" smtClean="0"/>
              <a:t> Server</a:t>
            </a:r>
          </a:p>
          <a:p>
            <a:pPr fontAlgn="base"/>
            <a:r>
              <a:rPr lang="en-US" dirty="0" smtClean="0"/>
              <a:t>Update the </a:t>
            </a:r>
            <a:r>
              <a:rPr lang="en-US" b="1" dirty="0" smtClean="0"/>
              <a:t>setDomainEnv.cmd  </a:t>
            </a:r>
            <a:r>
              <a:rPr lang="en-US" dirty="0" smtClean="0"/>
              <a:t>with the below parameters in the JAVA_OPTIONS and restart the </a:t>
            </a:r>
            <a:r>
              <a:rPr lang="en-US" dirty="0" err="1" smtClean="0"/>
              <a:t>Weblogic</a:t>
            </a:r>
            <a:r>
              <a:rPr lang="en-US" dirty="0" smtClean="0"/>
              <a:t> Server</a:t>
            </a:r>
          </a:p>
          <a:p>
            <a:pPr fontAlgn="base"/>
            <a:r>
              <a:rPr lang="en-US" sz="1200" dirty="0" smtClean="0"/>
              <a:t>For non- authenticated user and non – </a:t>
            </a:r>
            <a:r>
              <a:rPr lang="en-US" sz="1200" dirty="0" err="1" smtClean="0"/>
              <a:t>ssl</a:t>
            </a:r>
            <a:r>
              <a:rPr lang="en-US" sz="1200" dirty="0" smtClean="0"/>
              <a:t> mechanism:</a:t>
            </a:r>
          </a:p>
          <a:p>
            <a:pPr fontAlgn="base"/>
            <a:r>
              <a:rPr lang="en-US" sz="1200" dirty="0" smtClean="0"/>
              <a:t>-</a:t>
            </a:r>
            <a:r>
              <a:rPr lang="en-US" sz="1200" dirty="0" err="1" smtClean="0"/>
              <a:t>Dcom.sun.management.jmxremote</a:t>
            </a:r>
            <a:endParaRPr lang="en-US" sz="1200" dirty="0" smtClean="0"/>
          </a:p>
          <a:p>
            <a:pPr fontAlgn="base"/>
            <a:r>
              <a:rPr lang="en-US" sz="1200" dirty="0" smtClean="0"/>
              <a:t>-</a:t>
            </a:r>
            <a:r>
              <a:rPr lang="en-US" sz="1200" dirty="0" err="1" smtClean="0"/>
              <a:t>Dcom.sun.management.jmxremote.port</a:t>
            </a:r>
            <a:r>
              <a:rPr lang="en-US" sz="1200" dirty="0" smtClean="0"/>
              <a:t>=9001</a:t>
            </a:r>
          </a:p>
          <a:p>
            <a:pPr fontAlgn="base"/>
            <a:r>
              <a:rPr lang="en-US" sz="1200" dirty="0" smtClean="0"/>
              <a:t>-</a:t>
            </a:r>
            <a:r>
              <a:rPr lang="en-US" sz="1200" dirty="0" err="1" smtClean="0"/>
              <a:t>Dcom.sun.management.jmxremote.ssl</a:t>
            </a:r>
            <a:r>
              <a:rPr lang="en-US" sz="1200" dirty="0" smtClean="0"/>
              <a:t>=false</a:t>
            </a:r>
          </a:p>
          <a:p>
            <a:pPr fontAlgn="base"/>
            <a:r>
              <a:rPr lang="en-US" sz="1200" dirty="0" smtClean="0"/>
              <a:t>-</a:t>
            </a:r>
            <a:r>
              <a:rPr lang="en-US" sz="1200" dirty="0" err="1" smtClean="0"/>
              <a:t>Dcom.sun.management.jmxremote.authenticate</a:t>
            </a:r>
            <a:r>
              <a:rPr lang="en-US" sz="1200" dirty="0" smtClean="0"/>
              <a:t>=false</a:t>
            </a:r>
          </a:p>
          <a:p>
            <a:pPr fontAlgn="base"/>
            <a:r>
              <a:rPr lang="en-US" dirty="0" smtClean="0"/>
              <a:t> </a:t>
            </a:r>
          </a:p>
          <a:p>
            <a:pPr fontAlgn="base"/>
            <a:r>
              <a:rPr lang="en-US" b="1" dirty="0" smtClean="0"/>
              <a:t>For authenticated SSL mechanism:</a:t>
            </a:r>
            <a:endParaRPr lang="en-US" dirty="0" smtClean="0"/>
          </a:p>
          <a:p>
            <a:pPr fontAlgn="base"/>
            <a:r>
              <a:rPr lang="en-US" sz="1200" dirty="0" smtClean="0"/>
              <a:t>-</a:t>
            </a:r>
            <a:r>
              <a:rPr lang="en-US" sz="1200" dirty="0" err="1" smtClean="0"/>
              <a:t>Dcom.sun.management.jmxremote.ssl</a:t>
            </a:r>
            <a:r>
              <a:rPr lang="en-US" sz="1200" dirty="0" smtClean="0"/>
              <a:t>=true</a:t>
            </a:r>
          </a:p>
          <a:p>
            <a:pPr fontAlgn="base"/>
            <a:r>
              <a:rPr lang="en-US" sz="1200" dirty="0" smtClean="0"/>
              <a:t>-</a:t>
            </a:r>
            <a:r>
              <a:rPr lang="en-US" sz="1200" dirty="0" err="1" smtClean="0"/>
              <a:t>Dcom.sun.management.jmxremote.password.file</a:t>
            </a:r>
            <a:r>
              <a:rPr lang="en-US" sz="1200" dirty="0" smtClean="0"/>
              <a:t>=</a:t>
            </a:r>
            <a:r>
              <a:rPr lang="en-US" sz="1200" dirty="0" err="1" smtClean="0"/>
              <a:t>jmxremote.password</a:t>
            </a:r>
            <a:endParaRPr lang="en-US" sz="1200" dirty="0" smtClean="0"/>
          </a:p>
          <a:p>
            <a:pPr fontAlgn="base"/>
            <a:r>
              <a:rPr lang="en-US" sz="1200" dirty="0" smtClean="0"/>
              <a:t>-</a:t>
            </a:r>
            <a:r>
              <a:rPr lang="en-US" sz="1200" dirty="0" err="1" smtClean="0"/>
              <a:t>Djavax.net.ssl.keyStore</a:t>
            </a:r>
            <a:r>
              <a:rPr lang="en-US" sz="1200" dirty="0" smtClean="0"/>
              <a:t>=/home/user/.</a:t>
            </a:r>
            <a:r>
              <a:rPr lang="en-US" sz="1200" dirty="0" err="1" smtClean="0"/>
              <a:t>keystore</a:t>
            </a:r>
            <a:endParaRPr lang="en-US" sz="1200" dirty="0" smtClean="0"/>
          </a:p>
          <a:p>
            <a:pPr fontAlgn="base"/>
            <a:r>
              <a:rPr lang="en-US" sz="1200" dirty="0" smtClean="0"/>
              <a:t>-</a:t>
            </a:r>
            <a:r>
              <a:rPr lang="en-US" sz="1200" dirty="0" err="1" smtClean="0"/>
              <a:t>Djavax.net.ssl.keyStorePassword</a:t>
            </a:r>
            <a:r>
              <a:rPr lang="en-US" sz="1200" dirty="0" smtClean="0"/>
              <a:t>=</a:t>
            </a:r>
            <a:r>
              <a:rPr lang="en-US" sz="1200" dirty="0" err="1" smtClean="0"/>
              <a:t>myKeyStorePassword</a:t>
            </a:r>
            <a:endParaRPr lang="en-US" sz="1200" dirty="0" smtClean="0"/>
          </a:p>
          <a:p>
            <a:pPr fontAlgn="base"/>
            <a:r>
              <a:rPr lang="en-US" sz="1200" dirty="0" smtClean="0"/>
              <a:t>-</a:t>
            </a:r>
            <a:r>
              <a:rPr lang="en-US" sz="1200" dirty="0" err="1" smtClean="0"/>
              <a:t>Dcom.sun.management.jmxremote.ssl.need.client.auth</a:t>
            </a:r>
            <a:r>
              <a:rPr lang="en-US" sz="1200" dirty="0" smtClean="0"/>
              <a:t>=true</a:t>
            </a:r>
          </a:p>
          <a:p>
            <a:pPr fontAlgn="base"/>
            <a:r>
              <a:rPr lang="en-US" sz="1200" dirty="0" smtClean="0"/>
              <a:t>-</a:t>
            </a:r>
            <a:r>
              <a:rPr lang="en-US" sz="1200" dirty="0" err="1" smtClean="0"/>
              <a:t>Djavax.net.ssl.trustStore</a:t>
            </a:r>
            <a:r>
              <a:rPr lang="en-US" sz="1200" dirty="0" smtClean="0"/>
              <a:t>=/home/user/.</a:t>
            </a:r>
            <a:r>
              <a:rPr lang="en-US" sz="1200" dirty="0" err="1" smtClean="0"/>
              <a:t>truststore</a:t>
            </a:r>
            <a:endParaRPr lang="en-US" sz="1200" dirty="0" smtClean="0"/>
          </a:p>
          <a:p>
            <a:pPr fontAlgn="base"/>
            <a:r>
              <a:rPr lang="en-US" sz="1200" dirty="0" smtClean="0"/>
              <a:t>-</a:t>
            </a:r>
            <a:r>
              <a:rPr lang="en-US" sz="1200" dirty="0" err="1" smtClean="0"/>
              <a:t>Djavax.net.ssl.trustStorePassword</a:t>
            </a:r>
            <a:r>
              <a:rPr lang="en-US" sz="1200" dirty="0" smtClean="0"/>
              <a:t>=</a:t>
            </a:r>
            <a:r>
              <a:rPr lang="en-US" sz="1200" dirty="0" err="1" smtClean="0"/>
              <a:t>myTrustStorePassword</a:t>
            </a:r>
            <a:endParaRPr lang="en-US" sz="1200" dirty="0" smtClean="0"/>
          </a:p>
          <a:p>
            <a:pPr fontAlgn="base"/>
            <a:r>
              <a:rPr lang="en-US" sz="1200" dirty="0" smtClean="0"/>
              <a:t>-</a:t>
            </a:r>
            <a:r>
              <a:rPr lang="en-US" sz="1200" dirty="0" err="1" smtClean="0"/>
              <a:t>Dcom.sun.management.jmxremote.registry.ssl</a:t>
            </a:r>
            <a:r>
              <a:rPr lang="en-US" sz="1200" dirty="0" smtClean="0"/>
              <a:t>=true</a:t>
            </a:r>
          </a:p>
          <a:p>
            <a:pPr fontAlgn="base"/>
            <a:r>
              <a:rPr lang="en-US" dirty="0" smtClean="0"/>
              <a:t>2. start </a:t>
            </a:r>
            <a:r>
              <a:rPr lang="en-US" dirty="0" err="1" smtClean="0"/>
              <a:t>JConsole</a:t>
            </a:r>
            <a:endParaRPr lang="en-US" dirty="0" smtClean="0"/>
          </a:p>
          <a:p>
            <a:pPr fontAlgn="base"/>
            <a:r>
              <a:rPr lang="en-US" b="1" dirty="0" err="1" smtClean="0"/>
              <a:t>jconsole</a:t>
            </a:r>
            <a:r>
              <a:rPr lang="en-US" b="1" dirty="0" smtClean="0"/>
              <a:t> host-name:9001</a:t>
            </a:r>
            <a:endParaRPr lang="en-US" b="1"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628650"/>
          </a:xfrm>
        </p:spPr>
        <p:txBody>
          <a:bodyPr>
            <a:normAutofit/>
          </a:bodyPr>
          <a:lstStyle/>
          <a:p>
            <a:r>
              <a:rPr lang="en-US" dirty="0" err="1" smtClean="0"/>
              <a:t>WeakHashMap</a:t>
            </a:r>
            <a:endParaRPr lang="en-US" dirty="0"/>
          </a:p>
        </p:txBody>
      </p:sp>
      <p:sp>
        <p:nvSpPr>
          <p:cNvPr id="3" name="Rectangle 2"/>
          <p:cNvSpPr/>
          <p:nvPr/>
        </p:nvSpPr>
        <p:spPr>
          <a:xfrm>
            <a:off x="228600" y="685800"/>
            <a:ext cx="8686800" cy="3416320"/>
          </a:xfrm>
          <a:prstGeom prst="rect">
            <a:avLst/>
          </a:prstGeom>
        </p:spPr>
        <p:txBody>
          <a:bodyPr wrap="square">
            <a:spAutoFit/>
          </a:bodyPr>
          <a:lstStyle/>
          <a:p>
            <a:r>
              <a:rPr lang="en-US" dirty="0"/>
              <a:t>The key of a </a:t>
            </a:r>
            <a:r>
              <a:rPr lang="en-US" dirty="0" err="1"/>
              <a:t>WeakHashMap</a:t>
            </a:r>
            <a:r>
              <a:rPr lang="en-US" dirty="0"/>
              <a:t> has weak reference. </a:t>
            </a:r>
            <a:endParaRPr lang="en-US" dirty="0" smtClean="0"/>
          </a:p>
          <a:p>
            <a:endParaRPr lang="en-US" dirty="0"/>
          </a:p>
          <a:p>
            <a:r>
              <a:rPr lang="en-US" dirty="0" smtClean="0"/>
              <a:t>If </a:t>
            </a:r>
            <a:r>
              <a:rPr lang="en-US" dirty="0"/>
              <a:t>the key has been garbage collected, then the entry in </a:t>
            </a:r>
            <a:r>
              <a:rPr lang="en-US" dirty="0" err="1"/>
              <a:t>WeakHashMap</a:t>
            </a:r>
            <a:r>
              <a:rPr lang="en-US" dirty="0"/>
              <a:t> object will automatically be deleted. </a:t>
            </a:r>
            <a:endParaRPr lang="en-US" dirty="0" smtClean="0"/>
          </a:p>
          <a:p>
            <a:endParaRPr lang="en-US" dirty="0"/>
          </a:p>
          <a:p>
            <a:r>
              <a:rPr lang="en-US" dirty="0" smtClean="0"/>
              <a:t>It </a:t>
            </a:r>
            <a:r>
              <a:rPr lang="en-US" dirty="0"/>
              <a:t>does not happen in normal </a:t>
            </a:r>
            <a:r>
              <a:rPr lang="en-US" dirty="0" err="1"/>
              <a:t>HashMap</a:t>
            </a:r>
            <a:r>
              <a:rPr lang="en-US" dirty="0"/>
              <a:t>. The entry will not be deleted if the key is garbage collected. </a:t>
            </a:r>
            <a:endParaRPr lang="en-US" dirty="0" smtClean="0"/>
          </a:p>
          <a:p>
            <a:endParaRPr lang="en-US" dirty="0"/>
          </a:p>
          <a:p>
            <a:r>
              <a:rPr lang="en-US" dirty="0" smtClean="0"/>
              <a:t>So, to build a simple Cache, it is preferable to use </a:t>
            </a:r>
            <a:r>
              <a:rPr lang="en-US" dirty="0" err="1" smtClean="0"/>
              <a:t>WeakHashMap</a:t>
            </a:r>
            <a:r>
              <a:rPr lang="en-US" dirty="0" smtClean="0"/>
              <a:t>, reason is whenever Garbage Collector runs, the entries get removed</a:t>
            </a:r>
          </a:p>
          <a:p>
            <a:endParaRPr lang="en-US" dirty="0"/>
          </a:p>
          <a:p>
            <a:r>
              <a:rPr lang="en-US" dirty="0" smtClean="0"/>
              <a:t>However, </a:t>
            </a:r>
            <a:r>
              <a:rPr lang="en-US" dirty="0" err="1" smtClean="0"/>
              <a:t>WeakHashMap</a:t>
            </a:r>
            <a:r>
              <a:rPr lang="en-US" dirty="0" smtClean="0"/>
              <a:t>, is not synchronized, by default</a:t>
            </a:r>
          </a:p>
        </p:txBody>
      </p:sp>
    </p:spTree>
    <p:extLst>
      <p:ext uri="{BB962C8B-B14F-4D97-AF65-F5344CB8AC3E}">
        <p14:creationId xmlns:p14="http://schemas.microsoft.com/office/powerpoint/2010/main" val="335113449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628650"/>
          </a:xfrm>
        </p:spPr>
        <p:txBody>
          <a:bodyPr>
            <a:normAutofit/>
          </a:bodyPr>
          <a:lstStyle/>
          <a:p>
            <a:r>
              <a:rPr lang="en-US" dirty="0" smtClean="0"/>
              <a:t>Profiler</a:t>
            </a:r>
            <a:endParaRPr lang="en-US" dirty="0"/>
          </a:p>
        </p:txBody>
      </p:sp>
      <p:sp>
        <p:nvSpPr>
          <p:cNvPr id="3" name="Rectangle 2"/>
          <p:cNvSpPr/>
          <p:nvPr/>
        </p:nvSpPr>
        <p:spPr>
          <a:xfrm>
            <a:off x="228600" y="685800"/>
            <a:ext cx="8686800" cy="2585323"/>
          </a:xfrm>
          <a:prstGeom prst="rect">
            <a:avLst/>
          </a:prstGeom>
        </p:spPr>
        <p:txBody>
          <a:bodyPr wrap="square">
            <a:spAutoFit/>
          </a:bodyPr>
          <a:lstStyle/>
          <a:p>
            <a:r>
              <a:rPr lang="en-US" dirty="0" smtClean="0"/>
              <a:t>JDK </a:t>
            </a:r>
            <a:r>
              <a:rPr lang="en-US" dirty="0"/>
              <a:t>comes with a built-in profiler to help identify where time is spent in a program. </a:t>
            </a:r>
            <a:endParaRPr lang="en-US" dirty="0" smtClean="0"/>
          </a:p>
          <a:p>
            <a:endParaRPr lang="en-US" dirty="0"/>
          </a:p>
          <a:p>
            <a:r>
              <a:rPr lang="en-US" dirty="0" smtClean="0"/>
              <a:t>It </a:t>
            </a:r>
            <a:r>
              <a:rPr lang="en-US" dirty="0"/>
              <a:t>will keep track of the time spent in each routine and write the information to the file </a:t>
            </a:r>
            <a:r>
              <a:rPr lang="en-US" dirty="0" err="1"/>
              <a:t>java.prof</a:t>
            </a:r>
            <a:r>
              <a:rPr lang="en-US" dirty="0"/>
              <a:t>. </a:t>
            </a:r>
            <a:endParaRPr lang="en-US" dirty="0" smtClean="0"/>
          </a:p>
          <a:p>
            <a:endParaRPr lang="en-US" dirty="0"/>
          </a:p>
          <a:p>
            <a:r>
              <a:rPr lang="en-US" dirty="0" smtClean="0"/>
              <a:t>To </a:t>
            </a:r>
            <a:r>
              <a:rPr lang="en-US" dirty="0"/>
              <a:t>run the profiler, use the -prof option when invoking the Java interpreter</a:t>
            </a:r>
            <a:r>
              <a:rPr lang="en-US" dirty="0" smtClean="0"/>
              <a:t>:</a:t>
            </a:r>
          </a:p>
          <a:p>
            <a:endParaRPr lang="en-US" dirty="0"/>
          </a:p>
          <a:p>
            <a:r>
              <a:rPr lang="en-US" dirty="0">
                <a:latin typeface="Courier New" pitchFamily="49" charset="0"/>
                <a:cs typeface="Courier New" pitchFamily="49" charset="0"/>
              </a:rPr>
              <a:t>java </a:t>
            </a:r>
            <a:r>
              <a:rPr lang="en-US" b="1" dirty="0" smtClean="0">
                <a:latin typeface="Courier New" pitchFamily="49" charset="0"/>
                <a:cs typeface="Courier New" pitchFamily="49" charset="0"/>
              </a:rPr>
              <a:t>–prof  </a:t>
            </a:r>
            <a:r>
              <a:rPr lang="en-US" dirty="0" err="1" smtClean="0">
                <a:latin typeface="Courier New" pitchFamily="49" charset="0"/>
                <a:cs typeface="Courier New" pitchFamily="49" charset="0"/>
              </a:rPr>
              <a:t>ExampleProgram</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1222021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628650"/>
          </a:xfrm>
        </p:spPr>
        <p:txBody>
          <a:bodyPr>
            <a:normAutofit/>
          </a:bodyPr>
          <a:lstStyle/>
          <a:p>
            <a:r>
              <a:rPr lang="en-US" dirty="0" smtClean="0"/>
              <a:t>Apache Tomcat</a:t>
            </a:r>
            <a:endParaRPr lang="en-US" dirty="0"/>
          </a:p>
        </p:txBody>
      </p:sp>
      <p:sp>
        <p:nvSpPr>
          <p:cNvPr id="3" name="Rectangle 2"/>
          <p:cNvSpPr/>
          <p:nvPr/>
        </p:nvSpPr>
        <p:spPr>
          <a:xfrm>
            <a:off x="228600" y="685800"/>
            <a:ext cx="8686800" cy="6740307"/>
          </a:xfrm>
          <a:prstGeom prst="rect">
            <a:avLst/>
          </a:prstGeom>
        </p:spPr>
        <p:txBody>
          <a:bodyPr wrap="square">
            <a:spAutoFit/>
          </a:bodyPr>
          <a:lstStyle/>
          <a:p>
            <a:r>
              <a:rPr lang="en-US" dirty="0" smtClean="0"/>
              <a:t>Apache Tomcat can run on any JVM of your Wish.</a:t>
            </a:r>
          </a:p>
          <a:p>
            <a:r>
              <a:rPr lang="en-US" dirty="0" smtClean="0"/>
              <a:t>How to change JVM used by Apache Tomcat?</a:t>
            </a:r>
          </a:p>
          <a:p>
            <a:r>
              <a:rPr lang="en-US" dirty="0" smtClean="0"/>
              <a:t>Simply edit catalina.sh, found in Tomcat's bin folder, and change the JAVA_HOME environment variable to the directory of your chosen JVM's JDK. When you restart Tomcat, it will be running on your new JVM.</a:t>
            </a:r>
          </a:p>
          <a:p>
            <a:endParaRPr lang="en-US" dirty="0" smtClean="0"/>
          </a:p>
          <a:p>
            <a:r>
              <a:rPr lang="en-US" b="1" dirty="0" smtClean="0"/>
              <a:t>Effective Memory Management</a:t>
            </a:r>
          </a:p>
          <a:p>
            <a:r>
              <a:rPr lang="en-US" dirty="0" smtClean="0"/>
              <a:t>The main thing to consider when tuning your JVM for Tomcat performance is how to avoid wasting memory and draining your server's power to process requests. Certain automatic JVM processes, such as garbage collection and memory reallocation, can chew through memory if they occur more frequently than necessary. You can make sure these processes only occur when they need to by using the </a:t>
            </a:r>
            <a:r>
              <a:rPr lang="en-US" b="1" dirty="0" smtClean="0"/>
              <a:t>JAVA_OPTS</a:t>
            </a:r>
            <a:r>
              <a:rPr lang="en-US" dirty="0" smtClean="0"/>
              <a:t> -</a:t>
            </a:r>
            <a:r>
              <a:rPr lang="en-US" dirty="0" err="1" smtClean="0"/>
              <a:t>Xmx</a:t>
            </a:r>
            <a:r>
              <a:rPr lang="en-US" dirty="0" smtClean="0"/>
              <a:t> and -</a:t>
            </a:r>
            <a:r>
              <a:rPr lang="en-US" dirty="0" err="1" smtClean="0"/>
              <a:t>Xms</a:t>
            </a:r>
            <a:r>
              <a:rPr lang="en-US" dirty="0" smtClean="0"/>
              <a:t> switches to control how JVM handles its heap memory.</a:t>
            </a:r>
          </a:p>
          <a:p>
            <a:endParaRPr lang="en-US" dirty="0" smtClean="0"/>
          </a:p>
          <a:p>
            <a:r>
              <a:rPr lang="en-US" dirty="0" smtClean="0"/>
              <a:t>If your JVM is invoking garbage collection too frequently, use the -</a:t>
            </a:r>
            <a:r>
              <a:rPr lang="en-US" dirty="0" err="1" smtClean="0"/>
              <a:t>Xmx</a:t>
            </a:r>
            <a:r>
              <a:rPr lang="en-US" dirty="0" smtClean="0"/>
              <a:t> switch to start the JVM with a higher maximum heap memory. This will free up CPU time for the processes you really care about.</a:t>
            </a:r>
          </a:p>
          <a:p>
            <a:endParaRPr lang="en-US" dirty="0" smtClean="0"/>
          </a:p>
          <a:p>
            <a:r>
              <a:rPr lang="en-US" dirty="0" smtClean="0"/>
              <a:t>To get even more out of this change, you can include the -</a:t>
            </a:r>
            <a:r>
              <a:rPr lang="en-US" dirty="0" err="1" smtClean="0"/>
              <a:t>Xms</a:t>
            </a:r>
            <a:r>
              <a:rPr lang="en-US" dirty="0" smtClean="0"/>
              <a:t> switch. This switch makes the JVM's initial heap memory size equal to the maximum allocated memory. This means the JVM will never have to reallocate more memory, a costly process that can eat up power you want being used to serve incoming requests.</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628650"/>
          </a:xfrm>
        </p:spPr>
        <p:txBody>
          <a:bodyPr>
            <a:normAutofit/>
          </a:bodyPr>
          <a:lstStyle/>
          <a:p>
            <a:r>
              <a:rPr lang="en-US" dirty="0" smtClean="0"/>
              <a:t>Apache Tomcat</a:t>
            </a:r>
            <a:endParaRPr lang="en-US" dirty="0"/>
          </a:p>
        </p:txBody>
      </p:sp>
      <p:sp>
        <p:nvSpPr>
          <p:cNvPr id="3" name="Rectangle 2"/>
          <p:cNvSpPr/>
          <p:nvPr/>
        </p:nvSpPr>
        <p:spPr>
          <a:xfrm>
            <a:off x="228600" y="685800"/>
            <a:ext cx="8686800" cy="3416320"/>
          </a:xfrm>
          <a:prstGeom prst="rect">
            <a:avLst/>
          </a:prstGeom>
        </p:spPr>
        <p:txBody>
          <a:bodyPr wrap="square">
            <a:spAutoFit/>
          </a:bodyPr>
          <a:lstStyle/>
          <a:p>
            <a:r>
              <a:rPr lang="en-US" dirty="0" smtClean="0"/>
              <a:t># CATALINA_OPTS (Optional) Java runtime options used when the "start", </a:t>
            </a:r>
          </a:p>
          <a:p>
            <a:r>
              <a:rPr lang="en-US" dirty="0" smtClean="0"/>
              <a:t># "run" or "debug" command is executed. </a:t>
            </a:r>
          </a:p>
          <a:p>
            <a:r>
              <a:rPr lang="en-US" dirty="0" smtClean="0"/>
              <a:t># Include here and not in JAVA_OPTS all options, that should </a:t>
            </a:r>
          </a:p>
          <a:p>
            <a:r>
              <a:rPr lang="en-US" dirty="0" smtClean="0"/>
              <a:t># only be used by Tomcat itself, not by the stop process, </a:t>
            </a:r>
          </a:p>
          <a:p>
            <a:r>
              <a:rPr lang="en-US" dirty="0" smtClean="0"/>
              <a:t># the version command etc. </a:t>
            </a:r>
          </a:p>
          <a:p>
            <a:r>
              <a:rPr lang="en-US" dirty="0" smtClean="0"/>
              <a:t># Examples are heap size, GC logging, JMX ports etc. </a:t>
            </a:r>
          </a:p>
          <a:p>
            <a:endParaRPr lang="en-US" dirty="0" smtClean="0"/>
          </a:p>
          <a:p>
            <a:r>
              <a:rPr lang="en-US" dirty="0" smtClean="0"/>
              <a:t># JAVA_OPTS (Optional) Java runtime options used when any command # is executed. </a:t>
            </a:r>
          </a:p>
          <a:p>
            <a:r>
              <a:rPr lang="en-US" dirty="0" smtClean="0"/>
              <a:t># Include here and not in CATALINA_OPTS all options, that </a:t>
            </a:r>
          </a:p>
          <a:p>
            <a:r>
              <a:rPr lang="en-US" dirty="0" smtClean="0"/>
              <a:t># should be used by Tomcat and also by the stop process, </a:t>
            </a:r>
          </a:p>
          <a:p>
            <a:r>
              <a:rPr lang="en-US" dirty="0" smtClean="0"/>
              <a:t># the version command etc. # Most options should go into CATALINA_OPTS.</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628650"/>
          </a:xfrm>
        </p:spPr>
        <p:txBody>
          <a:bodyPr>
            <a:normAutofit/>
          </a:bodyPr>
          <a:lstStyle/>
          <a:p>
            <a:r>
              <a:rPr lang="en-US" dirty="0" err="1" smtClean="0"/>
              <a:t>Jboss</a:t>
            </a:r>
            <a:r>
              <a:rPr lang="en-US" dirty="0" smtClean="0"/>
              <a:t>, where to specify JVM options?</a:t>
            </a:r>
            <a:endParaRPr lang="en-US" dirty="0"/>
          </a:p>
        </p:txBody>
      </p:sp>
      <p:sp>
        <p:nvSpPr>
          <p:cNvPr id="3" name="Rectangle 2"/>
          <p:cNvSpPr/>
          <p:nvPr/>
        </p:nvSpPr>
        <p:spPr>
          <a:xfrm>
            <a:off x="228600" y="990600"/>
            <a:ext cx="8686800" cy="5632311"/>
          </a:xfrm>
          <a:prstGeom prst="rect">
            <a:avLst/>
          </a:prstGeom>
        </p:spPr>
        <p:txBody>
          <a:bodyPr wrap="square">
            <a:spAutoFit/>
          </a:bodyPr>
          <a:lstStyle/>
          <a:p>
            <a:pPr fontAlgn="base"/>
            <a:r>
              <a:rPr lang="en-US" dirty="0"/>
              <a:t>For a standalone sever you have to pass in the JVM settings either as command line arguments when executing the $JBOSS_HOME/bin/standalone.sh script, </a:t>
            </a:r>
            <a:endParaRPr lang="en-US" dirty="0" smtClean="0"/>
          </a:p>
          <a:p>
            <a:pPr fontAlgn="base"/>
            <a:endParaRPr lang="en-US" dirty="0"/>
          </a:p>
          <a:p>
            <a:pPr fontAlgn="base"/>
            <a:r>
              <a:rPr lang="en-US" dirty="0" smtClean="0"/>
              <a:t>or </a:t>
            </a:r>
            <a:r>
              <a:rPr lang="en-US" dirty="0"/>
              <a:t>by declaring them in $JBOSS_HOME/bin/</a:t>
            </a:r>
            <a:r>
              <a:rPr lang="en-US" dirty="0" err="1"/>
              <a:t>standalone.conf</a:t>
            </a:r>
            <a:r>
              <a:rPr lang="en-US" dirty="0"/>
              <a:t>. </a:t>
            </a:r>
            <a:endParaRPr lang="en-US" dirty="0" smtClean="0"/>
          </a:p>
          <a:p>
            <a:pPr fontAlgn="base"/>
            <a:endParaRPr lang="en-US" dirty="0"/>
          </a:p>
          <a:p>
            <a:pPr fontAlgn="base"/>
            <a:r>
              <a:rPr lang="en-US" dirty="0" smtClean="0"/>
              <a:t>For </a:t>
            </a:r>
            <a:r>
              <a:rPr lang="en-US" dirty="0"/>
              <a:t>Windows users, the script to execute is %JBOSS_HOME%/bin/standalone.bat while the JVM settings can be declared in %JBOSS_HOME%/bin/standalone.conf.bat</a:t>
            </a:r>
            <a:r>
              <a:rPr lang="en-US" dirty="0" smtClean="0"/>
              <a:t>.</a:t>
            </a:r>
            <a:endParaRPr lang="en-US" dirty="0"/>
          </a:p>
          <a:p>
            <a:pPr fontAlgn="base"/>
            <a:endParaRPr lang="en-US" dirty="0" smtClean="0"/>
          </a:p>
          <a:p>
            <a:pPr fontAlgn="base"/>
            <a:endParaRPr lang="en-US" dirty="0"/>
          </a:p>
          <a:p>
            <a:pPr fontAlgn="base"/>
            <a:r>
              <a:rPr lang="en-US" dirty="0" smtClean="0"/>
              <a:t>Add </a:t>
            </a:r>
            <a:r>
              <a:rPr lang="en-US" dirty="0"/>
              <a:t>a line to </a:t>
            </a:r>
            <a:r>
              <a:rPr lang="en-US" dirty="0" err="1" smtClean="0"/>
              <a:t>standalone.conf</a:t>
            </a:r>
            <a:endParaRPr lang="en-US" dirty="0" smtClean="0"/>
          </a:p>
          <a:p>
            <a:pPr fontAlgn="base"/>
            <a:endParaRPr lang="en-US" dirty="0"/>
          </a:p>
          <a:p>
            <a:pPr fontAlgn="base"/>
            <a:r>
              <a:rPr lang="en-US" dirty="0">
                <a:latin typeface="Courier New" pitchFamily="49" charset="0"/>
                <a:cs typeface="Courier New" pitchFamily="49" charset="0"/>
              </a:rPr>
              <a:t>if [ -n "$MY_OPTS" ]; then</a:t>
            </a:r>
          </a:p>
          <a:p>
            <a:pPr fontAlgn="base"/>
            <a:r>
              <a:rPr lang="en-US" dirty="0">
                <a:latin typeface="Courier New" pitchFamily="49" charset="0"/>
                <a:cs typeface="Courier New" pitchFamily="49" charset="0"/>
              </a:rPr>
              <a:t>  JAVA_OPTS="$JAVA_OPTS $MY_OPTS"</a:t>
            </a:r>
          </a:p>
          <a:p>
            <a:pPr fontAlgn="base"/>
            <a:r>
              <a:rPr lang="en-US" dirty="0">
                <a:latin typeface="Courier New" pitchFamily="49" charset="0"/>
                <a:cs typeface="Courier New" pitchFamily="49" charset="0"/>
              </a:rPr>
              <a:t>f</a:t>
            </a:r>
            <a:r>
              <a:rPr lang="en-US" dirty="0" smtClean="0">
                <a:latin typeface="Courier New" pitchFamily="49" charset="0"/>
                <a:cs typeface="Courier New" pitchFamily="49" charset="0"/>
              </a:rPr>
              <a:t>i</a:t>
            </a:r>
          </a:p>
          <a:p>
            <a:pPr fontAlgn="base"/>
            <a:endParaRPr lang="en-US" dirty="0"/>
          </a:p>
          <a:p>
            <a:pPr fontAlgn="base"/>
            <a:r>
              <a:rPr lang="en-US" dirty="0"/>
              <a:t>This append your options to the defaults, a command </a:t>
            </a:r>
            <a:r>
              <a:rPr lang="en-US" dirty="0" smtClean="0"/>
              <a:t>line, when invoked as below:</a:t>
            </a:r>
          </a:p>
          <a:p>
            <a:pPr fontAlgn="base"/>
            <a:endParaRPr lang="en-US" dirty="0"/>
          </a:p>
          <a:p>
            <a:pPr fontAlgn="base"/>
            <a:r>
              <a:rPr lang="en-US" dirty="0"/>
              <a:t>standalone.sh  </a:t>
            </a:r>
            <a:r>
              <a:rPr lang="en-US" dirty="0" smtClean="0"/>
              <a:t>MY_OPTS</a:t>
            </a:r>
            <a:r>
              <a:rPr lang="en-US" dirty="0"/>
              <a:t>="-Xmx1024m</a:t>
            </a:r>
            <a:r>
              <a:rPr lang="en-US" dirty="0" smtClean="0"/>
              <a:t>"</a:t>
            </a:r>
            <a:endParaRPr lang="en-US" dirty="0"/>
          </a:p>
        </p:txBody>
      </p:sp>
    </p:spTree>
    <p:extLst>
      <p:ext uri="{BB962C8B-B14F-4D97-AF65-F5344CB8AC3E}">
        <p14:creationId xmlns:p14="http://schemas.microsoft.com/office/powerpoint/2010/main" val="2003090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304800"/>
            <a:ext cx="8382000" cy="628650"/>
          </a:xfrm>
        </p:spPr>
        <p:txBody>
          <a:bodyPr/>
          <a:lstStyle/>
          <a:p>
            <a:r>
              <a:rPr lang="en-US" dirty="0" smtClean="0"/>
              <a:t>Java Program under Execution in JVM</a:t>
            </a:r>
            <a:endParaRPr lang="en-US" dirty="0"/>
          </a:p>
        </p:txBody>
      </p:sp>
      <p:pic>
        <p:nvPicPr>
          <p:cNvPr id="56322" name="Picture 2"/>
          <p:cNvPicPr>
            <a:picLocks noChangeAspect="1" noChangeArrowheads="1"/>
          </p:cNvPicPr>
          <p:nvPr/>
        </p:nvPicPr>
        <p:blipFill>
          <a:blip r:embed="rId2"/>
          <a:srcRect/>
          <a:stretch>
            <a:fillRect/>
          </a:stretch>
        </p:blipFill>
        <p:spPr bwMode="auto">
          <a:xfrm>
            <a:off x="0" y="1295400"/>
            <a:ext cx="9051647" cy="53740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628650"/>
          </a:xfrm>
        </p:spPr>
        <p:txBody>
          <a:bodyPr>
            <a:normAutofit/>
          </a:bodyPr>
          <a:lstStyle/>
          <a:p>
            <a:r>
              <a:rPr lang="en-US" dirty="0" smtClean="0"/>
              <a:t>Web Logic performance tuning</a:t>
            </a:r>
            <a:endParaRPr lang="en-US" dirty="0"/>
          </a:p>
        </p:txBody>
      </p:sp>
      <p:sp>
        <p:nvSpPr>
          <p:cNvPr id="3" name="Rectangle 2"/>
          <p:cNvSpPr/>
          <p:nvPr/>
        </p:nvSpPr>
        <p:spPr>
          <a:xfrm>
            <a:off x="228600" y="685800"/>
            <a:ext cx="8686800" cy="3416320"/>
          </a:xfrm>
          <a:prstGeom prst="rect">
            <a:avLst/>
          </a:prstGeom>
        </p:spPr>
        <p:txBody>
          <a:bodyPr wrap="square">
            <a:spAutoFit/>
          </a:bodyPr>
          <a:lstStyle/>
          <a:p>
            <a:pPr fontAlgn="base"/>
            <a:r>
              <a:rPr lang="en-US" dirty="0" smtClean="0"/>
              <a:t>It can be categorized in 4 parts.</a:t>
            </a:r>
            <a:br>
              <a:rPr lang="en-US" dirty="0" smtClean="0"/>
            </a:br>
            <a:r>
              <a:rPr lang="en-US" b="1" dirty="0" smtClean="0"/>
              <a:t>a. Application Tuning.</a:t>
            </a:r>
            <a:r>
              <a:rPr lang="en-US" dirty="0" smtClean="0"/>
              <a:t/>
            </a:r>
            <a:br>
              <a:rPr lang="en-US" dirty="0" smtClean="0"/>
            </a:br>
            <a:r>
              <a:rPr lang="en-US" dirty="0" err="1" smtClean="0"/>
              <a:t>jsp</a:t>
            </a:r>
            <a:r>
              <a:rPr lang="en-US" dirty="0" smtClean="0"/>
              <a:t> </a:t>
            </a:r>
            <a:r>
              <a:rPr lang="en-US" dirty="0" err="1" smtClean="0"/>
              <a:t>precompilation</a:t>
            </a:r>
            <a:r>
              <a:rPr lang="en-US" dirty="0" smtClean="0"/>
              <a:t>, </a:t>
            </a:r>
            <a:r>
              <a:rPr lang="en-US" dirty="0" err="1" smtClean="0"/>
              <a:t>ejb</a:t>
            </a:r>
            <a:r>
              <a:rPr lang="en-US" dirty="0" smtClean="0"/>
              <a:t> pool size cache..</a:t>
            </a:r>
          </a:p>
          <a:p>
            <a:pPr fontAlgn="base"/>
            <a:r>
              <a:rPr lang="en-US" b="1" dirty="0" smtClean="0"/>
              <a:t>b. OS Tuning</a:t>
            </a:r>
          </a:p>
          <a:p>
            <a:pPr fontAlgn="base"/>
            <a:r>
              <a:rPr lang="en-US" dirty="0" smtClean="0"/>
              <a:t>Setting </a:t>
            </a:r>
            <a:r>
              <a:rPr lang="en-US" dirty="0" err="1" smtClean="0"/>
              <a:t>tcp</a:t>
            </a:r>
            <a:r>
              <a:rPr lang="en-US" dirty="0" smtClean="0"/>
              <a:t> </a:t>
            </a:r>
            <a:r>
              <a:rPr lang="en-US" dirty="0" err="1" smtClean="0"/>
              <a:t>ip</a:t>
            </a:r>
            <a:r>
              <a:rPr lang="en-US" dirty="0" smtClean="0"/>
              <a:t> parameter.</a:t>
            </a:r>
            <a:br>
              <a:rPr lang="en-US" dirty="0" smtClean="0"/>
            </a:br>
            <a:r>
              <a:rPr lang="en-US" dirty="0" err="1" smtClean="0"/>
              <a:t>tcp_time_wait_interval</a:t>
            </a:r>
            <a:r>
              <a:rPr lang="en-US" dirty="0" smtClean="0"/>
              <a:t/>
            </a:r>
            <a:br>
              <a:rPr lang="en-US" dirty="0" smtClean="0"/>
            </a:br>
            <a:r>
              <a:rPr lang="en-US" dirty="0" err="1" smtClean="0"/>
              <a:t>tcp_conn_req_max_q</a:t>
            </a:r>
            <a:endParaRPr lang="en-US" dirty="0" smtClean="0"/>
          </a:p>
          <a:p>
            <a:pPr fontAlgn="base"/>
            <a:r>
              <a:rPr lang="en-US" b="1" dirty="0" smtClean="0"/>
              <a:t>c. Core Server Tuning.</a:t>
            </a:r>
          </a:p>
          <a:p>
            <a:pPr fontAlgn="base"/>
            <a:r>
              <a:rPr lang="en-US" dirty="0" smtClean="0"/>
              <a:t>tune </a:t>
            </a:r>
            <a:r>
              <a:rPr lang="en-US" dirty="0" err="1" smtClean="0"/>
              <a:t>workmanager</a:t>
            </a:r>
            <a:r>
              <a:rPr lang="en-US" dirty="0" smtClean="0"/>
              <a:t>, tune chuck size and </a:t>
            </a:r>
            <a:r>
              <a:rPr lang="en-US" dirty="0" err="1" smtClean="0"/>
              <a:t>chunck</a:t>
            </a:r>
            <a:r>
              <a:rPr lang="en-US" dirty="0" smtClean="0"/>
              <a:t> pool size, using performance packs, connection backlog buffering.</a:t>
            </a:r>
          </a:p>
          <a:p>
            <a:pPr fontAlgn="base"/>
            <a:r>
              <a:rPr lang="en-US" b="1" dirty="0" smtClean="0"/>
              <a:t>d. JVM Tuning</a:t>
            </a:r>
            <a:r>
              <a:rPr lang="en-US" dirty="0" smtClean="0"/>
              <a:t/>
            </a:r>
            <a:br>
              <a:rPr lang="en-US" dirty="0" smtClean="0"/>
            </a:br>
            <a:r>
              <a:rPr lang="en-US" dirty="0" smtClean="0"/>
              <a:t>tuning </a:t>
            </a:r>
            <a:r>
              <a:rPr lang="en-US" dirty="0" err="1" smtClean="0"/>
              <a:t>gc</a:t>
            </a:r>
            <a:r>
              <a:rPr lang="en-US" dirty="0" smtClean="0"/>
              <a:t> strategy, monitoring garbage collection..</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628650"/>
          </a:xfrm>
        </p:spPr>
        <p:txBody>
          <a:bodyPr>
            <a:normAutofit/>
          </a:bodyPr>
          <a:lstStyle/>
          <a:p>
            <a:r>
              <a:rPr lang="en-US" dirty="0" err="1" smtClean="0"/>
              <a:t>weblogic</a:t>
            </a:r>
            <a:endParaRPr lang="en-US" dirty="0"/>
          </a:p>
        </p:txBody>
      </p:sp>
      <p:sp>
        <p:nvSpPr>
          <p:cNvPr id="3" name="Rectangle 2"/>
          <p:cNvSpPr/>
          <p:nvPr/>
        </p:nvSpPr>
        <p:spPr>
          <a:xfrm>
            <a:off x="228600" y="685800"/>
            <a:ext cx="8686800" cy="1200329"/>
          </a:xfrm>
          <a:prstGeom prst="rect">
            <a:avLst/>
          </a:prstGeom>
        </p:spPr>
        <p:txBody>
          <a:bodyPr wrap="square">
            <a:spAutoFit/>
          </a:bodyPr>
          <a:lstStyle/>
          <a:p>
            <a:r>
              <a:rPr lang="en-US" dirty="0" smtClean="0"/>
              <a:t>startWebLogic.cmd /.</a:t>
            </a:r>
            <a:r>
              <a:rPr lang="en-US" dirty="0" err="1" smtClean="0"/>
              <a:t>sh</a:t>
            </a:r>
            <a:endParaRPr lang="en-US" dirty="0" smtClean="0"/>
          </a:p>
          <a:p>
            <a:endParaRPr lang="en-US" dirty="0" smtClean="0"/>
          </a:p>
          <a:p>
            <a:r>
              <a:rPr lang="en-US" dirty="0" smtClean="0"/>
              <a:t/>
            </a:r>
            <a:br>
              <a:rPr lang="en-US" dirty="0" smtClean="0"/>
            </a:b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8610600" cy="628650"/>
          </a:xfrm>
        </p:spPr>
        <p:txBody>
          <a:bodyPr>
            <a:normAutofit/>
          </a:bodyPr>
          <a:lstStyle/>
          <a:p>
            <a:r>
              <a:rPr lang="en-US" dirty="0" err="1" smtClean="0"/>
              <a:t>Jdbc</a:t>
            </a:r>
            <a:r>
              <a:rPr lang="en-US" dirty="0" smtClean="0"/>
              <a:t> Performance Improvement</a:t>
            </a:r>
            <a:endParaRPr lang="en-US" dirty="0"/>
          </a:p>
        </p:txBody>
      </p:sp>
      <p:sp>
        <p:nvSpPr>
          <p:cNvPr id="3" name="Rectangle 2"/>
          <p:cNvSpPr/>
          <p:nvPr/>
        </p:nvSpPr>
        <p:spPr>
          <a:xfrm>
            <a:off x="0" y="533400"/>
            <a:ext cx="8686800" cy="9510296"/>
          </a:xfrm>
          <a:prstGeom prst="rect">
            <a:avLst/>
          </a:prstGeom>
        </p:spPr>
        <p:txBody>
          <a:bodyPr wrap="square">
            <a:spAutoFit/>
          </a:bodyPr>
          <a:lstStyle/>
          <a:p>
            <a:pPr fontAlgn="base"/>
            <a:r>
              <a:rPr lang="en-US" b="1" dirty="0" smtClean="0"/>
              <a:t>1. Using batch operations.</a:t>
            </a:r>
            <a:endParaRPr lang="en-US" dirty="0" smtClean="0"/>
          </a:p>
          <a:p>
            <a:pPr fontAlgn="base"/>
            <a:r>
              <a:rPr lang="en-US" dirty="0" smtClean="0"/>
              <a:t>You can read your big query and store results in some kind of buffer. And only when buffer is full you should run </a:t>
            </a:r>
            <a:r>
              <a:rPr lang="en-US" dirty="0" err="1" smtClean="0"/>
              <a:t>subquery</a:t>
            </a:r>
            <a:r>
              <a:rPr lang="en-US" dirty="0" smtClean="0"/>
              <a:t> for all data collected in buffer. This significantly reduces number of SQL statements to execute.</a:t>
            </a:r>
          </a:p>
          <a:p>
            <a:pPr fontAlgn="base"/>
            <a:r>
              <a:rPr lang="en-US" dirty="0" smtClean="0"/>
              <a:t>static final </a:t>
            </a:r>
            <a:r>
              <a:rPr lang="en-US" dirty="0" err="1" smtClean="0"/>
              <a:t>int</a:t>
            </a:r>
            <a:r>
              <a:rPr lang="en-US" dirty="0" smtClean="0"/>
              <a:t> BATCH_SIZE = 1000; List&lt;</a:t>
            </a:r>
            <a:r>
              <a:rPr lang="en-US" dirty="0" err="1" smtClean="0"/>
              <a:t>MyData</a:t>
            </a:r>
            <a:r>
              <a:rPr lang="en-US" dirty="0" smtClean="0"/>
              <a:t>&gt; buffer = new </a:t>
            </a:r>
            <a:r>
              <a:rPr lang="en-US" dirty="0" err="1" smtClean="0"/>
              <a:t>ArrayList</a:t>
            </a:r>
            <a:r>
              <a:rPr lang="en-US" dirty="0" smtClean="0"/>
              <a:t>&lt;&gt;(BATCH_SIZE); while (</a:t>
            </a:r>
            <a:r>
              <a:rPr lang="en-US" dirty="0" err="1" smtClean="0"/>
              <a:t>rs.hasNext</a:t>
            </a:r>
            <a:r>
              <a:rPr lang="en-US" dirty="0" smtClean="0"/>
              <a:t>()) { </a:t>
            </a:r>
            <a:r>
              <a:rPr lang="en-US" dirty="0" err="1" smtClean="0"/>
              <a:t>MyData</a:t>
            </a:r>
            <a:r>
              <a:rPr lang="en-US" dirty="0" smtClean="0"/>
              <a:t> record = new </a:t>
            </a:r>
            <a:r>
              <a:rPr lang="en-US" dirty="0" err="1" smtClean="0"/>
              <a:t>MyData</a:t>
            </a:r>
            <a:r>
              <a:rPr lang="en-US" dirty="0" smtClean="0"/>
              <a:t>( </a:t>
            </a:r>
            <a:r>
              <a:rPr lang="en-US" dirty="0" err="1" smtClean="0"/>
              <a:t>rs.getString</a:t>
            </a:r>
            <a:r>
              <a:rPr lang="en-US" dirty="0" smtClean="0"/>
              <a:t>(1), ..., </a:t>
            </a:r>
            <a:r>
              <a:rPr lang="en-US" dirty="0" err="1" smtClean="0"/>
              <a:t>rs.getString</a:t>
            </a:r>
            <a:r>
              <a:rPr lang="en-US" dirty="0" smtClean="0"/>
              <a:t>(4) ); </a:t>
            </a:r>
            <a:r>
              <a:rPr lang="en-US" dirty="0" err="1" smtClean="0"/>
              <a:t>buffer.add</a:t>
            </a:r>
            <a:r>
              <a:rPr lang="en-US" dirty="0" smtClean="0"/>
              <a:t>( record ); if (</a:t>
            </a:r>
            <a:r>
              <a:rPr lang="en-US" dirty="0" err="1" smtClean="0"/>
              <a:t>buffer.size</a:t>
            </a:r>
            <a:r>
              <a:rPr lang="en-US" dirty="0" smtClean="0"/>
              <a:t>() == BATCH_SIZE) { </a:t>
            </a:r>
            <a:r>
              <a:rPr lang="en-US" dirty="0" err="1" smtClean="0"/>
              <a:t>processBatch</a:t>
            </a:r>
            <a:r>
              <a:rPr lang="en-US" dirty="0" smtClean="0"/>
              <a:t>( buffer ); } } void </a:t>
            </a:r>
            <a:r>
              <a:rPr lang="en-US" dirty="0" err="1" smtClean="0"/>
              <a:t>processBatch</a:t>
            </a:r>
            <a:r>
              <a:rPr lang="en-US" dirty="0" smtClean="0"/>
              <a:t>( List&lt;</a:t>
            </a:r>
            <a:r>
              <a:rPr lang="en-US" dirty="0" err="1" smtClean="0"/>
              <a:t>MyData</a:t>
            </a:r>
            <a:r>
              <a:rPr lang="en-US" dirty="0" smtClean="0"/>
              <a:t>&gt; buffer ) { String </a:t>
            </a:r>
            <a:r>
              <a:rPr lang="en-US" dirty="0" err="1" smtClean="0"/>
              <a:t>sql</a:t>
            </a:r>
            <a:r>
              <a:rPr lang="en-US" dirty="0" smtClean="0"/>
              <a:t> = "select ... where X and id in (" + </a:t>
            </a:r>
            <a:r>
              <a:rPr lang="en-US" dirty="0" err="1" smtClean="0"/>
              <a:t>getIDs</a:t>
            </a:r>
            <a:r>
              <a:rPr lang="en-US" dirty="0" smtClean="0"/>
              <a:t>(buffer) + ")"; stat1.executeQuery(</a:t>
            </a:r>
            <a:r>
              <a:rPr lang="en-US" dirty="0" err="1" smtClean="0"/>
              <a:t>sql</a:t>
            </a:r>
            <a:r>
              <a:rPr lang="en-US" dirty="0" smtClean="0"/>
              <a:t>); // query for all IDs in buffer while(stat1.hasNext()) { ... } ... }</a:t>
            </a:r>
          </a:p>
          <a:p>
            <a:pPr fontAlgn="base"/>
            <a:r>
              <a:rPr lang="en-US" b="1" dirty="0" smtClean="0"/>
              <a:t>2. Using efficient maps to store content from many selects.</a:t>
            </a:r>
            <a:endParaRPr lang="en-US" dirty="0" smtClean="0"/>
          </a:p>
          <a:p>
            <a:pPr fontAlgn="base"/>
            <a:r>
              <a:rPr lang="en-US" dirty="0" smtClean="0"/>
              <a:t>If your records are no so big you can store them all at once event for 4 </a:t>
            </a:r>
            <a:r>
              <a:rPr lang="en-US" dirty="0" err="1" smtClean="0"/>
              <a:t>mln</a:t>
            </a:r>
            <a:r>
              <a:rPr lang="en-US" dirty="0" smtClean="0"/>
              <a:t> table.</a:t>
            </a:r>
          </a:p>
          <a:p>
            <a:pPr fontAlgn="base"/>
            <a:r>
              <a:rPr lang="en-US" dirty="0" smtClean="0"/>
              <a:t>I used this approach many times for night processes (with no normal users). Such approach may need much heap memory (i.e. 100 MB - 1 GB) - but is much faster that approach 1).</a:t>
            </a:r>
          </a:p>
          <a:p>
            <a:pPr fontAlgn="base"/>
            <a:r>
              <a:rPr lang="en-US" dirty="0" smtClean="0"/>
              <a:t>To do that you need efficient map implementation, i.e. - </a:t>
            </a:r>
            <a:r>
              <a:rPr lang="en-US" dirty="0" err="1" smtClean="0"/>
              <a:t>gnu.trove.map.TIntObjectMap</a:t>
            </a:r>
            <a:r>
              <a:rPr lang="en-US" dirty="0" smtClean="0"/>
              <a:t> (etc) which is much better that java standard library maps.</a:t>
            </a:r>
          </a:p>
          <a:p>
            <a:pPr fontAlgn="base"/>
            <a:r>
              <a:rPr lang="en-US" dirty="0" smtClean="0"/>
              <a:t>final </a:t>
            </a:r>
            <a:r>
              <a:rPr lang="en-US" dirty="0" err="1" smtClean="0"/>
              <a:t>TIntObjectMap</a:t>
            </a:r>
            <a:r>
              <a:rPr lang="en-US" dirty="0" smtClean="0"/>
              <a:t>&lt;</a:t>
            </a:r>
            <a:r>
              <a:rPr lang="en-US" dirty="0" err="1" smtClean="0"/>
              <a:t>MyData</a:t>
            </a:r>
            <a:r>
              <a:rPr lang="en-US" dirty="0" smtClean="0"/>
              <a:t>&gt; map = new </a:t>
            </a:r>
            <a:r>
              <a:rPr lang="en-US" dirty="0" err="1" smtClean="0"/>
              <a:t>TIntObjectHashMap</a:t>
            </a:r>
            <a:r>
              <a:rPr lang="en-US" dirty="0" smtClean="0"/>
              <a:t>&lt;</a:t>
            </a:r>
            <a:r>
              <a:rPr lang="en-US" dirty="0" err="1" smtClean="0"/>
              <a:t>MyData</a:t>
            </a:r>
            <a:r>
              <a:rPr lang="en-US" dirty="0" smtClean="0"/>
              <a:t>&gt;(10000, 0.8f); // query 1 while (</a:t>
            </a:r>
            <a:r>
              <a:rPr lang="en-US" dirty="0" err="1" smtClean="0"/>
              <a:t>rs.hasNext</a:t>
            </a:r>
            <a:r>
              <a:rPr lang="en-US" dirty="0" smtClean="0"/>
              <a:t>()) { </a:t>
            </a:r>
            <a:r>
              <a:rPr lang="en-US" dirty="0" err="1" smtClean="0"/>
              <a:t>MyData</a:t>
            </a:r>
            <a:r>
              <a:rPr lang="en-US" dirty="0" smtClean="0"/>
              <a:t> record = new </a:t>
            </a:r>
            <a:r>
              <a:rPr lang="en-US" dirty="0" err="1" smtClean="0"/>
              <a:t>MyData</a:t>
            </a:r>
            <a:r>
              <a:rPr lang="en-US" dirty="0" smtClean="0"/>
              <a:t>( </a:t>
            </a:r>
            <a:r>
              <a:rPr lang="en-US" dirty="0" err="1" smtClean="0"/>
              <a:t>rs.getInt</a:t>
            </a:r>
            <a:r>
              <a:rPr lang="en-US" dirty="0" smtClean="0"/>
              <a:t>(1), </a:t>
            </a:r>
            <a:r>
              <a:rPr lang="en-US" dirty="0" err="1" smtClean="0"/>
              <a:t>rs.getString</a:t>
            </a:r>
            <a:r>
              <a:rPr lang="en-US" dirty="0" smtClean="0"/>
              <a:t>(2), ..., </a:t>
            </a:r>
            <a:r>
              <a:rPr lang="en-US" dirty="0" err="1" smtClean="0"/>
              <a:t>rs.getString</a:t>
            </a:r>
            <a:r>
              <a:rPr lang="en-US" dirty="0" smtClean="0"/>
              <a:t>(4) ); </a:t>
            </a:r>
            <a:r>
              <a:rPr lang="en-US" dirty="0" err="1" smtClean="0"/>
              <a:t>map.put</a:t>
            </a:r>
            <a:r>
              <a:rPr lang="en-US" dirty="0" smtClean="0"/>
              <a:t>(</a:t>
            </a:r>
            <a:r>
              <a:rPr lang="en-US" dirty="0" err="1" smtClean="0"/>
              <a:t>record.getId</a:t>
            </a:r>
            <a:r>
              <a:rPr lang="en-US" dirty="0" smtClean="0"/>
              <a:t>(), record); } // query 2 while (</a:t>
            </a:r>
            <a:r>
              <a:rPr lang="en-US" dirty="0" err="1" smtClean="0"/>
              <a:t>rs.hasNext</a:t>
            </a:r>
            <a:r>
              <a:rPr lang="en-US" dirty="0" smtClean="0"/>
              <a:t>()) { </a:t>
            </a:r>
            <a:r>
              <a:rPr lang="en-US" dirty="0" err="1" smtClean="0"/>
              <a:t>int</a:t>
            </a:r>
            <a:r>
              <a:rPr lang="en-US" dirty="0" smtClean="0"/>
              <a:t> id = </a:t>
            </a:r>
            <a:r>
              <a:rPr lang="en-US" dirty="0" err="1" smtClean="0"/>
              <a:t>rs.getInt</a:t>
            </a:r>
            <a:r>
              <a:rPr lang="en-US" dirty="0" smtClean="0"/>
              <a:t>(1); // my data id String x = </a:t>
            </a:r>
            <a:r>
              <a:rPr lang="en-US" dirty="0" err="1" smtClean="0"/>
              <a:t>rs.getString</a:t>
            </a:r>
            <a:r>
              <a:rPr lang="en-US" dirty="0" smtClean="0"/>
              <a:t>(...); </a:t>
            </a:r>
            <a:r>
              <a:rPr lang="en-US" dirty="0" err="1" smtClean="0"/>
              <a:t>int</a:t>
            </a:r>
            <a:r>
              <a:rPr lang="en-US" dirty="0" smtClean="0"/>
              <a:t> y = </a:t>
            </a:r>
            <a:r>
              <a:rPr lang="en-US" dirty="0" err="1" smtClean="0"/>
              <a:t>rs.getInt</a:t>
            </a:r>
            <a:r>
              <a:rPr lang="en-US" dirty="0" smtClean="0"/>
              <a:t>(...); </a:t>
            </a:r>
            <a:r>
              <a:rPr lang="en-US" dirty="0" err="1" smtClean="0"/>
              <a:t>MyData</a:t>
            </a:r>
            <a:r>
              <a:rPr lang="en-US" dirty="0" smtClean="0"/>
              <a:t> record = </a:t>
            </a:r>
            <a:r>
              <a:rPr lang="en-US" dirty="0" err="1" smtClean="0"/>
              <a:t>map.get</a:t>
            </a:r>
            <a:r>
              <a:rPr lang="en-US" dirty="0" smtClean="0"/>
              <a:t>(id); </a:t>
            </a:r>
            <a:r>
              <a:rPr lang="en-US" dirty="0" err="1" smtClean="0"/>
              <a:t>record.add</a:t>
            </a:r>
            <a:r>
              <a:rPr lang="en-US" dirty="0" smtClean="0"/>
              <a:t>( new </a:t>
            </a:r>
            <a:r>
              <a:rPr lang="en-US" dirty="0" err="1" smtClean="0"/>
              <a:t>MyDetail</a:t>
            </a:r>
            <a:r>
              <a:rPr lang="en-US" dirty="0" smtClean="0"/>
              <a:t>(</a:t>
            </a:r>
            <a:r>
              <a:rPr lang="en-US" dirty="0" err="1" smtClean="0"/>
              <a:t>x,y</a:t>
            </a:r>
            <a:r>
              <a:rPr lang="en-US" dirty="0" smtClean="0"/>
              <a:t>) ); } // query 3 // same pattern as query 2 After this you have map filled with all data collected. Probably with a lot of memory allocated. This is why you can use that method only if you </a:t>
            </a:r>
            <a:r>
              <a:rPr lang="en-US" dirty="0" err="1" smtClean="0"/>
              <a:t>hava</a:t>
            </a:r>
            <a:r>
              <a:rPr lang="en-US" dirty="0" smtClean="0"/>
              <a:t> such resources.</a:t>
            </a:r>
          </a:p>
          <a:p>
            <a:pPr fontAlgn="base"/>
            <a:r>
              <a:rPr lang="en-US" dirty="0" smtClean="0"/>
              <a:t>Another topic is how to write </a:t>
            </a:r>
            <a:r>
              <a:rPr lang="en-US" dirty="0" err="1" smtClean="0"/>
              <a:t>MyData</a:t>
            </a:r>
            <a:r>
              <a:rPr lang="en-US" dirty="0" smtClean="0"/>
              <a:t> and </a:t>
            </a:r>
            <a:r>
              <a:rPr lang="en-US" dirty="0" err="1" smtClean="0"/>
              <a:t>MyDetail</a:t>
            </a:r>
            <a:r>
              <a:rPr lang="en-US" dirty="0" smtClean="0"/>
              <a:t> classes to be as small as possible. You can use some tricks:</a:t>
            </a:r>
          </a:p>
          <a:p>
            <a:pPr fontAlgn="base"/>
            <a:r>
              <a:rPr lang="en-US" dirty="0" smtClean="0"/>
              <a:t>storing 3 integers (with limited range) in 1 long variable (using </a:t>
            </a:r>
            <a:r>
              <a:rPr lang="en-US" dirty="0" err="1" smtClean="0"/>
              <a:t>util</a:t>
            </a:r>
            <a:r>
              <a:rPr lang="en-US" dirty="0" smtClean="0"/>
              <a:t> for bit shifting)</a:t>
            </a:r>
          </a:p>
          <a:p>
            <a:pPr fontAlgn="base"/>
            <a:r>
              <a:rPr lang="en-US" dirty="0" smtClean="0"/>
              <a:t>storing Date objects as integer (</a:t>
            </a:r>
            <a:r>
              <a:rPr lang="en-US" dirty="0" err="1" smtClean="0"/>
              <a:t>yymmdd</a:t>
            </a:r>
            <a:r>
              <a:rPr lang="en-US" dirty="0" smtClean="0"/>
              <a:t>)</a:t>
            </a:r>
          </a:p>
          <a:p>
            <a:pPr fontAlgn="base"/>
            <a:r>
              <a:rPr lang="en-US" dirty="0" smtClean="0"/>
              <a:t>calling </a:t>
            </a:r>
            <a:r>
              <a:rPr lang="en-US" dirty="0" err="1" smtClean="0"/>
              <a:t>str.intern</a:t>
            </a:r>
            <a:r>
              <a:rPr lang="en-US" dirty="0" smtClean="0"/>
              <a:t>() for each string fetched from DB</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628650"/>
          </a:xfrm>
        </p:spPr>
        <p:txBody>
          <a:bodyPr>
            <a:normAutofit/>
          </a:bodyPr>
          <a:lstStyle/>
          <a:p>
            <a:r>
              <a:rPr lang="en-US" dirty="0" err="1" smtClean="0"/>
              <a:t>Jdbc</a:t>
            </a:r>
            <a:r>
              <a:rPr lang="en-US" dirty="0" smtClean="0"/>
              <a:t> Performance Improvement…</a:t>
            </a:r>
            <a:endParaRPr lang="en-US" dirty="0"/>
          </a:p>
        </p:txBody>
      </p:sp>
      <p:sp>
        <p:nvSpPr>
          <p:cNvPr id="3" name="Rectangle 2"/>
          <p:cNvSpPr/>
          <p:nvPr/>
        </p:nvSpPr>
        <p:spPr>
          <a:xfrm>
            <a:off x="228600" y="685800"/>
            <a:ext cx="8686800" cy="5909310"/>
          </a:xfrm>
          <a:prstGeom prst="rect">
            <a:avLst/>
          </a:prstGeom>
        </p:spPr>
        <p:txBody>
          <a:bodyPr wrap="square">
            <a:spAutoFit/>
          </a:bodyPr>
          <a:lstStyle/>
          <a:p>
            <a:pPr fontAlgn="base"/>
            <a:r>
              <a:rPr lang="en-US" b="1" dirty="0" smtClean="0"/>
              <a:t>3. Transactions</a:t>
            </a:r>
            <a:endParaRPr lang="en-US" dirty="0" smtClean="0"/>
          </a:p>
          <a:p>
            <a:pPr fontAlgn="base"/>
            <a:r>
              <a:rPr lang="en-US" dirty="0" smtClean="0"/>
              <a:t>If you have to do some updates or inserts than 4 </a:t>
            </a:r>
            <a:r>
              <a:rPr lang="en-US" dirty="0" err="1" smtClean="0"/>
              <a:t>mln</a:t>
            </a:r>
            <a:r>
              <a:rPr lang="en-US" dirty="0" smtClean="0"/>
              <a:t> records is too much to handle in on transactions. This is too much for most database configurations. Use approach 1) and commit transaction for each batch. On each new inserted record you can have something like RUN_ID and if everything went well you can mark this RUN_ID as successful.</a:t>
            </a:r>
          </a:p>
          <a:p>
            <a:pPr fontAlgn="base"/>
            <a:r>
              <a:rPr lang="en-US" dirty="0" smtClean="0"/>
              <a:t>If your queries only read - there is no problem. However you can mark transaction as Read-only to help your database.</a:t>
            </a:r>
          </a:p>
          <a:p>
            <a:pPr fontAlgn="base"/>
            <a:r>
              <a:rPr lang="en-US" b="1" dirty="0" smtClean="0"/>
              <a:t>4. </a:t>
            </a:r>
            <a:r>
              <a:rPr lang="en-US" b="1" dirty="0" err="1" smtClean="0"/>
              <a:t>Jdbc</a:t>
            </a:r>
            <a:r>
              <a:rPr lang="en-US" b="1" dirty="0" smtClean="0"/>
              <a:t> fetch size.</a:t>
            </a:r>
            <a:endParaRPr lang="en-US" dirty="0" smtClean="0"/>
          </a:p>
          <a:p>
            <a:pPr fontAlgn="base"/>
            <a:r>
              <a:rPr lang="en-US" dirty="0" smtClean="0"/>
              <a:t>When you load a lot of records from database it is very, very important to set proper fetch size on your </a:t>
            </a:r>
            <a:r>
              <a:rPr lang="en-US" dirty="0" err="1" smtClean="0"/>
              <a:t>jdbc</a:t>
            </a:r>
            <a:r>
              <a:rPr lang="en-US" dirty="0" smtClean="0"/>
              <a:t> connection. This reduces number of physical hits to database socket and speeds your process.</a:t>
            </a:r>
          </a:p>
          <a:p>
            <a:pPr fontAlgn="base"/>
            <a:r>
              <a:rPr lang="en-US" dirty="0" smtClean="0"/>
              <a:t>Example:</a:t>
            </a:r>
          </a:p>
          <a:p>
            <a:pPr fontAlgn="base"/>
            <a:r>
              <a:rPr lang="en-US" dirty="0" smtClean="0"/>
              <a:t>// </a:t>
            </a:r>
            <a:r>
              <a:rPr lang="en-US" dirty="0" err="1" smtClean="0"/>
              <a:t>jdbc</a:t>
            </a:r>
            <a:r>
              <a:rPr lang="en-US" dirty="0" smtClean="0"/>
              <a:t> </a:t>
            </a:r>
            <a:r>
              <a:rPr lang="en-US" dirty="0" err="1" smtClean="0"/>
              <a:t>statement.setFetchSize</a:t>
            </a:r>
            <a:r>
              <a:rPr lang="en-US" dirty="0" smtClean="0"/>
              <a:t>(500); // spring </a:t>
            </a:r>
            <a:r>
              <a:rPr lang="en-US" dirty="0" err="1" smtClean="0"/>
              <a:t>JdbcTemplate</a:t>
            </a:r>
            <a:r>
              <a:rPr lang="en-US" dirty="0" smtClean="0"/>
              <a:t> </a:t>
            </a:r>
            <a:r>
              <a:rPr lang="en-US" dirty="0" err="1" smtClean="0"/>
              <a:t>jdbc</a:t>
            </a:r>
            <a:r>
              <a:rPr lang="en-US" dirty="0" smtClean="0"/>
              <a:t> = new </a:t>
            </a:r>
            <a:r>
              <a:rPr lang="en-US" dirty="0" err="1" smtClean="0"/>
              <a:t>JdbcTemplate</a:t>
            </a:r>
            <a:r>
              <a:rPr lang="en-US" dirty="0" smtClean="0"/>
              <a:t>(</a:t>
            </a:r>
            <a:r>
              <a:rPr lang="en-US" dirty="0" err="1" smtClean="0"/>
              <a:t>datasource</a:t>
            </a:r>
            <a:r>
              <a:rPr lang="en-US" dirty="0" smtClean="0"/>
              <a:t>); </a:t>
            </a:r>
            <a:r>
              <a:rPr lang="en-US" dirty="0" err="1" smtClean="0"/>
              <a:t>jdbc.setFetchSize</a:t>
            </a:r>
            <a:r>
              <a:rPr lang="en-US" dirty="0" smtClean="0"/>
              <a:t>(500);Here you can find some </a:t>
            </a:r>
            <a:r>
              <a:rPr lang="en-US" b="1" dirty="0" smtClean="0"/>
              <a:t>benchmarks</a:t>
            </a:r>
            <a:r>
              <a:rPr lang="en-US" dirty="0" smtClean="0"/>
              <a:t> and patterns for using fetch size:</a:t>
            </a:r>
          </a:p>
          <a:p>
            <a:pPr fontAlgn="base"/>
            <a:r>
              <a:rPr lang="en-US" b="1" dirty="0" smtClean="0"/>
              <a:t>5. </a:t>
            </a:r>
            <a:r>
              <a:rPr lang="en-US" b="1" dirty="0" err="1" smtClean="0"/>
              <a:t>PreparedStatement</a:t>
            </a:r>
            <a:endParaRPr lang="en-US" dirty="0" smtClean="0"/>
          </a:p>
          <a:p>
            <a:pPr fontAlgn="base"/>
            <a:r>
              <a:rPr lang="en-US" dirty="0" smtClean="0"/>
              <a:t>Use </a:t>
            </a:r>
            <a:r>
              <a:rPr lang="en-US" dirty="0" err="1" smtClean="0"/>
              <a:t>PreparedStatement</a:t>
            </a:r>
            <a:r>
              <a:rPr lang="en-US" dirty="0" smtClean="0"/>
              <a:t> rather than Statement.</a:t>
            </a:r>
          </a:p>
          <a:p>
            <a:pPr fontAlgn="base"/>
            <a:r>
              <a:rPr lang="en-US" b="1" dirty="0" smtClean="0"/>
              <a:t>6. Number of </a:t>
            </a:r>
            <a:r>
              <a:rPr lang="en-US" b="1" dirty="0" err="1" smtClean="0"/>
              <a:t>sql</a:t>
            </a:r>
            <a:r>
              <a:rPr lang="en-US" b="1" dirty="0" smtClean="0"/>
              <a:t> statements.</a:t>
            </a:r>
            <a:endParaRPr lang="en-US" dirty="0" smtClean="0"/>
          </a:p>
          <a:p>
            <a:pPr fontAlgn="base"/>
            <a:r>
              <a:rPr lang="en-US" dirty="0" smtClean="0"/>
              <a:t>Always try to minimize number of </a:t>
            </a:r>
            <a:r>
              <a:rPr lang="en-US" dirty="0" err="1" smtClean="0"/>
              <a:t>sql</a:t>
            </a:r>
            <a:r>
              <a:rPr lang="en-US" dirty="0" smtClean="0"/>
              <a:t> statements you send to database.</a:t>
            </a:r>
          </a:p>
          <a:p>
            <a:pPr fontAlgn="base"/>
            <a:r>
              <a:rPr lang="en-US" dirty="0" smtClean="0"/>
              <a:t> send to database.</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628650"/>
          </a:xfrm>
        </p:spPr>
        <p:txBody>
          <a:bodyPr>
            <a:normAutofit/>
          </a:bodyPr>
          <a:lstStyle/>
          <a:p>
            <a:r>
              <a:rPr lang="en-US" dirty="0" err="1" smtClean="0"/>
              <a:t>Jdbc</a:t>
            </a:r>
            <a:r>
              <a:rPr lang="en-US" dirty="0" smtClean="0"/>
              <a:t> Performance Improvement…</a:t>
            </a:r>
            <a:endParaRPr lang="en-US" dirty="0"/>
          </a:p>
        </p:txBody>
      </p:sp>
      <p:sp>
        <p:nvSpPr>
          <p:cNvPr id="3" name="Rectangle 2"/>
          <p:cNvSpPr/>
          <p:nvPr/>
        </p:nvSpPr>
        <p:spPr>
          <a:xfrm>
            <a:off x="228600" y="685800"/>
            <a:ext cx="8686800" cy="4524315"/>
          </a:xfrm>
          <a:prstGeom prst="rect">
            <a:avLst/>
          </a:prstGeom>
        </p:spPr>
        <p:txBody>
          <a:bodyPr wrap="square">
            <a:spAutoFit/>
          </a:bodyPr>
          <a:lstStyle/>
          <a:p>
            <a:r>
              <a:rPr lang="en-US" dirty="0" smtClean="0"/>
              <a:t>7. Avoid retrieving unnecessary columns: don't use "SELECT *".</a:t>
            </a:r>
          </a:p>
          <a:p>
            <a:r>
              <a:rPr lang="en-US" dirty="0" smtClean="0"/>
              <a:t>8. Use connection pooling:</a:t>
            </a:r>
          </a:p>
          <a:p>
            <a:pPr fontAlgn="base"/>
            <a:r>
              <a:rPr lang="en-US" dirty="0" smtClean="0"/>
              <a:t>Creating a network connection to a database server is (relatively) expensive. Likewise asking the server to prepare a SQL statement is (relatively) expensive.</a:t>
            </a:r>
          </a:p>
          <a:p>
            <a:pPr fontAlgn="base"/>
            <a:r>
              <a:rPr lang="en-US" dirty="0" smtClean="0"/>
              <a:t>Using a connection/statement pool, you can reuse existing connections/prepared statements, avoiding the cost of initiating a connection, parsing SQL etc.</a:t>
            </a:r>
          </a:p>
          <a:p>
            <a:pPr fontAlgn="base"/>
            <a:endParaRPr lang="en-US" dirty="0" smtClean="0"/>
          </a:p>
          <a:p>
            <a:pPr fontAlgn="base"/>
            <a:r>
              <a:rPr lang="en-US" dirty="0" smtClean="0">
                <a:hlinkClick r:id="rId2"/>
              </a:rPr>
              <a:t>https://www.infoq.com/articles/Diagnosing-Common-Java-Database-Performance-Hotspots</a:t>
            </a:r>
            <a:endParaRPr lang="en-US" dirty="0" smtClean="0"/>
          </a:p>
          <a:p>
            <a:pPr fontAlgn="base"/>
            <a:endParaRPr lang="en-US" dirty="0"/>
          </a:p>
          <a:p>
            <a:pPr fontAlgn="base"/>
            <a:r>
              <a:rPr lang="en-US" dirty="0" smtClean="0"/>
              <a:t>Good Read on Code Optimization:</a:t>
            </a:r>
          </a:p>
          <a:p>
            <a:pPr fontAlgn="base"/>
            <a:r>
              <a:rPr lang="en-US" dirty="0"/>
              <a:t>http://www.ijcaonline.org/research/volume125/number15/gotarane-2015-ijca-906029.pdf</a:t>
            </a:r>
            <a:endParaRPr lang="en-US" dirty="0" smtClean="0"/>
          </a:p>
          <a:p>
            <a:endParaRPr lang="en-US" dirty="0" smtClean="0"/>
          </a:p>
          <a:p>
            <a:r>
              <a:rPr lang="en-US" dirty="0" smtClean="0"/>
              <a:t/>
            </a:r>
            <a:br>
              <a:rPr lang="en-US" dirty="0" smtClean="0"/>
            </a:b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628650"/>
          </a:xfrm>
        </p:spPr>
        <p:txBody>
          <a:bodyPr>
            <a:normAutofit/>
          </a:bodyPr>
          <a:lstStyle/>
          <a:p>
            <a:r>
              <a:rPr lang="en-US" dirty="0" smtClean="0"/>
              <a:t>Logging Performance Improvements</a:t>
            </a:r>
            <a:endParaRPr lang="en-US" dirty="0"/>
          </a:p>
        </p:txBody>
      </p:sp>
      <p:sp>
        <p:nvSpPr>
          <p:cNvPr id="3" name="Rectangle 2"/>
          <p:cNvSpPr/>
          <p:nvPr/>
        </p:nvSpPr>
        <p:spPr>
          <a:xfrm>
            <a:off x="228600" y="838200"/>
            <a:ext cx="8686800" cy="5632311"/>
          </a:xfrm>
          <a:prstGeom prst="rect">
            <a:avLst/>
          </a:prstGeom>
        </p:spPr>
        <p:txBody>
          <a:bodyPr wrap="square">
            <a:spAutoFit/>
          </a:bodyPr>
          <a:lstStyle/>
          <a:p>
            <a:pPr marL="342900" indent="-342900">
              <a:buFont typeface="Arial" pitchFamily="34" charset="0"/>
              <a:buChar char="•"/>
            </a:pPr>
            <a:r>
              <a:rPr lang="en-US" sz="2400" dirty="0"/>
              <a:t>Performance is critical for enterprise applications and nobody wants the underlying logging framework to become a bottleneck. </a:t>
            </a:r>
            <a:endParaRPr lang="en-US" sz="2400" dirty="0" smtClean="0"/>
          </a:p>
          <a:p>
            <a:pPr marL="342900" indent="-342900">
              <a:buFont typeface="Arial" pitchFamily="34" charset="0"/>
              <a:buChar char="•"/>
            </a:pPr>
            <a:r>
              <a:rPr lang="en-US" sz="2400" dirty="0" smtClean="0"/>
              <a:t>For </a:t>
            </a:r>
            <a:r>
              <a:rPr lang="en-US" sz="2400" dirty="0"/>
              <a:t>increased logging performance, we want lower logging latency and higher throughput. </a:t>
            </a:r>
            <a:endParaRPr lang="en-US" sz="2400" dirty="0" smtClean="0"/>
          </a:p>
          <a:p>
            <a:pPr marL="342900" indent="-342900">
              <a:buFont typeface="Arial" pitchFamily="34" charset="0"/>
              <a:buChar char="•"/>
            </a:pPr>
            <a:r>
              <a:rPr lang="en-US" sz="2400" dirty="0" smtClean="0"/>
              <a:t>The </a:t>
            </a:r>
            <a:r>
              <a:rPr lang="en-US" sz="2400" b="1" u="sng" dirty="0"/>
              <a:t>asynchronous logger in Log4J 2</a:t>
            </a:r>
            <a:r>
              <a:rPr lang="en-US" sz="2400" dirty="0"/>
              <a:t> does this by decoupling the logging overhead from the thread executing your code. </a:t>
            </a:r>
            <a:endParaRPr lang="en-US" sz="2400" dirty="0" smtClean="0"/>
          </a:p>
          <a:p>
            <a:pPr marL="342900" indent="-342900">
              <a:buFont typeface="Arial" pitchFamily="34" charset="0"/>
              <a:buChar char="•"/>
            </a:pPr>
            <a:r>
              <a:rPr lang="en-US" sz="2400" dirty="0" smtClean="0"/>
              <a:t>An </a:t>
            </a:r>
            <a:r>
              <a:rPr lang="en-US" sz="2400" dirty="0" err="1"/>
              <a:t>async</a:t>
            </a:r>
            <a:r>
              <a:rPr lang="en-US" sz="2400" dirty="0"/>
              <a:t> logger has consistently lower latency than a synchronous logger and high throughput of logging messages at 6 – 68 times the rate of a synchronous logger.</a:t>
            </a:r>
          </a:p>
          <a:p>
            <a:pPr marL="342900" indent="-342900">
              <a:buFont typeface="Arial" pitchFamily="34" charset="0"/>
              <a:buChar char="•"/>
            </a:pPr>
            <a:r>
              <a:rPr lang="en-US" sz="2400" dirty="0"/>
              <a:t>I/O operations are notorious performance killers. This is because of locks and waits which are typical when dealing with I/O operations. </a:t>
            </a:r>
          </a:p>
        </p:txBody>
      </p:sp>
    </p:spTree>
    <p:extLst>
      <p:ext uri="{BB962C8B-B14F-4D97-AF65-F5344CB8AC3E}">
        <p14:creationId xmlns:p14="http://schemas.microsoft.com/office/powerpoint/2010/main" val="328366227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628650"/>
          </a:xfrm>
        </p:spPr>
        <p:txBody>
          <a:bodyPr>
            <a:normAutofit/>
          </a:bodyPr>
          <a:lstStyle/>
          <a:p>
            <a:r>
              <a:rPr lang="en-US" dirty="0" smtClean="0"/>
              <a:t>Performance Tuning Platform Dependency</a:t>
            </a:r>
            <a:endParaRPr lang="en-US" dirty="0"/>
          </a:p>
        </p:txBody>
      </p:sp>
      <p:sp>
        <p:nvSpPr>
          <p:cNvPr id="3" name="Rectangle 2"/>
          <p:cNvSpPr/>
          <p:nvPr/>
        </p:nvSpPr>
        <p:spPr>
          <a:xfrm>
            <a:off x="228600" y="838200"/>
            <a:ext cx="8686800" cy="2308324"/>
          </a:xfrm>
          <a:prstGeom prst="rect">
            <a:avLst/>
          </a:prstGeom>
        </p:spPr>
        <p:txBody>
          <a:bodyPr wrap="square">
            <a:spAutoFit/>
          </a:bodyPr>
          <a:lstStyle/>
          <a:p>
            <a:pPr marL="342900" indent="-342900">
              <a:buFont typeface="Arial" pitchFamily="34" charset="0"/>
              <a:buChar char="•"/>
            </a:pPr>
            <a:r>
              <a:rPr lang="en-US" sz="2400" dirty="0"/>
              <a:t>Performance </a:t>
            </a:r>
            <a:r>
              <a:rPr lang="en-US" sz="2400" dirty="0" smtClean="0"/>
              <a:t>Tuning done for your desktop/laptop, cannot be applied to your Web or App Servers</a:t>
            </a:r>
          </a:p>
          <a:p>
            <a:pPr marL="342900" indent="-342900">
              <a:buFont typeface="Arial" pitchFamily="34" charset="0"/>
              <a:buChar char="•"/>
            </a:pPr>
            <a:r>
              <a:rPr lang="en-US" sz="2400" dirty="0" smtClean="0"/>
              <a:t>Reason is it depends on underlying Hardware(RAM, CPU, etc…) and Software Platform</a:t>
            </a:r>
          </a:p>
          <a:p>
            <a:pPr marL="342900" indent="-342900">
              <a:buFont typeface="Arial" pitchFamily="34" charset="0"/>
              <a:buChar char="•"/>
            </a:pPr>
            <a:r>
              <a:rPr lang="en-US" sz="2400" dirty="0" smtClean="0"/>
              <a:t>Also Tuning may be different from one Web Server to another</a:t>
            </a:r>
            <a:endParaRPr lang="en-US" sz="2400" dirty="0"/>
          </a:p>
        </p:txBody>
      </p:sp>
      <p:sp>
        <p:nvSpPr>
          <p:cNvPr id="4" name="Title 1"/>
          <p:cNvSpPr txBox="1">
            <a:spLocks/>
          </p:cNvSpPr>
          <p:nvPr/>
        </p:nvSpPr>
        <p:spPr>
          <a:xfrm>
            <a:off x="152400" y="2895600"/>
            <a:ext cx="8610600" cy="62865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dirty="0" smtClean="0"/>
              <a:t>Other Performance Guidelines</a:t>
            </a:r>
            <a:endParaRPr lang="en-US" dirty="0"/>
          </a:p>
        </p:txBody>
      </p:sp>
      <p:sp>
        <p:nvSpPr>
          <p:cNvPr id="5" name="Rectangle 4"/>
          <p:cNvSpPr/>
          <p:nvPr/>
        </p:nvSpPr>
        <p:spPr>
          <a:xfrm>
            <a:off x="166255" y="3352800"/>
            <a:ext cx="8686800" cy="3785652"/>
          </a:xfrm>
          <a:prstGeom prst="rect">
            <a:avLst/>
          </a:prstGeom>
        </p:spPr>
        <p:txBody>
          <a:bodyPr wrap="square">
            <a:spAutoFit/>
          </a:bodyPr>
          <a:lstStyle/>
          <a:p>
            <a:pPr marL="342900" indent="-342900">
              <a:buFont typeface="Arial" pitchFamily="34" charset="0"/>
              <a:buChar char="•"/>
            </a:pPr>
            <a:r>
              <a:rPr lang="en-US" sz="2400" dirty="0" smtClean="0"/>
              <a:t>Use right Collection, in your coding</a:t>
            </a:r>
          </a:p>
          <a:p>
            <a:pPr marL="342900" indent="-342900">
              <a:buFont typeface="Arial" pitchFamily="34" charset="0"/>
              <a:buChar char="•"/>
            </a:pPr>
            <a:r>
              <a:rPr lang="en-US" sz="2400" dirty="0" smtClean="0"/>
              <a:t>Avoid Huge objects</a:t>
            </a:r>
          </a:p>
          <a:p>
            <a:pPr marL="342900" indent="-342900">
              <a:buFont typeface="Arial" pitchFamily="34" charset="0"/>
              <a:buChar char="•"/>
            </a:pPr>
            <a:r>
              <a:rPr lang="en-US" sz="2400" dirty="0" smtClean="0"/>
              <a:t>Perform profiling of your code from initial phases of project</a:t>
            </a:r>
          </a:p>
          <a:p>
            <a:pPr marL="342900" indent="-342900">
              <a:buFont typeface="Arial" pitchFamily="34" charset="0"/>
              <a:buChar char="•"/>
            </a:pPr>
            <a:r>
              <a:rPr lang="en-US" sz="2400" dirty="0" smtClean="0"/>
              <a:t>If you are using any third party libraries/frameworks, there is a chance that they are causing Memory or Performance overheads</a:t>
            </a:r>
          </a:p>
          <a:p>
            <a:pPr marL="342900" indent="-342900">
              <a:buFont typeface="Arial" pitchFamily="34" charset="0"/>
              <a:buChar char="•"/>
            </a:pPr>
            <a:r>
              <a:rPr lang="en-US" sz="2400" dirty="0" smtClean="0"/>
              <a:t>Avoid monolithic Huge Software Applications</a:t>
            </a:r>
          </a:p>
          <a:p>
            <a:pPr marL="342900" indent="-342900">
              <a:buFont typeface="Arial" pitchFamily="34" charset="0"/>
              <a:buChar char="•"/>
            </a:pPr>
            <a:r>
              <a:rPr lang="en-US" sz="2400" dirty="0" smtClean="0"/>
              <a:t>Scale Horizontally rather than vertically</a:t>
            </a:r>
          </a:p>
          <a:p>
            <a:pPr marL="342900" indent="-342900">
              <a:buFont typeface="Arial" pitchFamily="34" charset="0"/>
              <a:buChar char="•"/>
            </a:pPr>
            <a:endParaRPr lang="en-US" sz="2400" dirty="0"/>
          </a:p>
        </p:txBody>
      </p:sp>
    </p:spTree>
    <p:extLst>
      <p:ext uri="{BB962C8B-B14F-4D97-AF65-F5344CB8AC3E}">
        <p14:creationId xmlns:p14="http://schemas.microsoft.com/office/powerpoint/2010/main" val="22649892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628650"/>
          </a:xfrm>
        </p:spPr>
        <p:txBody>
          <a:bodyPr>
            <a:normAutofit/>
          </a:bodyPr>
          <a:lstStyle/>
          <a:p>
            <a:r>
              <a:rPr lang="en-US" dirty="0" smtClean="0"/>
              <a:t>What is JMX?</a:t>
            </a:r>
            <a:endParaRPr lang="en-US" dirty="0"/>
          </a:p>
        </p:txBody>
      </p:sp>
      <p:sp>
        <p:nvSpPr>
          <p:cNvPr id="3" name="Rectangle 2"/>
          <p:cNvSpPr/>
          <p:nvPr/>
        </p:nvSpPr>
        <p:spPr>
          <a:xfrm>
            <a:off x="228600" y="838200"/>
            <a:ext cx="8686800" cy="6001643"/>
          </a:xfrm>
          <a:prstGeom prst="rect">
            <a:avLst/>
          </a:prstGeom>
        </p:spPr>
        <p:txBody>
          <a:bodyPr wrap="square">
            <a:spAutoFit/>
          </a:bodyPr>
          <a:lstStyle/>
          <a:p>
            <a:r>
              <a:rPr lang="en-US" sz="2400" dirty="0"/>
              <a:t>Java Management Extensions (</a:t>
            </a:r>
            <a:r>
              <a:rPr lang="en-US" sz="2400" b="1" dirty="0"/>
              <a:t>JMX</a:t>
            </a:r>
            <a:r>
              <a:rPr lang="en-US" sz="2400" dirty="0"/>
              <a:t>) was introduced in J2SE 5.0 release. </a:t>
            </a:r>
            <a:endParaRPr lang="en-US" sz="2400" dirty="0" smtClean="0"/>
          </a:p>
          <a:p>
            <a:r>
              <a:rPr lang="en-US" sz="2400" dirty="0" smtClean="0"/>
              <a:t>It </a:t>
            </a:r>
            <a:r>
              <a:rPr lang="en-US" sz="2400" dirty="0"/>
              <a:t>provides an architecture to manage resources dynamically at runtime</a:t>
            </a:r>
            <a:r>
              <a:rPr lang="en-US" sz="2400" dirty="0" smtClean="0"/>
              <a:t>.</a:t>
            </a:r>
          </a:p>
          <a:p>
            <a:r>
              <a:rPr lang="en-US" sz="2400" dirty="0" smtClean="0"/>
              <a:t>JMX </a:t>
            </a:r>
            <a:r>
              <a:rPr lang="en-US" sz="2400" dirty="0"/>
              <a:t>is used mostly in enterprise applications to make the system configurable or to get the state of application at any point of time.</a:t>
            </a:r>
          </a:p>
          <a:p>
            <a:r>
              <a:rPr lang="en-US" sz="2400" dirty="0"/>
              <a:t>To manage any resource through JMX, we need to create </a:t>
            </a:r>
            <a:r>
              <a:rPr lang="en-US" sz="2400" b="1" dirty="0"/>
              <a:t>Managed Beans</a:t>
            </a:r>
            <a:r>
              <a:rPr lang="en-US" sz="2400" dirty="0"/>
              <a:t> (</a:t>
            </a:r>
            <a:r>
              <a:rPr lang="en-US" sz="2400" dirty="0" err="1"/>
              <a:t>MBeans</a:t>
            </a:r>
            <a:r>
              <a:rPr lang="en-US" sz="2400" dirty="0"/>
              <a:t>) and then register it to the </a:t>
            </a:r>
            <a:r>
              <a:rPr lang="en-US" sz="2400" b="1" dirty="0" err="1"/>
              <a:t>MBean</a:t>
            </a:r>
            <a:r>
              <a:rPr lang="en-US" sz="2400" b="1" dirty="0"/>
              <a:t> Server</a:t>
            </a:r>
            <a:r>
              <a:rPr lang="en-US" sz="2400" dirty="0"/>
              <a:t>. </a:t>
            </a:r>
            <a:endParaRPr lang="en-US" sz="2400" dirty="0" smtClean="0"/>
          </a:p>
          <a:p>
            <a:r>
              <a:rPr lang="en-US" sz="2400" dirty="0" err="1" smtClean="0"/>
              <a:t>MBean</a:t>
            </a:r>
            <a:r>
              <a:rPr lang="en-US" sz="2400" dirty="0" smtClean="0"/>
              <a:t> </a:t>
            </a:r>
            <a:r>
              <a:rPr lang="en-US" sz="2400" dirty="0"/>
              <a:t>server works as a management agent for all the </a:t>
            </a:r>
            <a:r>
              <a:rPr lang="en-US" sz="2400" dirty="0" err="1"/>
              <a:t>MBeans</a:t>
            </a:r>
            <a:r>
              <a:rPr lang="en-US" sz="2400" dirty="0"/>
              <a:t> registered.</a:t>
            </a:r>
          </a:p>
          <a:p>
            <a:r>
              <a:rPr lang="en-US" sz="2400" dirty="0"/>
              <a:t>We use </a:t>
            </a:r>
            <a:r>
              <a:rPr lang="en-US" sz="2400" b="1" dirty="0"/>
              <a:t>JMX Connectors</a:t>
            </a:r>
            <a:r>
              <a:rPr lang="en-US" sz="2400" dirty="0"/>
              <a:t> to connect to </a:t>
            </a:r>
            <a:r>
              <a:rPr lang="en-US" sz="2400" dirty="0" err="1"/>
              <a:t>MBean</a:t>
            </a:r>
            <a:r>
              <a:rPr lang="en-US" sz="2400" dirty="0"/>
              <a:t> server and to manage the registered resources. For example, JDK comes with </a:t>
            </a:r>
            <a:r>
              <a:rPr lang="en-US" sz="2400" b="1" dirty="0" err="1"/>
              <a:t>JConsole</a:t>
            </a:r>
            <a:r>
              <a:rPr lang="en-US" sz="2400" dirty="0"/>
              <a:t> through which you can connect to any local or remote </a:t>
            </a:r>
            <a:r>
              <a:rPr lang="en-US" sz="2400" dirty="0" err="1"/>
              <a:t>MBean</a:t>
            </a:r>
            <a:r>
              <a:rPr lang="en-US" sz="2400" dirty="0"/>
              <a:t> server. </a:t>
            </a:r>
          </a:p>
        </p:txBody>
      </p:sp>
    </p:spTree>
    <p:extLst>
      <p:ext uri="{BB962C8B-B14F-4D97-AF65-F5344CB8AC3E}">
        <p14:creationId xmlns:p14="http://schemas.microsoft.com/office/powerpoint/2010/main" val="2845470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228600"/>
            <a:ext cx="7772400" cy="552450"/>
          </a:xfrm>
        </p:spPr>
        <p:txBody>
          <a:bodyPr>
            <a:normAutofit/>
          </a:bodyPr>
          <a:lstStyle/>
          <a:p>
            <a:r>
              <a:rPr lang="en-US" dirty="0" smtClean="0"/>
              <a:t>Stack</a:t>
            </a:r>
            <a:endParaRPr lang="en-US" dirty="0"/>
          </a:p>
        </p:txBody>
      </p:sp>
      <p:sp>
        <p:nvSpPr>
          <p:cNvPr id="4" name="Rectangle 3"/>
          <p:cNvSpPr/>
          <p:nvPr/>
        </p:nvSpPr>
        <p:spPr>
          <a:xfrm>
            <a:off x="1600200" y="3657600"/>
            <a:ext cx="2438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600200" y="3048000"/>
            <a:ext cx="2438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600200" y="2438400"/>
            <a:ext cx="2438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600200" y="1828800"/>
            <a:ext cx="2438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600200" y="1219200"/>
            <a:ext cx="2438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600200" y="609600"/>
            <a:ext cx="2438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228600"/>
            <a:ext cx="7772400" cy="552450"/>
          </a:xfrm>
        </p:spPr>
        <p:txBody>
          <a:bodyPr>
            <a:normAutofit/>
          </a:bodyPr>
          <a:lstStyle/>
          <a:p>
            <a:r>
              <a:rPr lang="en-US" dirty="0" smtClean="0"/>
              <a:t>Reasons for Performance Problems</a:t>
            </a:r>
            <a:endParaRPr lang="en-US" dirty="0"/>
          </a:p>
        </p:txBody>
      </p:sp>
      <p:sp>
        <p:nvSpPr>
          <p:cNvPr id="3" name="Subtitle 2"/>
          <p:cNvSpPr>
            <a:spLocks noGrp="1"/>
          </p:cNvSpPr>
          <p:nvPr>
            <p:ph type="subTitle" idx="4294967295"/>
          </p:nvPr>
        </p:nvSpPr>
        <p:spPr>
          <a:xfrm>
            <a:off x="0" y="838200"/>
            <a:ext cx="8839200" cy="5867400"/>
          </a:xfrm>
        </p:spPr>
        <p:txBody>
          <a:bodyPr>
            <a:normAutofit lnSpcReduction="10000"/>
          </a:bodyPr>
          <a:lstStyle/>
          <a:p>
            <a:pPr marL="514350" indent="-514350" algn="l">
              <a:buFont typeface="+mj-lt"/>
              <a:buAutoNum type="arabicPeriod"/>
            </a:pPr>
            <a:r>
              <a:rPr lang="en-US" dirty="0" smtClean="0"/>
              <a:t>Excessive Synchronous Logging (Use </a:t>
            </a:r>
            <a:r>
              <a:rPr lang="en-US" dirty="0" err="1" smtClean="0"/>
              <a:t>Async</a:t>
            </a:r>
            <a:r>
              <a:rPr lang="en-US" dirty="0" smtClean="0"/>
              <a:t> option in Log4j, for better performance)</a:t>
            </a:r>
          </a:p>
          <a:p>
            <a:pPr marL="514350" indent="-514350" algn="l">
              <a:buFont typeface="+mj-lt"/>
              <a:buAutoNum type="arabicPeriod"/>
            </a:pPr>
            <a:r>
              <a:rPr lang="en-US" dirty="0" smtClean="0"/>
              <a:t>Excess Memory usage</a:t>
            </a:r>
          </a:p>
          <a:p>
            <a:pPr marL="514350" indent="-514350" algn="l">
              <a:buFont typeface="+mj-lt"/>
              <a:buAutoNum type="arabicPeriod"/>
            </a:pPr>
            <a:r>
              <a:rPr lang="en-US" dirty="0" smtClean="0"/>
              <a:t>Thread Synchronization/</a:t>
            </a:r>
            <a:r>
              <a:rPr lang="en-US" dirty="0" err="1" smtClean="0"/>
              <a:t>DeadLock</a:t>
            </a:r>
            <a:endParaRPr lang="en-US" dirty="0" smtClean="0"/>
          </a:p>
          <a:p>
            <a:pPr marL="514350" indent="-514350" algn="l">
              <a:buFont typeface="+mj-lt"/>
              <a:buAutoNum type="arabicPeriod"/>
            </a:pPr>
            <a:r>
              <a:rPr lang="en-US" dirty="0" smtClean="0"/>
              <a:t>Improper Tuning of JVM/Garbage Collector</a:t>
            </a:r>
          </a:p>
          <a:p>
            <a:pPr marL="514350" indent="-514350" algn="l">
              <a:buFont typeface="+mj-lt"/>
              <a:buAutoNum type="arabicPeriod"/>
            </a:pPr>
            <a:r>
              <a:rPr lang="en-US" dirty="0" smtClean="0"/>
              <a:t>Improper Design/Coding due to poor understanding of Concepts like GC.</a:t>
            </a:r>
          </a:p>
          <a:p>
            <a:pPr marL="514350" indent="-514350" algn="l"/>
            <a:r>
              <a:rPr lang="en-US" sz="2800" dirty="0" err="1" smtClean="0"/>
              <a:t>ItemStock</a:t>
            </a:r>
            <a:r>
              <a:rPr lang="en-US" sz="2800" dirty="0" smtClean="0"/>
              <a:t>[] stocks = </a:t>
            </a:r>
            <a:r>
              <a:rPr lang="en-US" sz="2800" b="1" dirty="0" err="1" smtClean="0"/>
              <a:t>catalogSessionBean.loadAllStocks</a:t>
            </a:r>
            <a:r>
              <a:rPr lang="en-US" sz="2800" b="1" dirty="0" smtClean="0"/>
              <a:t>();</a:t>
            </a:r>
            <a:r>
              <a:rPr lang="en-US" sz="2800" dirty="0" smtClean="0"/>
              <a:t> </a:t>
            </a:r>
          </a:p>
          <a:p>
            <a:pPr marL="514350" indent="-514350" algn="l">
              <a:buNone/>
            </a:pPr>
            <a:r>
              <a:rPr lang="en-US" sz="2800" dirty="0" smtClean="0"/>
              <a:t> for (</a:t>
            </a:r>
            <a:r>
              <a:rPr lang="en-US" sz="2800" dirty="0" err="1" smtClean="0"/>
              <a:t>ItemStock</a:t>
            </a:r>
            <a:r>
              <a:rPr lang="en-US" sz="2800" dirty="0" smtClean="0"/>
              <a:t> stock : stocks) </a:t>
            </a:r>
          </a:p>
          <a:p>
            <a:pPr marL="514350" indent="-514350" algn="l">
              <a:buNone/>
            </a:pPr>
            <a:r>
              <a:rPr lang="en-US" sz="2800" dirty="0" smtClean="0"/>
              <a:t>{ </a:t>
            </a:r>
          </a:p>
          <a:p>
            <a:pPr marL="514350" indent="-514350" algn="l">
              <a:buNone/>
            </a:pPr>
            <a:r>
              <a:rPr lang="en-US" sz="2800" dirty="0" smtClean="0"/>
              <a:t>if (</a:t>
            </a:r>
            <a:r>
              <a:rPr lang="en-US" sz="2800" b="1" dirty="0" err="1" smtClean="0"/>
              <a:t>stock.getProductId</a:t>
            </a:r>
            <a:r>
              <a:rPr lang="en-US" sz="2800" b="1" dirty="0" smtClean="0"/>
              <a:t>().</a:t>
            </a:r>
            <a:r>
              <a:rPr lang="en-US" sz="2800" b="1" dirty="0" err="1" smtClean="0"/>
              <a:t>getId</a:t>
            </a:r>
            <a:r>
              <a:rPr lang="en-US" sz="2800" b="1" dirty="0" smtClean="0"/>
              <a:t>()==id</a:t>
            </a:r>
            <a:r>
              <a:rPr lang="en-US" sz="2800" dirty="0" smtClean="0"/>
              <a:t>) { if(</a:t>
            </a:r>
            <a:r>
              <a:rPr lang="en-US" sz="2800" dirty="0" err="1" smtClean="0"/>
              <a:t>catalogSessionBean.updateStock</a:t>
            </a:r>
            <a:r>
              <a:rPr lang="en-US" sz="2800" dirty="0" smtClean="0"/>
              <a:t>(stock,-1)){ </a:t>
            </a:r>
            <a:r>
              <a:rPr lang="en-US" sz="2800" dirty="0" err="1" smtClean="0"/>
              <a:t>basketBean.addToBasket</a:t>
            </a:r>
            <a:r>
              <a:rPr lang="en-US" sz="2800" dirty="0" smtClean="0"/>
              <a:t>(id); . . . } . . . }</a:t>
            </a:r>
            <a:endParaRPr lang="en-US"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304800"/>
            <a:ext cx="7772400" cy="628650"/>
          </a:xfrm>
        </p:spPr>
        <p:txBody>
          <a:bodyPr>
            <a:normAutofit/>
          </a:bodyPr>
          <a:lstStyle/>
          <a:p>
            <a:r>
              <a:rPr lang="en-US" dirty="0" smtClean="0"/>
              <a:t>Reasons for Performance Problems</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marL="514350" indent="-514350" algn="l">
              <a:buFont typeface="+mj-lt"/>
              <a:buAutoNum type="arabicPeriod" startAt="6"/>
            </a:pPr>
            <a:r>
              <a:rPr lang="en-US" dirty="0" smtClean="0"/>
              <a:t>Improper Interaction with database:</a:t>
            </a:r>
          </a:p>
          <a:p>
            <a:pPr marL="880110" lvl="1" indent="-514350">
              <a:buFont typeface="+mj-lt"/>
              <a:buAutoNum type="alphaLcPeriod"/>
            </a:pPr>
            <a:r>
              <a:rPr lang="en-US" dirty="0" smtClean="0"/>
              <a:t>Do not interact with database very frequently</a:t>
            </a:r>
          </a:p>
          <a:p>
            <a:pPr marL="880110" lvl="1" indent="-514350">
              <a:buFont typeface="+mj-lt"/>
              <a:buAutoNum type="alphaLcPeriod"/>
            </a:pPr>
            <a:r>
              <a:rPr lang="en-US" dirty="0" smtClean="0"/>
              <a:t>Limit the number of records fetched(For </a:t>
            </a:r>
            <a:r>
              <a:rPr lang="en-US" dirty="0" err="1" smtClean="0"/>
              <a:t>eg</a:t>
            </a:r>
            <a:r>
              <a:rPr lang="en-US" dirty="0" smtClean="0"/>
              <a:t>. Using </a:t>
            </a:r>
            <a:r>
              <a:rPr lang="en-US" dirty="0" err="1" smtClean="0"/>
              <a:t>stmt.setFetchSize</a:t>
            </a:r>
            <a:r>
              <a:rPr lang="en-US" dirty="0" smtClean="0"/>
              <a:t>(100); )</a:t>
            </a:r>
          </a:p>
          <a:p>
            <a:pPr marL="880110" lvl="1" indent="-514350">
              <a:buFont typeface="+mj-lt"/>
              <a:buAutoNum type="alphaLcPeriod"/>
            </a:pPr>
            <a:r>
              <a:rPr lang="en-US" dirty="0" smtClean="0"/>
              <a:t>Use indexing</a:t>
            </a:r>
          </a:p>
          <a:p>
            <a:pPr marL="514350" indent="-514350" algn="l">
              <a:buFont typeface="+mj-lt"/>
              <a:buAutoNum type="arabicPeriod" startAt="6"/>
            </a:pP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304800"/>
            <a:ext cx="7772400" cy="628650"/>
          </a:xfrm>
        </p:spPr>
        <p:txBody>
          <a:bodyPr>
            <a:normAutofit/>
          </a:bodyPr>
          <a:lstStyle/>
          <a:p>
            <a:r>
              <a:rPr lang="en-US" dirty="0" smtClean="0"/>
              <a:t>How To Improve Performance</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marL="514350" indent="-514350" algn="l">
              <a:buFont typeface="+mj-lt"/>
              <a:buAutoNum type="arabicPeriod" startAt="6"/>
            </a:pPr>
            <a:endParaRPr lang="en-US" dirty="0" smtClean="0"/>
          </a:p>
          <a:p>
            <a:pPr marL="514350" indent="-514350" algn="l">
              <a:buFont typeface="+mj-lt"/>
              <a:buAutoNum type="arabicPeriod"/>
            </a:pPr>
            <a:r>
              <a:rPr lang="en-US" dirty="0" smtClean="0"/>
              <a:t>Understanding JVM Internals</a:t>
            </a:r>
          </a:p>
          <a:p>
            <a:pPr marL="514350" indent="-514350" algn="l">
              <a:buFont typeface="+mj-lt"/>
              <a:buAutoNum type="arabicPeriod"/>
            </a:pPr>
            <a:r>
              <a:rPr lang="en-US" dirty="0" smtClean="0"/>
              <a:t>Memory Model</a:t>
            </a:r>
          </a:p>
          <a:p>
            <a:pPr marL="514350" indent="-514350" algn="l">
              <a:buFont typeface="+mj-lt"/>
              <a:buAutoNum type="arabicPeriod"/>
            </a:pPr>
            <a:r>
              <a:rPr lang="en-US" dirty="0" smtClean="0"/>
              <a:t>Working of Garbage Collector</a:t>
            </a:r>
          </a:p>
          <a:p>
            <a:pPr marL="514350" indent="-514350" algn="l">
              <a:buFont typeface="+mj-lt"/>
              <a:buAutoNum type="arabicPeriod"/>
            </a:pPr>
            <a:r>
              <a:rPr lang="en-US" dirty="0" smtClean="0"/>
              <a:t>Various Garbage Collector Algorithms</a:t>
            </a:r>
          </a:p>
          <a:p>
            <a:pPr marL="514350" indent="-514350" algn="l">
              <a:buFont typeface="+mj-lt"/>
              <a:buAutoNum type="arabicPeriod"/>
            </a:pPr>
            <a:r>
              <a:rPr lang="en-US" dirty="0" smtClean="0"/>
              <a:t>Tuning Garbage Collector</a:t>
            </a:r>
          </a:p>
          <a:p>
            <a:pPr marL="514350" indent="-514350" algn="l">
              <a:buFont typeface="+mj-lt"/>
              <a:buAutoNum type="arabicPeriod"/>
            </a:pPr>
            <a:r>
              <a:rPr lang="en-US" dirty="0" smtClean="0"/>
              <a:t>Monitor Heap, GC, Lock Contention using various Tools</a:t>
            </a:r>
          </a:p>
          <a:p>
            <a:pPr marL="514350" indent="-514350" algn="l">
              <a:buFont typeface="+mj-lt"/>
              <a:buAutoNum type="arabicPeriod"/>
            </a:pPr>
            <a:r>
              <a:rPr lang="en-US" dirty="0" smtClean="0"/>
              <a:t>Tuning Memory Allocations</a:t>
            </a:r>
          </a:p>
          <a:p>
            <a:pPr marL="514350" indent="-514350" algn="l">
              <a:buFont typeface="+mj-lt"/>
              <a:buAutoNum type="arabicPeriod"/>
            </a:pPr>
            <a:r>
              <a:rPr lang="en-US" dirty="0" smtClean="0"/>
              <a:t>Tuning JIT Compiler</a:t>
            </a:r>
          </a:p>
          <a:p>
            <a:pPr marL="514350" indent="-514350">
              <a:buFont typeface="+mj-lt"/>
              <a:buAutoNum type="arabicPeriod"/>
            </a:pPr>
            <a:r>
              <a:rPr lang="en-US" dirty="0" smtClean="0"/>
              <a:t>Understanding Lock Contention</a:t>
            </a:r>
          </a:p>
          <a:p>
            <a:pPr marL="514350" indent="-514350">
              <a:buFont typeface="+mj-lt"/>
              <a:buAutoNum type="arabicPeriod"/>
            </a:pPr>
            <a:r>
              <a:rPr lang="en-US" dirty="0" smtClean="0"/>
              <a:t>Changing </a:t>
            </a:r>
            <a:r>
              <a:rPr lang="en-US" dirty="0"/>
              <a:t>Design/code</a:t>
            </a:r>
            <a:endParaRPr lang="en-US" dirty="0" smtClean="0"/>
          </a:p>
          <a:p>
            <a:pPr marL="514350" indent="-514350" algn="l">
              <a:buFont typeface="+mj-lt"/>
              <a:buAutoNum type="arabicPeriod"/>
            </a:pP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7467600" cy="579438"/>
          </a:xfrm>
        </p:spPr>
        <p:txBody>
          <a:bodyPr>
            <a:normAutofit/>
          </a:bodyPr>
          <a:lstStyle/>
          <a:p>
            <a:r>
              <a:rPr lang="en-US" dirty="0" smtClean="0"/>
              <a:t>When Performance?</a:t>
            </a:r>
            <a:endParaRPr lang="en-US" dirty="0"/>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24000" y="1295400"/>
            <a:ext cx="4953000" cy="4965383"/>
          </a:xfrm>
        </p:spPr>
      </p:pic>
    </p:spTree>
    <p:extLst>
      <p:ext uri="{BB962C8B-B14F-4D97-AF65-F5344CB8AC3E}">
        <p14:creationId xmlns:p14="http://schemas.microsoft.com/office/powerpoint/2010/main" val="40847143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228600"/>
            <a:ext cx="7772400" cy="628650"/>
          </a:xfrm>
        </p:spPr>
        <p:txBody>
          <a:bodyPr/>
          <a:lstStyle/>
          <a:p>
            <a:r>
              <a:rPr lang="en-US" dirty="0" smtClean="0"/>
              <a:t>Role of Garbage Collector</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marL="514350" indent="-514350" algn="l">
              <a:buFont typeface="+mj-lt"/>
              <a:buAutoNum type="arabicPeriod"/>
            </a:pPr>
            <a:r>
              <a:rPr lang="en-US" dirty="0" smtClean="0"/>
              <a:t>As known Memory can be allocated and de allocated from Heap, when the Program is under execution.  </a:t>
            </a:r>
          </a:p>
          <a:p>
            <a:pPr marL="514350" indent="-514350" algn="l">
              <a:buFont typeface="+mj-lt"/>
              <a:buAutoNum type="arabicPeriod"/>
            </a:pPr>
            <a:r>
              <a:rPr lang="en-US" dirty="0" smtClean="0"/>
              <a:t>Such Heap Memory de allocation need to be performed by Programmer in Programming Languages such as C/C++, failing which Memory Leak occurs. </a:t>
            </a:r>
          </a:p>
          <a:p>
            <a:pPr marL="514350" indent="-514350" algn="l">
              <a:buFont typeface="+mj-lt"/>
              <a:buAutoNum type="arabicPeriod"/>
            </a:pPr>
            <a:r>
              <a:rPr lang="en-US" dirty="0" smtClean="0"/>
              <a:t>However in Java we are relieved from destroying unreferenced objects, as Garbage Collector, automatically performs this.</a:t>
            </a:r>
          </a:p>
          <a:p>
            <a:pPr marL="514350" indent="-514350" algn="l">
              <a:buFont typeface="+mj-lt"/>
              <a:buAutoNum type="arabicPeriod"/>
            </a:pPr>
            <a:r>
              <a:rPr lang="en-US" dirty="0" smtClean="0"/>
              <a:t>However, this Garbage Collection causes Performance Hit. Hence Garbage Collection need to be understood, and tuned to avoid or control Performance issues.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7772400" cy="552450"/>
          </a:xfrm>
        </p:spPr>
        <p:txBody>
          <a:bodyPr/>
          <a:lstStyle/>
          <a:p>
            <a:r>
              <a:rPr lang="en-US" dirty="0" smtClean="0"/>
              <a:t>Optimization – Why?</a:t>
            </a:r>
            <a:endParaRPr lang="en-US" dirty="0"/>
          </a:p>
        </p:txBody>
      </p:sp>
      <p:sp>
        <p:nvSpPr>
          <p:cNvPr id="3" name="Subtitle 2"/>
          <p:cNvSpPr>
            <a:spLocks noGrp="1"/>
          </p:cNvSpPr>
          <p:nvPr>
            <p:ph type="subTitle" idx="4294967295"/>
          </p:nvPr>
        </p:nvSpPr>
        <p:spPr>
          <a:xfrm>
            <a:off x="0" y="990600"/>
            <a:ext cx="9144000" cy="5867400"/>
          </a:xfrm>
        </p:spPr>
        <p:txBody>
          <a:bodyPr>
            <a:normAutofit/>
          </a:bodyPr>
          <a:lstStyle/>
          <a:p>
            <a:pPr algn="l"/>
            <a:r>
              <a:rPr lang="en-US" dirty="0" smtClean="0"/>
              <a:t>Getting Java apps to run is one thing. But getting them to run faster and achieving SLA is another challenge. </a:t>
            </a:r>
          </a:p>
          <a:p>
            <a:pPr algn="l"/>
            <a:endParaRPr lang="en-US" dirty="0" smtClean="0"/>
          </a:p>
          <a:p>
            <a:pPr algn="l"/>
            <a:r>
              <a:rPr lang="en-US" dirty="0" smtClean="0"/>
              <a:t>Achieving best Performance is a tricky, and the complexity of the JVM and Garbage Collection makes it more challenging. </a:t>
            </a:r>
          </a:p>
          <a:p>
            <a:pPr algn="l"/>
            <a:endParaRPr lang="en-US" dirty="0" smtClean="0"/>
          </a:p>
          <a:p>
            <a:pPr algn="l"/>
            <a:r>
              <a:rPr lang="en-US" dirty="0" smtClean="0"/>
              <a:t>Lets first understand architecture of </a:t>
            </a:r>
          </a:p>
          <a:p>
            <a:pPr marL="457200" indent="-457200" algn="l">
              <a:buFont typeface="+mj-lt"/>
              <a:buAutoNum type="arabicPeriod"/>
            </a:pPr>
            <a:r>
              <a:rPr lang="en-US" dirty="0" smtClean="0"/>
              <a:t>JVM</a:t>
            </a:r>
          </a:p>
          <a:p>
            <a:pPr marL="457200" indent="-457200" algn="l">
              <a:buFont typeface="+mj-lt"/>
              <a:buAutoNum type="arabicPeriod"/>
            </a:pPr>
            <a:r>
              <a:rPr lang="en-US" dirty="0" smtClean="0"/>
              <a:t>Memory Model</a:t>
            </a:r>
          </a:p>
          <a:p>
            <a:pPr marL="457200" indent="-457200" algn="l">
              <a:buFont typeface="+mj-lt"/>
              <a:buAutoNum type="arabicPeriod"/>
            </a:pPr>
            <a:r>
              <a:rPr lang="en-US" dirty="0" smtClean="0"/>
              <a:t>Garbage Collector</a:t>
            </a:r>
          </a:p>
          <a:p>
            <a:pPr marL="0" indent="0" algn="l">
              <a:buNone/>
            </a:pPr>
            <a:r>
              <a:rPr lang="en-US" dirty="0"/>
              <a:t>	</a:t>
            </a:r>
            <a:r>
              <a:rPr lang="en-US" dirty="0" smtClean="0"/>
              <a:t>and further explore how we can tune them, to achieve better performance.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7772400" cy="857250"/>
          </a:xfrm>
        </p:spPr>
        <p:txBody>
          <a:bodyPr/>
          <a:lstStyle/>
          <a:p>
            <a:r>
              <a:rPr lang="en-US" dirty="0" smtClean="0"/>
              <a:t>Role of Garbage Collector…</a:t>
            </a:r>
            <a:endParaRPr lang="en-US" dirty="0"/>
          </a:p>
        </p:txBody>
      </p:sp>
      <p:sp>
        <p:nvSpPr>
          <p:cNvPr id="3" name="Subtitle 2"/>
          <p:cNvSpPr>
            <a:spLocks noGrp="1"/>
          </p:cNvSpPr>
          <p:nvPr>
            <p:ph type="subTitle" idx="4294967295"/>
          </p:nvPr>
        </p:nvSpPr>
        <p:spPr>
          <a:xfrm>
            <a:off x="0" y="1219200"/>
            <a:ext cx="8839200" cy="5486400"/>
          </a:xfrm>
        </p:spPr>
        <p:txBody>
          <a:bodyPr>
            <a:normAutofit/>
          </a:bodyPr>
          <a:lstStyle/>
          <a:p>
            <a:pPr>
              <a:buNone/>
            </a:pPr>
            <a:r>
              <a:rPr lang="en-US" dirty="0" smtClean="0"/>
              <a:t>Garbage Collection Tuning plays vital role especially in Long Running or memory Intensive Applications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What Garbage Collection actually does?</a:t>
            </a:r>
            <a:endParaRPr lang="en-US" dirty="0"/>
          </a:p>
        </p:txBody>
      </p:sp>
      <p:sp>
        <p:nvSpPr>
          <p:cNvPr id="3" name="Subtitle 2"/>
          <p:cNvSpPr>
            <a:spLocks noGrp="1"/>
          </p:cNvSpPr>
          <p:nvPr>
            <p:ph type="subTitle" idx="4294967295"/>
          </p:nvPr>
        </p:nvSpPr>
        <p:spPr>
          <a:xfrm>
            <a:off x="0" y="990600"/>
            <a:ext cx="8839200" cy="1752600"/>
          </a:xfrm>
        </p:spPr>
        <p:txBody>
          <a:bodyPr>
            <a:normAutofit fontScale="92500" lnSpcReduction="10000"/>
          </a:bodyPr>
          <a:lstStyle/>
          <a:p>
            <a:pPr algn="l"/>
            <a:r>
              <a:rPr lang="en-US" dirty="0"/>
              <a:t>One of the basic way of garbage collection involves three steps:</a:t>
            </a:r>
          </a:p>
          <a:p>
            <a:pPr algn="l"/>
            <a:r>
              <a:rPr lang="en-US" b="1" dirty="0"/>
              <a:t>Marking</a:t>
            </a:r>
            <a:r>
              <a:rPr lang="en-US" dirty="0"/>
              <a:t>: This is the first step where garbage collector identifies which objects are in use and which ones are not in use.</a:t>
            </a:r>
          </a:p>
          <a:p>
            <a:pPr algn="l">
              <a:buNone/>
            </a:pPr>
            <a:r>
              <a:rPr lang="en-US" dirty="0" smtClean="0"/>
              <a:t/>
            </a:r>
            <a:br>
              <a:rPr lang="en-US" dirty="0" smtClean="0"/>
            </a:br>
            <a:endParaRPr lang="en-US" dirty="0"/>
          </a:p>
        </p:txBody>
      </p:sp>
      <p:pic>
        <p:nvPicPr>
          <p:cNvPr id="1026" name="Picture 2"/>
          <p:cNvPicPr>
            <a:picLocks noChangeAspect="1" noChangeArrowheads="1"/>
          </p:cNvPicPr>
          <p:nvPr/>
        </p:nvPicPr>
        <p:blipFill>
          <a:blip r:embed="rId2"/>
          <a:srcRect/>
          <a:stretch>
            <a:fillRect/>
          </a:stretch>
        </p:blipFill>
        <p:spPr bwMode="auto">
          <a:xfrm>
            <a:off x="1066800" y="2017091"/>
            <a:ext cx="6477000" cy="48686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What Garbage Collection actually does?</a:t>
            </a:r>
            <a:endParaRPr lang="en-US" dirty="0"/>
          </a:p>
        </p:txBody>
      </p:sp>
      <p:sp>
        <p:nvSpPr>
          <p:cNvPr id="3" name="Subtitle 2"/>
          <p:cNvSpPr>
            <a:spLocks noGrp="1"/>
          </p:cNvSpPr>
          <p:nvPr>
            <p:ph type="subTitle" idx="4294967295"/>
          </p:nvPr>
        </p:nvSpPr>
        <p:spPr>
          <a:xfrm>
            <a:off x="0" y="990600"/>
            <a:ext cx="8839200" cy="1219200"/>
          </a:xfrm>
        </p:spPr>
        <p:txBody>
          <a:bodyPr>
            <a:normAutofit/>
          </a:bodyPr>
          <a:lstStyle/>
          <a:p>
            <a:pPr algn="l"/>
            <a:r>
              <a:rPr lang="en-US" b="1" dirty="0" smtClean="0"/>
              <a:t>Normal </a:t>
            </a:r>
            <a:r>
              <a:rPr lang="en-US" b="1" dirty="0"/>
              <a:t>Deletion</a:t>
            </a:r>
            <a:r>
              <a:rPr lang="en-US" dirty="0"/>
              <a:t>: Garbage Collector removes the unused objects and reclaim the free space to be allocated to other objects.</a:t>
            </a:r>
          </a:p>
          <a:p>
            <a:pPr algn="l">
              <a:buNone/>
            </a:pPr>
            <a:endParaRPr lang="en-US" dirty="0"/>
          </a:p>
        </p:txBody>
      </p:sp>
      <p:pic>
        <p:nvPicPr>
          <p:cNvPr id="2051" name="Picture 3"/>
          <p:cNvPicPr>
            <a:picLocks noChangeAspect="1" noChangeArrowheads="1"/>
          </p:cNvPicPr>
          <p:nvPr/>
        </p:nvPicPr>
        <p:blipFill>
          <a:blip r:embed="rId2"/>
          <a:srcRect/>
          <a:stretch>
            <a:fillRect/>
          </a:stretch>
        </p:blipFill>
        <p:spPr bwMode="auto">
          <a:xfrm>
            <a:off x="1676400" y="2286000"/>
            <a:ext cx="5105400" cy="36565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What Garbage Collection actually does?</a:t>
            </a:r>
            <a:endParaRPr lang="en-US" dirty="0"/>
          </a:p>
        </p:txBody>
      </p:sp>
      <p:sp>
        <p:nvSpPr>
          <p:cNvPr id="3" name="Subtitle 2"/>
          <p:cNvSpPr>
            <a:spLocks noGrp="1"/>
          </p:cNvSpPr>
          <p:nvPr>
            <p:ph type="subTitle" idx="4294967295"/>
          </p:nvPr>
        </p:nvSpPr>
        <p:spPr>
          <a:xfrm>
            <a:off x="0" y="990600"/>
            <a:ext cx="8839200" cy="1752600"/>
          </a:xfrm>
        </p:spPr>
        <p:txBody>
          <a:bodyPr>
            <a:normAutofit/>
          </a:bodyPr>
          <a:lstStyle/>
          <a:p>
            <a:pPr algn="l"/>
            <a:r>
              <a:rPr lang="en-US" b="1" dirty="0" smtClean="0"/>
              <a:t>Deletion </a:t>
            </a:r>
            <a:r>
              <a:rPr lang="en-US" b="1" dirty="0"/>
              <a:t>with Compacting</a:t>
            </a:r>
            <a:r>
              <a:rPr lang="en-US" dirty="0"/>
              <a:t>: For better performance, after deleting unused objects, all the survived objects can be moved to be together. This will increase the performance of allocation of memory to newer objects.</a:t>
            </a:r>
          </a:p>
          <a:p>
            <a:pPr algn="l">
              <a:buNone/>
            </a:pPr>
            <a:endParaRPr lang="en-US" dirty="0"/>
          </a:p>
        </p:txBody>
      </p:sp>
      <p:pic>
        <p:nvPicPr>
          <p:cNvPr id="3074" name="Picture 2"/>
          <p:cNvPicPr>
            <a:picLocks noChangeAspect="1" noChangeArrowheads="1"/>
          </p:cNvPicPr>
          <p:nvPr/>
        </p:nvPicPr>
        <p:blipFill>
          <a:blip r:embed="rId2"/>
          <a:srcRect/>
          <a:stretch>
            <a:fillRect/>
          </a:stretch>
        </p:blipFill>
        <p:spPr bwMode="auto">
          <a:xfrm>
            <a:off x="1981200" y="2667000"/>
            <a:ext cx="4876800" cy="33787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628650"/>
          </a:xfrm>
        </p:spPr>
        <p:txBody>
          <a:bodyPr>
            <a:normAutofit/>
          </a:bodyPr>
          <a:lstStyle/>
          <a:p>
            <a:r>
              <a:rPr lang="en-US" dirty="0" smtClean="0"/>
              <a:t>Object </a:t>
            </a:r>
            <a:r>
              <a:rPr lang="en-US" dirty="0" err="1" smtClean="0"/>
              <a:t>reachability</a:t>
            </a:r>
            <a:r>
              <a:rPr lang="en-US" dirty="0" smtClean="0"/>
              <a:t> checking</a:t>
            </a:r>
            <a:endParaRPr lang="en-US" dirty="0"/>
          </a:p>
        </p:txBody>
      </p:sp>
      <p:sp>
        <p:nvSpPr>
          <p:cNvPr id="3" name="Subtitle 2"/>
          <p:cNvSpPr>
            <a:spLocks noGrp="1"/>
          </p:cNvSpPr>
          <p:nvPr>
            <p:ph type="subTitle" idx="4294967295"/>
          </p:nvPr>
        </p:nvSpPr>
        <p:spPr>
          <a:xfrm>
            <a:off x="0" y="990600"/>
            <a:ext cx="8839200" cy="762000"/>
          </a:xfrm>
        </p:spPr>
        <p:txBody>
          <a:bodyPr>
            <a:normAutofit/>
          </a:bodyPr>
          <a:lstStyle/>
          <a:p>
            <a:pPr algn="l"/>
            <a:r>
              <a:rPr lang="en-US" b="1" dirty="0" smtClean="0"/>
              <a:t>Garbage Collector checks </a:t>
            </a:r>
            <a:r>
              <a:rPr lang="en-US" b="1" dirty="0" err="1" smtClean="0"/>
              <a:t>reachability</a:t>
            </a:r>
            <a:r>
              <a:rPr lang="en-US" b="1" dirty="0" smtClean="0"/>
              <a:t> of the objects</a:t>
            </a:r>
            <a:endParaRPr lang="en-US" dirty="0"/>
          </a:p>
          <a:p>
            <a:pPr algn="l">
              <a:buNone/>
            </a:pPr>
            <a:endParaRPr lang="en-US" dirty="0"/>
          </a:p>
        </p:txBody>
      </p:sp>
      <p:pic>
        <p:nvPicPr>
          <p:cNvPr id="2050" name="Picture 2"/>
          <p:cNvPicPr>
            <a:picLocks noChangeAspect="1" noChangeArrowheads="1"/>
          </p:cNvPicPr>
          <p:nvPr/>
        </p:nvPicPr>
        <p:blipFill>
          <a:blip r:embed="rId2"/>
          <a:srcRect/>
          <a:stretch>
            <a:fillRect/>
          </a:stretch>
        </p:blipFill>
        <p:spPr bwMode="auto">
          <a:xfrm>
            <a:off x="1447800" y="1981200"/>
            <a:ext cx="6172200" cy="40526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628650"/>
          </a:xfrm>
        </p:spPr>
        <p:txBody>
          <a:bodyPr>
            <a:normAutofit/>
          </a:bodyPr>
          <a:lstStyle/>
          <a:p>
            <a:r>
              <a:rPr lang="en-US" dirty="0" smtClean="0"/>
              <a:t>Object </a:t>
            </a:r>
            <a:r>
              <a:rPr lang="en-US" dirty="0" err="1" smtClean="0"/>
              <a:t>reachability</a:t>
            </a:r>
            <a:r>
              <a:rPr lang="en-US" dirty="0" smtClean="0"/>
              <a:t> checking</a:t>
            </a:r>
            <a:endParaRPr lang="en-US" dirty="0"/>
          </a:p>
        </p:txBody>
      </p:sp>
      <p:sp>
        <p:nvSpPr>
          <p:cNvPr id="3" name="Subtitle 2"/>
          <p:cNvSpPr>
            <a:spLocks noGrp="1"/>
          </p:cNvSpPr>
          <p:nvPr>
            <p:ph type="subTitle" idx="4294967295"/>
          </p:nvPr>
        </p:nvSpPr>
        <p:spPr>
          <a:xfrm>
            <a:off x="0" y="990600"/>
            <a:ext cx="8839200" cy="762000"/>
          </a:xfrm>
        </p:spPr>
        <p:txBody>
          <a:bodyPr>
            <a:normAutofit/>
          </a:bodyPr>
          <a:lstStyle/>
          <a:p>
            <a:pPr algn="l"/>
            <a:r>
              <a:rPr lang="en-US" b="1" dirty="0" smtClean="0"/>
              <a:t>Garbage Collector checks </a:t>
            </a:r>
            <a:r>
              <a:rPr lang="en-US" b="1" dirty="0" err="1" smtClean="0"/>
              <a:t>reachability</a:t>
            </a:r>
            <a:r>
              <a:rPr lang="en-US" b="1" dirty="0" smtClean="0"/>
              <a:t> of the objects</a:t>
            </a:r>
            <a:endParaRPr lang="en-US" dirty="0"/>
          </a:p>
          <a:p>
            <a:pPr algn="l">
              <a:buNone/>
            </a:pPr>
            <a:endParaRPr lang="en-US" dirty="0"/>
          </a:p>
        </p:txBody>
      </p:sp>
      <p:pic>
        <p:nvPicPr>
          <p:cNvPr id="3074" name="Picture 2"/>
          <p:cNvPicPr>
            <a:picLocks noChangeAspect="1" noChangeArrowheads="1"/>
          </p:cNvPicPr>
          <p:nvPr/>
        </p:nvPicPr>
        <p:blipFill>
          <a:blip r:embed="rId2"/>
          <a:srcRect/>
          <a:stretch>
            <a:fillRect/>
          </a:stretch>
        </p:blipFill>
        <p:spPr bwMode="auto">
          <a:xfrm>
            <a:off x="1219200" y="1752600"/>
            <a:ext cx="7042212" cy="434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9144000" cy="857250"/>
          </a:xfrm>
        </p:spPr>
        <p:txBody>
          <a:bodyPr>
            <a:normAutofit/>
          </a:bodyPr>
          <a:lstStyle/>
          <a:p>
            <a:r>
              <a:rPr lang="en-US" dirty="0" smtClean="0"/>
              <a:t>GC Verbose options</a:t>
            </a:r>
            <a:endParaRPr lang="en-US" dirty="0"/>
          </a:p>
        </p:txBody>
      </p:sp>
      <p:sp>
        <p:nvSpPr>
          <p:cNvPr id="3" name="Subtitle 2"/>
          <p:cNvSpPr>
            <a:spLocks noGrp="1"/>
          </p:cNvSpPr>
          <p:nvPr>
            <p:ph type="subTitle" idx="4294967295"/>
          </p:nvPr>
        </p:nvSpPr>
        <p:spPr>
          <a:xfrm>
            <a:off x="0" y="1295400"/>
            <a:ext cx="9144000" cy="5334000"/>
          </a:xfrm>
        </p:spPr>
        <p:txBody>
          <a:bodyPr>
            <a:normAutofit/>
          </a:bodyPr>
          <a:lstStyle/>
          <a:p>
            <a:r>
              <a:rPr lang="en-US" dirty="0" smtClean="0"/>
              <a:t>The -</a:t>
            </a:r>
            <a:r>
              <a:rPr lang="en-US" dirty="0" err="1" smtClean="0"/>
              <a:t>verbose:gc</a:t>
            </a:r>
            <a:r>
              <a:rPr lang="en-US" dirty="0" smtClean="0"/>
              <a:t> option enables logging of garbage collection (GC) information. It can be combined with other </a:t>
            </a:r>
            <a:r>
              <a:rPr lang="en-US" dirty="0" err="1" smtClean="0"/>
              <a:t>HotSpot</a:t>
            </a:r>
            <a:r>
              <a:rPr lang="en-US" dirty="0" smtClean="0"/>
              <a:t> VM specific options such as -XX:+</a:t>
            </a:r>
            <a:r>
              <a:rPr lang="en-US" dirty="0" err="1" smtClean="0"/>
              <a:t>PrintGCDetails</a:t>
            </a:r>
            <a:r>
              <a:rPr lang="en-US" dirty="0" smtClean="0"/>
              <a:t> and -XX:+</a:t>
            </a:r>
            <a:r>
              <a:rPr lang="en-US" dirty="0" err="1" smtClean="0"/>
              <a:t>PrintGCTimeStamps</a:t>
            </a:r>
            <a:r>
              <a:rPr lang="en-US" dirty="0" smtClean="0"/>
              <a:t> to get further information about the GC. The information output includes the size of the generations before and after each GC, total size of the heap, the size of objects promoted, and the time taken.</a:t>
            </a:r>
          </a:p>
          <a:p>
            <a:r>
              <a:rPr lang="en-US" dirty="0" smtClean="0"/>
              <a:t>The -</a:t>
            </a:r>
            <a:r>
              <a:rPr lang="en-US" dirty="0" err="1" smtClean="0"/>
              <a:t>verbose:gc</a:t>
            </a:r>
            <a:r>
              <a:rPr lang="en-US" dirty="0" smtClean="0"/>
              <a:t> option can be dynamically enabled at runtime using the management API or JVM TI.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152400"/>
            <a:ext cx="9144000" cy="628650"/>
          </a:xfrm>
        </p:spPr>
        <p:txBody>
          <a:bodyPr>
            <a:normAutofit/>
          </a:bodyPr>
          <a:lstStyle/>
          <a:p>
            <a:r>
              <a:rPr lang="en-US" dirty="0" smtClean="0"/>
              <a:t>GC Verbose option output</a:t>
            </a:r>
            <a:endParaRPr lang="en-US" dirty="0"/>
          </a:p>
        </p:txBody>
      </p:sp>
      <p:sp>
        <p:nvSpPr>
          <p:cNvPr id="3" name="Subtitle 2"/>
          <p:cNvSpPr>
            <a:spLocks noGrp="1"/>
          </p:cNvSpPr>
          <p:nvPr>
            <p:ph type="subTitle" idx="4294967295"/>
          </p:nvPr>
        </p:nvSpPr>
        <p:spPr>
          <a:xfrm>
            <a:off x="0" y="685800"/>
            <a:ext cx="9144000" cy="6172200"/>
          </a:xfrm>
        </p:spPr>
        <p:txBody>
          <a:bodyPr>
            <a:normAutofit fontScale="92500" lnSpcReduction="20000"/>
          </a:bodyPr>
          <a:lstStyle/>
          <a:p>
            <a:pPr marL="0" indent="0">
              <a:buNone/>
            </a:pPr>
            <a:r>
              <a:rPr lang="en-US" dirty="0"/>
              <a:t>The </a:t>
            </a:r>
            <a:r>
              <a:rPr lang="en-US" dirty="0" err="1"/>
              <a:t>verbose:gc</a:t>
            </a:r>
            <a:r>
              <a:rPr lang="en-US" dirty="0"/>
              <a:t> logs contain valuable information about:</a:t>
            </a:r>
          </a:p>
          <a:p>
            <a:r>
              <a:rPr lang="en-US" dirty="0"/>
              <a:t>GC pause times</a:t>
            </a:r>
          </a:p>
          <a:p>
            <a:r>
              <a:rPr lang="en-US" dirty="0"/>
              <a:t>Frequency of GC</a:t>
            </a:r>
          </a:p>
          <a:p>
            <a:r>
              <a:rPr lang="en-US" dirty="0"/>
              <a:t>Application run times</a:t>
            </a:r>
          </a:p>
          <a:p>
            <a:r>
              <a:rPr lang="en-US" dirty="0"/>
              <a:t>Size of objects created and destroyed</a:t>
            </a:r>
          </a:p>
          <a:p>
            <a:r>
              <a:rPr lang="en-US" dirty="0"/>
              <a:t>Rate of object creation</a:t>
            </a:r>
          </a:p>
          <a:p>
            <a:r>
              <a:rPr lang="en-US" dirty="0"/>
              <a:t>Memory recycled at each GC</a:t>
            </a:r>
          </a:p>
          <a:p>
            <a:pPr marL="0" indent="0">
              <a:buNone/>
            </a:pPr>
            <a:endParaRPr lang="en-US" dirty="0" smtClean="0"/>
          </a:p>
          <a:p>
            <a:pPr marL="0" indent="0">
              <a:buNone/>
            </a:pPr>
            <a:r>
              <a:rPr lang="en-US" dirty="0" smtClean="0"/>
              <a:t>The </a:t>
            </a:r>
            <a:r>
              <a:rPr lang="en-US" dirty="0"/>
              <a:t>behavior of the application can be charted and analyzed, based on these statistics</a:t>
            </a:r>
          </a:p>
          <a:p>
            <a:endParaRPr lang="en-US" dirty="0"/>
          </a:p>
          <a:p>
            <a:pPr marL="0" indent="0">
              <a:buNone/>
            </a:pPr>
            <a:r>
              <a:rPr lang="en-US" b="1" u="sng" dirty="0"/>
              <a:t>Total active data:</a:t>
            </a:r>
          </a:p>
          <a:p>
            <a:r>
              <a:rPr lang="en-US" dirty="0"/>
              <a:t>This is the total data alive at any instance of time. </a:t>
            </a:r>
          </a:p>
          <a:p>
            <a:r>
              <a:rPr lang="en-US" dirty="0"/>
              <a:t>This is critical for building a model for sizing the JVM heap. </a:t>
            </a:r>
          </a:p>
          <a:p>
            <a:pPr marL="365760" lvl="1" indent="0">
              <a:buNone/>
            </a:pPr>
            <a:r>
              <a:rPr lang="en-US" dirty="0" smtClean="0"/>
              <a:t>For </a:t>
            </a:r>
            <a:r>
              <a:rPr lang="en-US" dirty="0"/>
              <a:t>example, for a load of 100 transactions per second, with long term data of 50K per transaction lasting for a minimum of 40 seconds, </a:t>
            </a:r>
          </a:p>
          <a:p>
            <a:pPr marL="365760" lvl="1" indent="0">
              <a:buNone/>
            </a:pPr>
            <a:r>
              <a:rPr lang="en-US" dirty="0" smtClean="0"/>
              <a:t>Minimum </a:t>
            </a:r>
            <a:r>
              <a:rPr lang="en-US" dirty="0"/>
              <a:t>memory footprint of the old generation would have to be</a:t>
            </a:r>
          </a:p>
          <a:p>
            <a:pPr marL="0" indent="0">
              <a:buNone/>
            </a:pPr>
            <a:r>
              <a:rPr lang="en-US" dirty="0"/>
              <a:t>            50K*40s*100 = 200M</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9144000" cy="857250"/>
          </a:xfrm>
        </p:spPr>
        <p:txBody>
          <a:bodyPr>
            <a:normAutofit/>
          </a:bodyPr>
          <a:lstStyle/>
          <a:p>
            <a:r>
              <a:rPr lang="en-US" dirty="0" smtClean="0"/>
              <a:t>JVM – Heap Memory Model</a:t>
            </a:r>
            <a:endParaRPr lang="en-US" dirty="0"/>
          </a:p>
        </p:txBody>
      </p:sp>
      <p:sp>
        <p:nvSpPr>
          <p:cNvPr id="3" name="Subtitle 2"/>
          <p:cNvSpPr>
            <a:spLocks noGrp="1"/>
          </p:cNvSpPr>
          <p:nvPr>
            <p:ph type="subTitle" idx="4294967295"/>
          </p:nvPr>
        </p:nvSpPr>
        <p:spPr>
          <a:xfrm>
            <a:off x="0" y="1295400"/>
            <a:ext cx="9144000" cy="2743200"/>
          </a:xfrm>
        </p:spPr>
        <p:txBody>
          <a:bodyPr>
            <a:normAutofit/>
          </a:bodyPr>
          <a:lstStyle/>
          <a:p>
            <a:pPr algn="l"/>
            <a:r>
              <a:rPr lang="en-US" dirty="0" smtClean="0"/>
              <a:t>Understanding Memory structure is very important to get insight on working of Garbage Collector.</a:t>
            </a:r>
            <a:endParaRPr lang="en-US" dirty="0"/>
          </a:p>
          <a:p>
            <a:pPr algn="l"/>
            <a:r>
              <a:rPr lang="en-US" dirty="0" smtClean="0"/>
              <a:t>And Tuning Garbage Collector plays important role in controlling memory and performance aspects of a Java Application.</a:t>
            </a:r>
            <a:endParaRPr lang="en-US" dirty="0"/>
          </a:p>
        </p:txBody>
      </p:sp>
      <p:sp>
        <p:nvSpPr>
          <p:cNvPr id="6" name="TextBox 5"/>
          <p:cNvSpPr txBox="1"/>
          <p:nvPr/>
        </p:nvSpPr>
        <p:spPr>
          <a:xfrm>
            <a:off x="2743200" y="6488668"/>
            <a:ext cx="3429000" cy="369332"/>
          </a:xfrm>
          <a:prstGeom prst="rect">
            <a:avLst/>
          </a:prstGeom>
          <a:noFill/>
        </p:spPr>
        <p:txBody>
          <a:bodyPr wrap="square" rtlCol="0">
            <a:spAutoFit/>
          </a:bodyPr>
          <a:lstStyle/>
          <a:p>
            <a:r>
              <a:rPr lang="en-US" dirty="0" smtClean="0"/>
              <a:t>Java(JVM) Memory Model</a:t>
            </a:r>
            <a:endParaRPr lang="en-US" dirty="0"/>
          </a:p>
        </p:txBody>
      </p:sp>
      <p:pic>
        <p:nvPicPr>
          <p:cNvPr id="1026" name="Picture 2"/>
          <p:cNvPicPr>
            <a:picLocks noChangeAspect="1" noChangeArrowheads="1"/>
          </p:cNvPicPr>
          <p:nvPr/>
        </p:nvPicPr>
        <p:blipFill>
          <a:blip r:embed="rId2"/>
          <a:srcRect/>
          <a:stretch>
            <a:fillRect/>
          </a:stretch>
        </p:blipFill>
        <p:spPr bwMode="auto">
          <a:xfrm>
            <a:off x="1219200" y="3200400"/>
            <a:ext cx="6410325" cy="3362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7772400" cy="704850"/>
          </a:xfrm>
        </p:spPr>
        <p:txBody>
          <a:bodyPr/>
          <a:lstStyle/>
          <a:p>
            <a:r>
              <a:rPr lang="en-US" dirty="0" smtClean="0"/>
              <a:t>Heap Memory Model – In Depth</a:t>
            </a:r>
            <a:endParaRPr lang="en-US" dirty="0"/>
          </a:p>
        </p:txBody>
      </p:sp>
      <p:sp>
        <p:nvSpPr>
          <p:cNvPr id="3" name="Subtitle 2"/>
          <p:cNvSpPr>
            <a:spLocks noGrp="1"/>
          </p:cNvSpPr>
          <p:nvPr>
            <p:ph type="subTitle" idx="4294967295"/>
          </p:nvPr>
        </p:nvSpPr>
        <p:spPr>
          <a:xfrm>
            <a:off x="0" y="990600"/>
            <a:ext cx="8839200" cy="5715000"/>
          </a:xfrm>
        </p:spPr>
        <p:txBody>
          <a:bodyPr>
            <a:normAutofit lnSpcReduction="10000"/>
          </a:bodyPr>
          <a:lstStyle/>
          <a:p>
            <a:pPr algn="l">
              <a:buNone/>
            </a:pPr>
            <a:r>
              <a:rPr lang="en-US" dirty="0"/>
              <a:t>At broad level, JVM Heap memory is </a:t>
            </a:r>
            <a:r>
              <a:rPr lang="en-US" dirty="0" smtClean="0"/>
              <a:t>divided </a:t>
            </a:r>
            <a:r>
              <a:rPr lang="en-US" dirty="0"/>
              <a:t>into two </a:t>
            </a:r>
            <a:r>
              <a:rPr lang="en-US" dirty="0" smtClean="0"/>
              <a:t>parts</a:t>
            </a:r>
            <a:r>
              <a:rPr lang="en-US" dirty="0"/>
              <a:t> </a:t>
            </a:r>
            <a:endParaRPr lang="en-US" dirty="0" smtClean="0"/>
          </a:p>
          <a:p>
            <a:pPr marL="457200" indent="-457200" algn="l">
              <a:buFont typeface="+mj-lt"/>
              <a:buAutoNum type="arabicPeriod"/>
            </a:pPr>
            <a:r>
              <a:rPr lang="en-US" b="1" dirty="0" smtClean="0"/>
              <a:t>Young </a:t>
            </a:r>
            <a:r>
              <a:rPr lang="en-US" b="1" dirty="0"/>
              <a:t>Generation</a:t>
            </a:r>
            <a:r>
              <a:rPr lang="en-US" dirty="0"/>
              <a:t>  </a:t>
            </a:r>
            <a:endParaRPr lang="en-US" dirty="0" smtClean="0"/>
          </a:p>
          <a:p>
            <a:pPr marL="457200" indent="-457200" algn="l">
              <a:buFont typeface="+mj-lt"/>
              <a:buAutoNum type="arabicPeriod"/>
            </a:pPr>
            <a:r>
              <a:rPr lang="en-US" b="1" dirty="0" smtClean="0"/>
              <a:t>Old </a:t>
            </a:r>
            <a:r>
              <a:rPr lang="en-US" b="1" dirty="0"/>
              <a:t>Generation</a:t>
            </a:r>
            <a:r>
              <a:rPr lang="en-US" dirty="0" smtClean="0"/>
              <a:t>.</a:t>
            </a:r>
          </a:p>
          <a:p>
            <a:pPr algn="l">
              <a:buNone/>
            </a:pPr>
            <a:endParaRPr lang="en-US" dirty="0"/>
          </a:p>
          <a:p>
            <a:pPr algn="l">
              <a:buNone/>
            </a:pPr>
            <a:r>
              <a:rPr lang="en-US" b="1" dirty="0" smtClean="0"/>
              <a:t>Young Generation:</a:t>
            </a:r>
          </a:p>
          <a:p>
            <a:pPr marL="457200" indent="-457200">
              <a:buFont typeface="Wingdings" pitchFamily="2" charset="2"/>
              <a:buChar char="Ø"/>
            </a:pPr>
            <a:r>
              <a:rPr lang="en-US" dirty="0"/>
              <a:t>Young generation is the place where all the new objects are created. </a:t>
            </a:r>
            <a:endParaRPr lang="en-US" dirty="0" smtClean="0"/>
          </a:p>
          <a:p>
            <a:pPr marL="457200" indent="-457200">
              <a:buFont typeface="Wingdings" pitchFamily="2" charset="2"/>
              <a:buChar char="Ø"/>
            </a:pPr>
            <a:r>
              <a:rPr lang="en-US" dirty="0" smtClean="0"/>
              <a:t>When </a:t>
            </a:r>
            <a:r>
              <a:rPr lang="en-US" dirty="0"/>
              <a:t>young generation is filled, garbage collection is performed. </a:t>
            </a:r>
            <a:endParaRPr lang="en-US" dirty="0" smtClean="0"/>
          </a:p>
          <a:p>
            <a:pPr marL="457200" indent="-457200">
              <a:buFont typeface="Wingdings" pitchFamily="2" charset="2"/>
              <a:buChar char="Ø"/>
            </a:pPr>
            <a:r>
              <a:rPr lang="en-US" dirty="0" smtClean="0"/>
              <a:t>This </a:t>
            </a:r>
            <a:r>
              <a:rPr lang="en-US" dirty="0"/>
              <a:t>garbage collection is called </a:t>
            </a:r>
            <a:r>
              <a:rPr lang="en-US" b="1" dirty="0"/>
              <a:t>Minor GC</a:t>
            </a:r>
            <a:r>
              <a:rPr lang="en-US" dirty="0"/>
              <a:t>. </a:t>
            </a:r>
            <a:endParaRPr lang="en-US" dirty="0" smtClean="0"/>
          </a:p>
          <a:p>
            <a:pPr marL="457200" indent="-457200">
              <a:buFont typeface="Wingdings" pitchFamily="2" charset="2"/>
              <a:buChar char="Ø"/>
            </a:pPr>
            <a:endParaRPr lang="en-US" dirty="0" smtClean="0"/>
          </a:p>
          <a:p>
            <a:pPr marL="457200" indent="-457200">
              <a:buFont typeface="Wingdings" pitchFamily="2" charset="2"/>
              <a:buChar char="Ø"/>
            </a:pPr>
            <a:r>
              <a:rPr lang="en-US" dirty="0" smtClean="0"/>
              <a:t>Young </a:t>
            </a:r>
            <a:r>
              <a:rPr lang="en-US" dirty="0"/>
              <a:t>Generation is </a:t>
            </a:r>
            <a:r>
              <a:rPr lang="en-US" dirty="0" smtClean="0"/>
              <a:t>further divided </a:t>
            </a:r>
            <a:r>
              <a:rPr lang="en-US" dirty="0"/>
              <a:t>into three parts – </a:t>
            </a:r>
            <a:r>
              <a:rPr lang="en-US" b="1" dirty="0"/>
              <a:t>Eden Memory</a:t>
            </a:r>
            <a:r>
              <a:rPr lang="en-US" dirty="0"/>
              <a:t> and two </a:t>
            </a:r>
            <a:r>
              <a:rPr lang="en-US" b="1" dirty="0"/>
              <a:t>Survivor </a:t>
            </a:r>
            <a:r>
              <a:rPr lang="en-US" b="1" dirty="0" smtClean="0"/>
              <a:t>Memory(S0 and S1)</a:t>
            </a:r>
            <a:r>
              <a:rPr lang="en-US" dirty="0"/>
              <a:t> spaces.</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7772400" cy="628650"/>
          </a:xfrm>
        </p:spPr>
        <p:txBody>
          <a:bodyPr/>
          <a:lstStyle/>
          <a:p>
            <a:r>
              <a:rPr lang="en-US" dirty="0" smtClean="0"/>
              <a:t>JVM Internal Architecture</a:t>
            </a:r>
            <a:endParaRPr lang="en-US" dirty="0"/>
          </a:p>
        </p:txBody>
      </p:sp>
      <p:sp>
        <p:nvSpPr>
          <p:cNvPr id="3" name="Subtitle 2"/>
          <p:cNvSpPr>
            <a:spLocks noGrp="1"/>
          </p:cNvSpPr>
          <p:nvPr>
            <p:ph type="subTitle" idx="4294967295"/>
          </p:nvPr>
        </p:nvSpPr>
        <p:spPr>
          <a:xfrm>
            <a:off x="457200" y="990600"/>
            <a:ext cx="8686800" cy="5715000"/>
          </a:xfrm>
        </p:spPr>
        <p:txBody>
          <a:bodyPr>
            <a:normAutofit fontScale="92500"/>
          </a:bodyPr>
          <a:lstStyle/>
          <a:p>
            <a:pPr algn="l"/>
            <a:r>
              <a:rPr lang="en-US" dirty="0" smtClean="0"/>
              <a:t>Java </a:t>
            </a:r>
            <a:r>
              <a:rPr lang="en-US" dirty="0" err="1" smtClean="0"/>
              <a:t>bytecode</a:t>
            </a:r>
            <a:r>
              <a:rPr lang="en-US" dirty="0" smtClean="0"/>
              <a:t> runs in a JRE (Java Runtime Environment). The most important element of the JRE is </a:t>
            </a:r>
            <a:r>
              <a:rPr lang="en-US" b="1" dirty="0" smtClean="0"/>
              <a:t>Java Virtual Machine</a:t>
            </a:r>
            <a:r>
              <a:rPr lang="en-US" dirty="0" smtClean="0"/>
              <a:t> (JVM), which interprets/executes Java byte code.  </a:t>
            </a:r>
          </a:p>
          <a:p>
            <a:pPr algn="l"/>
            <a:endParaRPr lang="en-US" dirty="0" smtClean="0"/>
          </a:p>
          <a:p>
            <a:pPr algn="l"/>
            <a:r>
              <a:rPr lang="en-US" dirty="0" smtClean="0"/>
              <a:t>Understanding internal architecture of JVM helps to write better Java Code, and helps in Performance Profiling and Tuning.</a:t>
            </a:r>
          </a:p>
          <a:p>
            <a:pPr algn="l"/>
            <a:endParaRPr lang="en-US" dirty="0" smtClean="0"/>
          </a:p>
          <a:p>
            <a:pPr algn="l"/>
            <a:r>
              <a:rPr lang="en-US" dirty="0" smtClean="0"/>
              <a:t>VM </a:t>
            </a:r>
            <a:r>
              <a:rPr lang="en-US" dirty="0"/>
              <a:t>(Java Virtual Machine) is an abstract </a:t>
            </a:r>
            <a:r>
              <a:rPr lang="en-US" dirty="0" smtClean="0"/>
              <a:t>machine, whose instruction set is byte code. </a:t>
            </a:r>
            <a:r>
              <a:rPr lang="en-US" dirty="0"/>
              <a:t>It is a specification that provides runtime environment in which java </a:t>
            </a:r>
            <a:r>
              <a:rPr lang="en-US" dirty="0" err="1"/>
              <a:t>bytecode</a:t>
            </a:r>
            <a:r>
              <a:rPr lang="en-US" dirty="0"/>
              <a:t> can be executed</a:t>
            </a:r>
            <a:r>
              <a:rPr lang="en-US" dirty="0" smtClean="0"/>
              <a:t>.</a:t>
            </a:r>
          </a:p>
          <a:p>
            <a:pPr algn="l"/>
            <a:endParaRPr lang="en-US" dirty="0"/>
          </a:p>
          <a:p>
            <a:pPr algn="l"/>
            <a:r>
              <a:rPr lang="en-US" dirty="0"/>
              <a:t>JVMs are available for many hardware and software </a:t>
            </a:r>
            <a:r>
              <a:rPr lang="en-US" dirty="0" smtClean="0"/>
              <a:t>platforms, and JVM is Platform Dependent.</a:t>
            </a:r>
          </a:p>
          <a:p>
            <a:pPr algn="l"/>
            <a:r>
              <a:rPr lang="en-US" dirty="0" smtClean="0"/>
              <a:t>JVMs are generally developed in C/C++</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7772400" cy="628650"/>
          </a:xfrm>
        </p:spPr>
        <p:txBody>
          <a:bodyPr/>
          <a:lstStyle/>
          <a:p>
            <a:r>
              <a:rPr lang="en-US" dirty="0" smtClean="0"/>
              <a:t>Young Generation Memory</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buNone/>
            </a:pPr>
            <a:r>
              <a:rPr lang="en-US" b="1" dirty="0" smtClean="0"/>
              <a:t>Important </a:t>
            </a:r>
            <a:r>
              <a:rPr lang="en-US" b="1" dirty="0"/>
              <a:t>Points about Young Generation Spaces:</a:t>
            </a:r>
          </a:p>
          <a:p>
            <a:pPr algn="l">
              <a:buFont typeface="Wingdings" pitchFamily="2" charset="2"/>
              <a:buChar char="Ø"/>
            </a:pPr>
            <a:r>
              <a:rPr lang="en-US" dirty="0"/>
              <a:t>Most of the newly created objects are located in the Eden memory space.</a:t>
            </a:r>
          </a:p>
          <a:p>
            <a:pPr algn="l">
              <a:buFont typeface="Wingdings" pitchFamily="2" charset="2"/>
              <a:buChar char="Ø"/>
            </a:pPr>
            <a:r>
              <a:rPr lang="en-US" dirty="0"/>
              <a:t>When Eden space is filled with objects, Minor GC is performed and all the survivor objects are moved to one of the survivor spaces.</a:t>
            </a:r>
          </a:p>
          <a:p>
            <a:pPr algn="l">
              <a:buFont typeface="Wingdings" pitchFamily="2" charset="2"/>
              <a:buChar char="Ø"/>
            </a:pPr>
            <a:r>
              <a:rPr lang="en-US" dirty="0"/>
              <a:t>Minor GC also checks the survivor objects and move them to the other survivor space. </a:t>
            </a:r>
          </a:p>
          <a:p>
            <a:pPr algn="l">
              <a:buFont typeface="Wingdings" pitchFamily="2" charset="2"/>
              <a:buChar char="Ø"/>
            </a:pPr>
            <a:r>
              <a:rPr lang="en-US" dirty="0"/>
              <a:t>Objects that are survived after many cycles of GC, are moved to the Old generation memory space. Usually it’s done by setting a threshold for the age of the young generation objects before they become eligible to promote to Old generation</a:t>
            </a:r>
            <a:r>
              <a:rPr lang="en-US" dirty="0" smtClean="0"/>
              <a:t>.</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7772400" cy="552450"/>
          </a:xfrm>
        </p:spPr>
        <p:txBody>
          <a:bodyPr/>
          <a:lstStyle/>
          <a:p>
            <a:r>
              <a:rPr lang="en-US" dirty="0" smtClean="0"/>
              <a:t>Old Generation Memory</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r>
              <a:rPr lang="en-US" dirty="0"/>
              <a:t>Old Generation memory contains the objects that are long lived and survived after many rounds of Minor GC. </a:t>
            </a:r>
            <a:endParaRPr lang="en-US" dirty="0" smtClean="0"/>
          </a:p>
          <a:p>
            <a:pPr algn="l"/>
            <a:r>
              <a:rPr lang="en-US" dirty="0" smtClean="0"/>
              <a:t>Usually </a:t>
            </a:r>
            <a:r>
              <a:rPr lang="en-US" dirty="0"/>
              <a:t>garbage collection is performed in Old Generation memory when it’s full. </a:t>
            </a:r>
            <a:endParaRPr lang="en-US" dirty="0" smtClean="0"/>
          </a:p>
          <a:p>
            <a:pPr algn="l"/>
            <a:r>
              <a:rPr lang="en-US" dirty="0" smtClean="0"/>
              <a:t>Old </a:t>
            </a:r>
            <a:r>
              <a:rPr lang="en-US" dirty="0"/>
              <a:t>Generation Garbage Collection is called </a:t>
            </a:r>
            <a:r>
              <a:rPr lang="en-US" b="1" dirty="0"/>
              <a:t>Major GC</a:t>
            </a:r>
            <a:r>
              <a:rPr lang="en-US" dirty="0"/>
              <a:t> and </a:t>
            </a:r>
            <a:r>
              <a:rPr lang="en-US" dirty="0" smtClean="0"/>
              <a:t>generally takes </a:t>
            </a:r>
            <a:r>
              <a:rPr lang="en-US" dirty="0"/>
              <a:t>longer time.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7772400" cy="552450"/>
          </a:xfrm>
        </p:spPr>
        <p:txBody>
          <a:bodyPr/>
          <a:lstStyle/>
          <a:p>
            <a:r>
              <a:rPr lang="en-US" dirty="0" smtClean="0"/>
              <a:t>Java Process Memory Snapshot</a:t>
            </a:r>
            <a:endParaRPr lang="en-US" dirty="0"/>
          </a:p>
        </p:txBody>
      </p:sp>
      <p:pic>
        <p:nvPicPr>
          <p:cNvPr id="2050" name="Picture 2"/>
          <p:cNvPicPr>
            <a:picLocks noChangeAspect="1" noChangeArrowheads="1"/>
          </p:cNvPicPr>
          <p:nvPr/>
        </p:nvPicPr>
        <p:blipFill>
          <a:blip r:embed="rId2"/>
          <a:srcRect/>
          <a:stretch>
            <a:fillRect/>
          </a:stretch>
        </p:blipFill>
        <p:spPr bwMode="auto">
          <a:xfrm>
            <a:off x="0" y="1366838"/>
            <a:ext cx="9144000" cy="4124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7772400" cy="704850"/>
          </a:xfrm>
        </p:spPr>
        <p:txBody>
          <a:bodyPr>
            <a:normAutofit/>
          </a:bodyPr>
          <a:lstStyle/>
          <a:p>
            <a:r>
              <a:rPr lang="en-US" dirty="0" smtClean="0"/>
              <a:t>Garbage Collector Stops Java Apps</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r>
              <a:rPr lang="en-US" dirty="0"/>
              <a:t>All the Garbage Collections are “</a:t>
            </a:r>
            <a:r>
              <a:rPr lang="en-US" b="1" dirty="0">
                <a:solidFill>
                  <a:srgbClr val="FF0000"/>
                </a:solidFill>
              </a:rPr>
              <a:t>Stop </a:t>
            </a:r>
            <a:r>
              <a:rPr lang="en-US" b="1" dirty="0" smtClean="0">
                <a:solidFill>
                  <a:srgbClr val="FF0000"/>
                </a:solidFill>
              </a:rPr>
              <a:t>The </a:t>
            </a:r>
            <a:r>
              <a:rPr lang="en-US" b="1" dirty="0">
                <a:solidFill>
                  <a:srgbClr val="FF0000"/>
                </a:solidFill>
              </a:rPr>
              <a:t>World</a:t>
            </a:r>
            <a:r>
              <a:rPr lang="en-US" dirty="0" smtClean="0"/>
              <a:t>” (referred as STW) </a:t>
            </a:r>
            <a:r>
              <a:rPr lang="en-US" dirty="0"/>
              <a:t>events because all application threads are stopped until the operation completes.</a:t>
            </a:r>
          </a:p>
          <a:p>
            <a:pPr algn="l"/>
            <a:r>
              <a:rPr lang="en-US" dirty="0"/>
              <a:t>Since Young generation keeps short-lived objects, </a:t>
            </a:r>
            <a:r>
              <a:rPr lang="en-US" b="1" dirty="0"/>
              <a:t>Minor GC is very fast</a:t>
            </a:r>
            <a:r>
              <a:rPr lang="en-US" dirty="0"/>
              <a:t> and the application doesn’t get </a:t>
            </a:r>
            <a:r>
              <a:rPr lang="en-US" dirty="0" smtClean="0"/>
              <a:t>much affected </a:t>
            </a:r>
            <a:r>
              <a:rPr lang="en-US" dirty="0"/>
              <a:t>by this.</a:t>
            </a:r>
          </a:p>
          <a:p>
            <a:pPr algn="l"/>
            <a:r>
              <a:rPr lang="en-US" dirty="0"/>
              <a:t>However </a:t>
            </a:r>
            <a:r>
              <a:rPr lang="en-US" b="1" dirty="0"/>
              <a:t>Major GC takes longer time</a:t>
            </a:r>
            <a:r>
              <a:rPr lang="en-US" dirty="0"/>
              <a:t> because it checks all the live objects. </a:t>
            </a:r>
            <a:endParaRPr lang="en-US" dirty="0" smtClean="0"/>
          </a:p>
          <a:p>
            <a:pPr algn="l"/>
            <a:r>
              <a:rPr lang="en-US" b="1" dirty="0" smtClean="0"/>
              <a:t>Major </a:t>
            </a:r>
            <a:r>
              <a:rPr lang="en-US" b="1" dirty="0"/>
              <a:t>GC should be minimized </a:t>
            </a:r>
            <a:r>
              <a:rPr lang="en-US" dirty="0"/>
              <a:t>because it will make your application unresponsive for the garbage collection duration. </a:t>
            </a:r>
            <a:endParaRPr lang="en-US" dirty="0" smtClean="0"/>
          </a:p>
          <a:p>
            <a:pPr algn="l"/>
            <a:r>
              <a:rPr lang="en-US" dirty="0" smtClean="0"/>
              <a:t>For a </a:t>
            </a:r>
            <a:r>
              <a:rPr lang="en-US" dirty="0"/>
              <a:t>responsive application and </a:t>
            </a:r>
            <a:r>
              <a:rPr lang="en-US" dirty="0" smtClean="0"/>
              <a:t>with </a:t>
            </a:r>
            <a:r>
              <a:rPr lang="en-US" dirty="0"/>
              <a:t>lot of Major Garbage Collection happening, you will notice timeout </a:t>
            </a:r>
            <a:r>
              <a:rPr lang="en-US" dirty="0" smtClean="0"/>
              <a:t>errors, and it may effect overall SLA.</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152400"/>
            <a:ext cx="7772400" cy="628650"/>
          </a:xfrm>
        </p:spPr>
        <p:txBody>
          <a:bodyPr>
            <a:normAutofit/>
          </a:bodyPr>
          <a:lstStyle/>
          <a:p>
            <a:r>
              <a:rPr lang="en-US" dirty="0" smtClean="0"/>
              <a:t>Garbage Collector Stops Java Apps</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r>
              <a:rPr lang="en-US" dirty="0"/>
              <a:t>The duration taken by garbage collector depends on the strategy used for garbage collection. </a:t>
            </a:r>
            <a:endParaRPr lang="en-US" dirty="0" smtClean="0"/>
          </a:p>
          <a:p>
            <a:pPr algn="l"/>
            <a:r>
              <a:rPr lang="en-US" dirty="0" smtClean="0"/>
              <a:t>Hence </a:t>
            </a:r>
            <a:r>
              <a:rPr lang="en-US" dirty="0"/>
              <a:t>garbage collector </a:t>
            </a:r>
            <a:r>
              <a:rPr lang="en-US" dirty="0" smtClean="0"/>
              <a:t>tuning is required to </a:t>
            </a:r>
            <a:r>
              <a:rPr lang="en-US" dirty="0"/>
              <a:t>avoid timeouts in the highly responsive applications</a:t>
            </a:r>
            <a:r>
              <a:rPr lang="en-US" dirty="0" smtClean="0"/>
              <a:t>.</a:t>
            </a:r>
          </a:p>
          <a:p>
            <a:pPr algn="l"/>
            <a:endParaRPr lang="en-US" dirty="0"/>
          </a:p>
          <a:p>
            <a:pPr algn="l"/>
            <a:r>
              <a:rPr lang="en-US" dirty="0" smtClean="0"/>
              <a:t>How Garbage Collector Helps us? Does Garbage Collection hits performance of Java Application?</a:t>
            </a:r>
          </a:p>
          <a:p>
            <a:pPr algn="l"/>
            <a:r>
              <a:rPr lang="en-US" dirty="0" smtClean="0"/>
              <a:t>In which Java Applications garbage Collection plays important Role? In long running Applications or Applications using huge heap memory.</a:t>
            </a:r>
          </a:p>
          <a:p>
            <a:pPr algn="l"/>
            <a:r>
              <a:rPr lang="en-US" dirty="0" smtClean="0"/>
              <a:t>So, for the Java App to be more responsive, this stop/pause need to be as brief as possible.</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7772400" cy="857250"/>
          </a:xfrm>
        </p:spPr>
        <p:txBody>
          <a:bodyPr>
            <a:normAutofit/>
          </a:bodyPr>
          <a:lstStyle/>
          <a:p>
            <a:r>
              <a:rPr lang="en-US" dirty="0" err="1" smtClean="0"/>
              <a:t>jcmd</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304800"/>
            <a:ext cx="7772400" cy="628650"/>
          </a:xfrm>
        </p:spPr>
        <p:txBody>
          <a:bodyPr>
            <a:normAutofit/>
          </a:bodyPr>
          <a:lstStyle/>
          <a:p>
            <a:r>
              <a:rPr lang="en-US" dirty="0" smtClean="0"/>
              <a:t>Java Class Loader</a:t>
            </a:r>
            <a:endParaRPr lang="en-US" dirty="0"/>
          </a:p>
        </p:txBody>
      </p:sp>
      <p:sp>
        <p:nvSpPr>
          <p:cNvPr id="3" name="Rectangle 2"/>
          <p:cNvSpPr/>
          <p:nvPr/>
        </p:nvSpPr>
        <p:spPr>
          <a:xfrm>
            <a:off x="228600" y="914400"/>
            <a:ext cx="8686800" cy="4708981"/>
          </a:xfrm>
          <a:prstGeom prst="rect">
            <a:avLst/>
          </a:prstGeom>
        </p:spPr>
        <p:txBody>
          <a:bodyPr wrap="square">
            <a:spAutoFit/>
          </a:bodyPr>
          <a:lstStyle/>
          <a:p>
            <a:r>
              <a:rPr lang="en-US" sz="2000" dirty="0" smtClean="0"/>
              <a:t>when we try to use a Class, Java </a:t>
            </a:r>
            <a:r>
              <a:rPr lang="en-US" sz="2000" dirty="0" err="1" smtClean="0"/>
              <a:t>ClassLoader</a:t>
            </a:r>
            <a:r>
              <a:rPr lang="en-US" sz="2000" dirty="0" smtClean="0"/>
              <a:t> loads that class into memory.</a:t>
            </a:r>
          </a:p>
          <a:p>
            <a:r>
              <a:rPr lang="en-US" sz="2000" dirty="0" smtClean="0"/>
              <a:t>There are three types of built-in </a:t>
            </a:r>
            <a:r>
              <a:rPr lang="en-US" sz="2000" dirty="0" err="1" smtClean="0"/>
              <a:t>ClassLoader</a:t>
            </a:r>
            <a:r>
              <a:rPr lang="en-US" sz="2000" dirty="0" smtClean="0"/>
              <a:t> in Java:</a:t>
            </a:r>
          </a:p>
          <a:p>
            <a:r>
              <a:rPr lang="en-US" sz="2000" b="1" dirty="0" smtClean="0"/>
              <a:t>Bootstrap Class Loader</a:t>
            </a:r>
            <a:r>
              <a:rPr lang="en-US" sz="2000" dirty="0" smtClean="0"/>
              <a:t> – It loads JDK internal classes, typically loads </a:t>
            </a:r>
            <a:r>
              <a:rPr lang="en-US" sz="2000" b="1" dirty="0" smtClean="0"/>
              <a:t>rt.jar</a:t>
            </a:r>
            <a:r>
              <a:rPr lang="en-US" sz="2000" dirty="0" smtClean="0"/>
              <a:t> and other core classes for example </a:t>
            </a:r>
            <a:r>
              <a:rPr lang="en-US" sz="2000" b="1" dirty="0" err="1" smtClean="0"/>
              <a:t>java.lang</a:t>
            </a:r>
            <a:r>
              <a:rPr lang="en-US" sz="2000" b="1" dirty="0" smtClean="0"/>
              <a:t>.*</a:t>
            </a:r>
            <a:r>
              <a:rPr lang="en-US" sz="2000" dirty="0" smtClean="0"/>
              <a:t> package classes</a:t>
            </a:r>
          </a:p>
          <a:p>
            <a:r>
              <a:rPr lang="en-US" sz="2000" b="1" dirty="0" smtClean="0"/>
              <a:t>Extensions Class Loader</a:t>
            </a:r>
            <a:r>
              <a:rPr lang="en-US" sz="2000" dirty="0" smtClean="0"/>
              <a:t> – It loads classes from the JDK extensions directory, usually $JAVA_HOME/lib/ext directory.</a:t>
            </a:r>
          </a:p>
          <a:p>
            <a:r>
              <a:rPr lang="en-US" sz="2000" b="1" dirty="0" smtClean="0"/>
              <a:t>System Class Loader</a:t>
            </a:r>
            <a:r>
              <a:rPr lang="en-US" sz="2000" dirty="0" smtClean="0"/>
              <a:t> – It loads classes from the current </a:t>
            </a:r>
            <a:r>
              <a:rPr lang="en-US" sz="2000" dirty="0" err="1" smtClean="0"/>
              <a:t>classpath</a:t>
            </a:r>
            <a:r>
              <a:rPr lang="en-US" sz="2000" dirty="0" smtClean="0"/>
              <a:t> that can be set while invoking a program using </a:t>
            </a:r>
            <a:r>
              <a:rPr lang="en-US" sz="2000" b="1" dirty="0" smtClean="0"/>
              <a:t>-cp </a:t>
            </a:r>
            <a:r>
              <a:rPr lang="en-US" sz="2000" dirty="0" smtClean="0"/>
              <a:t>or </a:t>
            </a:r>
            <a:r>
              <a:rPr lang="en-US" sz="2000" b="1" dirty="0" smtClean="0"/>
              <a:t>-</a:t>
            </a:r>
            <a:r>
              <a:rPr lang="en-US" sz="2000" b="1" dirty="0" err="1" smtClean="0"/>
              <a:t>classpath</a:t>
            </a:r>
            <a:r>
              <a:rPr lang="en-US" sz="2000" b="1" dirty="0" smtClean="0"/>
              <a:t> </a:t>
            </a:r>
            <a:r>
              <a:rPr lang="en-US" sz="2000" dirty="0" smtClean="0"/>
              <a:t>command line options.</a:t>
            </a:r>
          </a:p>
          <a:p>
            <a:r>
              <a:rPr lang="en-US" sz="2000" dirty="0" smtClean="0"/>
              <a:t>Java </a:t>
            </a:r>
            <a:r>
              <a:rPr lang="en-US" sz="2000" dirty="0" err="1" smtClean="0"/>
              <a:t>ClassLoader</a:t>
            </a:r>
            <a:r>
              <a:rPr lang="en-US" sz="2000" dirty="0" smtClean="0"/>
              <a:t> are hierarchical and whenever a request is raised to load a class, it delegates it to its parent and in this way uniqueness is maintained in the runtime environment. If the parent class loader doesn’t find the class then the class loader itself tries to load the class.</a:t>
            </a:r>
            <a:endParaRPr lang="en-US" sz="20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304800"/>
            <a:ext cx="7772400" cy="628650"/>
          </a:xfrm>
        </p:spPr>
        <p:txBody>
          <a:bodyPr>
            <a:normAutofit/>
          </a:bodyPr>
          <a:lstStyle/>
          <a:p>
            <a:r>
              <a:rPr lang="en-US" dirty="0" smtClean="0"/>
              <a:t>Java Class Loader</a:t>
            </a:r>
            <a:endParaRPr lang="en-US" dirty="0"/>
          </a:p>
        </p:txBody>
      </p:sp>
      <p:sp>
        <p:nvSpPr>
          <p:cNvPr id="3" name="Rectangle 2"/>
          <p:cNvSpPr/>
          <p:nvPr/>
        </p:nvSpPr>
        <p:spPr>
          <a:xfrm>
            <a:off x="228600" y="914400"/>
            <a:ext cx="8686800" cy="1015663"/>
          </a:xfrm>
          <a:prstGeom prst="rect">
            <a:avLst/>
          </a:prstGeom>
        </p:spPr>
        <p:txBody>
          <a:bodyPr wrap="square">
            <a:spAutoFit/>
          </a:bodyPr>
          <a:lstStyle/>
          <a:p>
            <a:r>
              <a:rPr lang="en-US" sz="2000" dirty="0" smtClean="0"/>
              <a:t>Why we need to write our own </a:t>
            </a:r>
            <a:r>
              <a:rPr lang="en-US" sz="2000" dirty="0" err="1" smtClean="0"/>
              <a:t>ClassLoader</a:t>
            </a:r>
            <a:r>
              <a:rPr lang="en-US" sz="2000" dirty="0" smtClean="0"/>
              <a:t>? </a:t>
            </a:r>
          </a:p>
          <a:p>
            <a:endParaRPr lang="en-US" sz="2000" dirty="0" smtClean="0"/>
          </a:p>
          <a:p>
            <a:r>
              <a:rPr lang="en-US" sz="2000" dirty="0" smtClean="0"/>
              <a:t>How </a:t>
            </a:r>
            <a:r>
              <a:rPr lang="en-US" sz="2000" dirty="0" err="1" smtClean="0"/>
              <a:t>classLoader</a:t>
            </a:r>
            <a:r>
              <a:rPr lang="en-US" sz="2000" dirty="0" smtClean="0"/>
              <a:t> can cause performance issues?</a:t>
            </a:r>
            <a:endParaRPr lang="en-US" sz="20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152400"/>
            <a:ext cx="7772400" cy="552450"/>
          </a:xfrm>
        </p:spPr>
        <p:txBody>
          <a:bodyPr>
            <a:normAutofit/>
          </a:bodyPr>
          <a:lstStyle/>
          <a:p>
            <a:r>
              <a:rPr lang="en-US" dirty="0" smtClean="0"/>
              <a:t>Different References</a:t>
            </a:r>
            <a:endParaRPr lang="en-US" dirty="0"/>
          </a:p>
        </p:txBody>
      </p:sp>
      <p:sp>
        <p:nvSpPr>
          <p:cNvPr id="3" name="Subtitle 2"/>
          <p:cNvSpPr>
            <a:spLocks noGrp="1"/>
          </p:cNvSpPr>
          <p:nvPr>
            <p:ph type="subTitle" idx="4294967295"/>
          </p:nvPr>
        </p:nvSpPr>
        <p:spPr>
          <a:xfrm>
            <a:off x="0" y="609600"/>
            <a:ext cx="8839200" cy="6096000"/>
          </a:xfrm>
        </p:spPr>
        <p:txBody>
          <a:bodyPr>
            <a:normAutofit lnSpcReduction="10000"/>
          </a:bodyPr>
          <a:lstStyle/>
          <a:p>
            <a:pPr marL="0" indent="0">
              <a:buNone/>
            </a:pPr>
            <a:r>
              <a:rPr lang="en-US" dirty="0" smtClean="0"/>
              <a:t>There are four kind of reference in Java :</a:t>
            </a:r>
          </a:p>
          <a:p>
            <a:pPr marL="457200" indent="-457200">
              <a:buFont typeface="+mj-lt"/>
              <a:buAutoNum type="arabicPeriod"/>
            </a:pPr>
            <a:r>
              <a:rPr lang="en-US" dirty="0" smtClean="0"/>
              <a:t>Strong reference</a:t>
            </a:r>
          </a:p>
          <a:p>
            <a:pPr marL="457200" indent="-457200">
              <a:buFont typeface="+mj-lt"/>
              <a:buAutoNum type="arabicPeriod"/>
            </a:pPr>
            <a:r>
              <a:rPr lang="en-US" dirty="0" smtClean="0"/>
              <a:t>Weak Reference</a:t>
            </a:r>
          </a:p>
          <a:p>
            <a:pPr marL="457200" indent="-457200">
              <a:buFont typeface="+mj-lt"/>
              <a:buAutoNum type="arabicPeriod"/>
            </a:pPr>
            <a:r>
              <a:rPr lang="en-US" dirty="0" smtClean="0"/>
              <a:t>Soft Reference</a:t>
            </a:r>
          </a:p>
          <a:p>
            <a:pPr marL="457200" indent="-457200">
              <a:buFont typeface="+mj-lt"/>
              <a:buAutoNum type="arabicPeriod"/>
            </a:pPr>
            <a:r>
              <a:rPr lang="en-US" dirty="0" smtClean="0"/>
              <a:t>Phantom Reference</a:t>
            </a:r>
          </a:p>
          <a:p>
            <a:r>
              <a:rPr lang="en-US" b="1" u="sng" dirty="0" smtClean="0"/>
              <a:t>Strong Reference </a:t>
            </a:r>
            <a:r>
              <a:rPr lang="en-US" dirty="0" smtClean="0"/>
              <a:t>is most simple as we use it in our day to day programming life e.g. in the code, String s = "</a:t>
            </a:r>
            <a:r>
              <a:rPr lang="en-US" dirty="0" err="1" smtClean="0"/>
              <a:t>abc</a:t>
            </a:r>
            <a:r>
              <a:rPr lang="en-US" dirty="0" smtClean="0"/>
              <a:t>" , reference variable</a:t>
            </a:r>
            <a:r>
              <a:rPr lang="en-US" b="1" dirty="0" smtClean="0"/>
              <a:t>s</a:t>
            </a:r>
            <a:r>
              <a:rPr lang="en-US" dirty="0" smtClean="0"/>
              <a:t> has strong reference to String object "</a:t>
            </a:r>
            <a:r>
              <a:rPr lang="en-US" dirty="0" err="1" smtClean="0"/>
              <a:t>abc</a:t>
            </a:r>
            <a:r>
              <a:rPr lang="en-US" dirty="0" smtClean="0"/>
              <a:t>". </a:t>
            </a:r>
          </a:p>
          <a:p>
            <a:r>
              <a:rPr lang="en-US" dirty="0" smtClean="0"/>
              <a:t>Any object which has Strong reference attached to it is </a:t>
            </a:r>
            <a:r>
              <a:rPr lang="en-US" i="1" dirty="0" smtClean="0"/>
              <a:t>not eligible for garbage collection</a:t>
            </a:r>
            <a:r>
              <a:rPr lang="en-US" dirty="0" smtClean="0"/>
              <a:t>. Obviously these are objects which is needed by Java program. </a:t>
            </a:r>
          </a:p>
          <a:p>
            <a:r>
              <a:rPr lang="en-US" b="1" u="sng" dirty="0" smtClean="0"/>
              <a:t>Weak Reference </a:t>
            </a:r>
            <a:r>
              <a:rPr lang="en-US" dirty="0" smtClean="0"/>
              <a:t>are represented using </a:t>
            </a:r>
            <a:r>
              <a:rPr lang="en-US" b="1" dirty="0" err="1" smtClean="0"/>
              <a:t>java.lang.ref.WeakReference</a:t>
            </a:r>
            <a:r>
              <a:rPr lang="en-US" dirty="0" smtClean="0"/>
              <a:t> class and you can create Weak Reference by using following code :</a:t>
            </a:r>
            <a:br>
              <a:rPr lang="en-US" dirty="0" smtClean="0"/>
            </a:b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152400"/>
            <a:ext cx="7772400" cy="552450"/>
          </a:xfrm>
        </p:spPr>
        <p:txBody>
          <a:bodyPr>
            <a:normAutofit/>
          </a:bodyPr>
          <a:lstStyle/>
          <a:p>
            <a:r>
              <a:rPr lang="en-US" dirty="0" smtClean="0"/>
              <a:t>Different References</a:t>
            </a:r>
            <a:endParaRPr lang="en-US" dirty="0"/>
          </a:p>
        </p:txBody>
      </p:sp>
      <p:sp>
        <p:nvSpPr>
          <p:cNvPr id="3" name="Subtitle 2"/>
          <p:cNvSpPr>
            <a:spLocks noGrp="1"/>
          </p:cNvSpPr>
          <p:nvPr>
            <p:ph type="subTitle" idx="4294967295"/>
          </p:nvPr>
        </p:nvSpPr>
        <p:spPr>
          <a:xfrm>
            <a:off x="0" y="609600"/>
            <a:ext cx="8839200" cy="6096000"/>
          </a:xfrm>
        </p:spPr>
        <p:txBody>
          <a:bodyPr>
            <a:normAutofit lnSpcReduction="10000"/>
          </a:bodyPr>
          <a:lstStyle/>
          <a:p>
            <a:pPr>
              <a:buNone/>
            </a:pPr>
            <a:r>
              <a:rPr lang="en-US" b="1" i="1" dirty="0" smtClean="0"/>
              <a:t>Counter</a:t>
            </a:r>
            <a:r>
              <a:rPr lang="en-US" i="1" dirty="0" smtClean="0"/>
              <a:t> </a:t>
            </a:r>
            <a:r>
              <a:rPr lang="en-US" i="1" dirty="0" err="1" smtClean="0"/>
              <a:t>counter</a:t>
            </a:r>
            <a:r>
              <a:rPr lang="en-US" i="1" dirty="0" smtClean="0"/>
              <a:t> </a:t>
            </a:r>
            <a:r>
              <a:rPr lang="en-US" b="1" i="1" dirty="0" smtClean="0"/>
              <a:t>=</a:t>
            </a:r>
            <a:r>
              <a:rPr lang="en-US" i="1" dirty="0" smtClean="0"/>
              <a:t> </a:t>
            </a:r>
            <a:r>
              <a:rPr lang="en-US" b="1" i="1" dirty="0" smtClean="0"/>
              <a:t>new</a:t>
            </a:r>
            <a:r>
              <a:rPr lang="en-US" i="1" dirty="0" smtClean="0"/>
              <a:t> </a:t>
            </a:r>
            <a:r>
              <a:rPr lang="en-US" b="1" i="1" dirty="0" smtClean="0"/>
              <a:t>Counter</a:t>
            </a:r>
            <a:r>
              <a:rPr lang="en-US" i="1" dirty="0" smtClean="0"/>
              <a:t>(); // strong reference – line</a:t>
            </a:r>
          </a:p>
          <a:p>
            <a:pPr>
              <a:buNone/>
            </a:pPr>
            <a:r>
              <a:rPr lang="en-US" b="1" i="1" dirty="0" err="1" smtClean="0"/>
              <a:t>WeakReference</a:t>
            </a:r>
            <a:r>
              <a:rPr lang="en-US" i="1" dirty="0" smtClean="0"/>
              <a:t>&lt;</a:t>
            </a:r>
            <a:r>
              <a:rPr lang="en-US" b="1" i="1" dirty="0" smtClean="0"/>
              <a:t>Counter</a:t>
            </a:r>
            <a:r>
              <a:rPr lang="en-US" i="1" dirty="0" smtClean="0"/>
              <a:t>&gt; </a:t>
            </a:r>
            <a:r>
              <a:rPr lang="en-US" i="1" dirty="0" err="1" smtClean="0"/>
              <a:t>weakCounter</a:t>
            </a:r>
            <a:r>
              <a:rPr lang="en-US" i="1" dirty="0" smtClean="0"/>
              <a:t> </a:t>
            </a:r>
            <a:r>
              <a:rPr lang="en-US" b="1" i="1" dirty="0" smtClean="0"/>
              <a:t>=</a:t>
            </a:r>
            <a:r>
              <a:rPr lang="en-US" i="1" dirty="0" smtClean="0"/>
              <a:t> </a:t>
            </a:r>
            <a:r>
              <a:rPr lang="en-US" b="1" i="1" dirty="0" smtClean="0"/>
              <a:t>new</a:t>
            </a:r>
            <a:r>
              <a:rPr lang="en-US" i="1" dirty="0" smtClean="0"/>
              <a:t> </a:t>
            </a:r>
            <a:r>
              <a:rPr lang="en-US" b="1" i="1" dirty="0" err="1" smtClean="0"/>
              <a:t>WeakReference</a:t>
            </a:r>
            <a:r>
              <a:rPr lang="en-US" i="1" dirty="0" smtClean="0"/>
              <a:t>&lt;</a:t>
            </a:r>
            <a:r>
              <a:rPr lang="en-US" b="1" i="1" dirty="0" smtClean="0"/>
              <a:t>Counter</a:t>
            </a:r>
            <a:r>
              <a:rPr lang="en-US" i="1" dirty="0" smtClean="0"/>
              <a:t>&gt;(counter); </a:t>
            </a:r>
          </a:p>
          <a:p>
            <a:pPr>
              <a:buNone/>
            </a:pPr>
            <a:r>
              <a:rPr lang="en-US" i="1" dirty="0" smtClean="0"/>
              <a:t>counter </a:t>
            </a:r>
            <a:r>
              <a:rPr lang="en-US" b="1" i="1" dirty="0" smtClean="0"/>
              <a:t>=</a:t>
            </a:r>
            <a:r>
              <a:rPr lang="en-US" i="1" dirty="0" smtClean="0"/>
              <a:t> </a:t>
            </a:r>
            <a:r>
              <a:rPr lang="en-US" b="1" i="1" dirty="0" smtClean="0"/>
              <a:t>null</a:t>
            </a:r>
            <a:r>
              <a:rPr lang="en-US" i="1" dirty="0" smtClean="0"/>
              <a:t>; // now Counter object is eligible for g collection</a:t>
            </a:r>
            <a:r>
              <a:rPr lang="en-US" dirty="0" smtClean="0"/>
              <a:t/>
            </a:r>
            <a:br>
              <a:rPr lang="en-US" dirty="0" smtClean="0"/>
            </a:br>
            <a:endParaRPr lang="en-US" dirty="0" smtClean="0"/>
          </a:p>
          <a:p>
            <a:pPr>
              <a:buNone/>
            </a:pPr>
            <a:r>
              <a:rPr lang="en-US" dirty="0" smtClean="0"/>
              <a:t>As soon as you make strong reference counter = null, counter object created on line 1 becomes eligible for garbage collection; because it doesn't have any more Strong reference and Weak reference by reference variable </a:t>
            </a:r>
            <a:r>
              <a:rPr lang="en-US" dirty="0" err="1" smtClean="0"/>
              <a:t>weakCounter</a:t>
            </a:r>
            <a:r>
              <a:rPr lang="en-US" dirty="0" smtClean="0"/>
              <a:t> can not prevent Counter object from being garbage collected.  </a:t>
            </a:r>
          </a:p>
          <a:p>
            <a:pPr>
              <a:buNone/>
            </a:pPr>
            <a:r>
              <a:rPr lang="en-US" dirty="0" smtClean="0"/>
              <a:t>On the other hand, had this been </a:t>
            </a:r>
            <a:r>
              <a:rPr lang="en-US" b="1" dirty="0" smtClean="0"/>
              <a:t>Soft Reference, Counter object is not garbage collected until JVM</a:t>
            </a:r>
            <a:r>
              <a:rPr lang="en-US" b="1" dirty="0" smtClean="0">
                <a:hlinkClick r:id="rId2"/>
              </a:rPr>
              <a:t> </a:t>
            </a:r>
            <a:r>
              <a:rPr lang="en-US" b="1" dirty="0" smtClean="0"/>
              <a:t>absolutely needs memory</a:t>
            </a:r>
            <a:r>
              <a:rPr lang="en-US" dirty="0" smtClean="0"/>
              <a:t>. </a:t>
            </a:r>
          </a:p>
          <a:p>
            <a:pPr>
              <a:buNone/>
            </a:pPr>
            <a:r>
              <a:rPr lang="en-US" dirty="0" smtClean="0"/>
              <a:t>Soft reference in Java is represented using </a:t>
            </a:r>
            <a:r>
              <a:rPr lang="en-US" b="1" dirty="0" err="1" smtClean="0"/>
              <a:t>java.lang.ref.SoftReference</a:t>
            </a:r>
            <a:r>
              <a:rPr lang="en-US" dirty="0" smtClean="0"/>
              <a:t> class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7772400" cy="857250"/>
          </a:xfrm>
        </p:spPr>
        <p:txBody>
          <a:bodyPr/>
          <a:lstStyle/>
          <a:p>
            <a:r>
              <a:rPr lang="en-US" dirty="0" smtClean="0"/>
              <a:t>JVM Key Components</a:t>
            </a:r>
            <a:endParaRPr lang="en-US" dirty="0"/>
          </a:p>
        </p:txBody>
      </p:sp>
      <p:pic>
        <p:nvPicPr>
          <p:cNvPr id="57346" name="Picture 2"/>
          <p:cNvPicPr>
            <a:picLocks noChangeAspect="1" noChangeArrowheads="1"/>
          </p:cNvPicPr>
          <p:nvPr/>
        </p:nvPicPr>
        <p:blipFill>
          <a:blip r:embed="rId2"/>
          <a:srcRect/>
          <a:stretch>
            <a:fillRect/>
          </a:stretch>
        </p:blipFill>
        <p:spPr bwMode="auto">
          <a:xfrm>
            <a:off x="152400" y="1295400"/>
            <a:ext cx="8761413" cy="499110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152400"/>
            <a:ext cx="7772400" cy="552450"/>
          </a:xfrm>
        </p:spPr>
        <p:txBody>
          <a:bodyPr>
            <a:normAutofit/>
          </a:bodyPr>
          <a:lstStyle/>
          <a:p>
            <a:r>
              <a:rPr lang="en-US" dirty="0" smtClean="0"/>
              <a:t>Different References</a:t>
            </a:r>
            <a:endParaRPr lang="en-US" dirty="0"/>
          </a:p>
        </p:txBody>
      </p:sp>
      <p:sp>
        <p:nvSpPr>
          <p:cNvPr id="3" name="Subtitle 2"/>
          <p:cNvSpPr>
            <a:spLocks noGrp="1"/>
          </p:cNvSpPr>
          <p:nvPr>
            <p:ph type="subTitle" idx="4294967295"/>
          </p:nvPr>
        </p:nvSpPr>
        <p:spPr>
          <a:xfrm>
            <a:off x="0" y="609600"/>
            <a:ext cx="8839200" cy="6096000"/>
          </a:xfrm>
        </p:spPr>
        <p:txBody>
          <a:bodyPr>
            <a:normAutofit fontScale="92500" lnSpcReduction="10000"/>
          </a:bodyPr>
          <a:lstStyle/>
          <a:p>
            <a:pPr>
              <a:buNone/>
            </a:pPr>
            <a:r>
              <a:rPr lang="en-US" dirty="0"/>
              <a:t>. You can use following code to create a </a:t>
            </a:r>
            <a:r>
              <a:rPr lang="en-US" dirty="0" err="1"/>
              <a:t>SoftReference</a:t>
            </a:r>
            <a:r>
              <a:rPr lang="en-US" dirty="0"/>
              <a:t> in </a:t>
            </a:r>
            <a:r>
              <a:rPr lang="en-US" dirty="0" smtClean="0"/>
              <a:t>Java</a:t>
            </a:r>
            <a:endParaRPr lang="en-US" dirty="0"/>
          </a:p>
          <a:p>
            <a:pPr>
              <a:buNone/>
            </a:pPr>
            <a:r>
              <a:rPr lang="en-US" dirty="0" smtClean="0"/>
              <a:t>Phantom reference is third kind of reference type available in </a:t>
            </a:r>
            <a:r>
              <a:rPr lang="en-US" dirty="0" err="1" smtClean="0"/>
              <a:t>java.lang.ref</a:t>
            </a:r>
            <a:r>
              <a:rPr lang="en-US" dirty="0" smtClean="0"/>
              <a:t> package. Phantom reference is represented by </a:t>
            </a:r>
            <a:r>
              <a:rPr lang="en-US" dirty="0" err="1" smtClean="0"/>
              <a:t>java.lang.ref.PhantomReference</a:t>
            </a:r>
            <a:r>
              <a:rPr lang="en-US" dirty="0" smtClean="0"/>
              <a:t> class. Object which only has Phantom reference pointing them can be collected whenever Garbage Collector likes it. </a:t>
            </a:r>
          </a:p>
          <a:p>
            <a:pPr>
              <a:buNone/>
            </a:pPr>
            <a:r>
              <a:rPr lang="en-US" dirty="0" smtClean="0"/>
              <a:t>Similar </a:t>
            </a:r>
            <a:r>
              <a:rPr lang="en-US" dirty="0" err="1" smtClean="0"/>
              <a:t>toWeakReference</a:t>
            </a:r>
            <a:r>
              <a:rPr lang="en-US" dirty="0" smtClean="0"/>
              <a:t> and </a:t>
            </a:r>
            <a:r>
              <a:rPr lang="en-US" dirty="0" err="1" smtClean="0"/>
              <a:t>SoftReference</a:t>
            </a:r>
            <a:r>
              <a:rPr lang="en-US" dirty="0" smtClean="0"/>
              <a:t> you can create </a:t>
            </a:r>
            <a:r>
              <a:rPr lang="en-US" dirty="0" err="1" smtClean="0"/>
              <a:t>PhantomReference</a:t>
            </a:r>
            <a:r>
              <a:rPr lang="en-US" dirty="0" smtClean="0"/>
              <a:t> by using following code :</a:t>
            </a:r>
          </a:p>
          <a:p>
            <a:pPr>
              <a:buNone/>
            </a:pPr>
            <a:r>
              <a:rPr lang="en-US" dirty="0" smtClean="0"/>
              <a:t/>
            </a:r>
            <a:br>
              <a:rPr lang="en-US" dirty="0" smtClean="0"/>
            </a:br>
            <a:r>
              <a:rPr lang="en-US" b="1" dirty="0" err="1" smtClean="0"/>
              <a:t>DigitalCounter</a:t>
            </a:r>
            <a:r>
              <a:rPr lang="en-US" dirty="0" smtClean="0"/>
              <a:t> digit </a:t>
            </a:r>
            <a:r>
              <a:rPr lang="en-US" b="1" dirty="0" smtClean="0"/>
              <a:t>=</a:t>
            </a:r>
            <a:r>
              <a:rPr lang="en-US" dirty="0" smtClean="0"/>
              <a:t> </a:t>
            </a:r>
            <a:r>
              <a:rPr lang="en-US" b="1" dirty="0" smtClean="0"/>
              <a:t>new</a:t>
            </a:r>
            <a:r>
              <a:rPr lang="en-US" dirty="0" smtClean="0"/>
              <a:t> </a:t>
            </a:r>
            <a:r>
              <a:rPr lang="en-US" b="1" dirty="0" err="1" smtClean="0"/>
              <a:t>DigitalCounter</a:t>
            </a:r>
            <a:r>
              <a:rPr lang="en-US" dirty="0" smtClean="0"/>
              <a:t>(); </a:t>
            </a:r>
          </a:p>
          <a:p>
            <a:pPr>
              <a:buNone/>
            </a:pPr>
            <a:r>
              <a:rPr lang="en-US" dirty="0" smtClean="0"/>
              <a:t>// digit reference variable has strong reference </a:t>
            </a:r>
            <a:r>
              <a:rPr lang="en-US" b="1" dirty="0" err="1" smtClean="0"/>
              <a:t>PhantomReference</a:t>
            </a:r>
            <a:r>
              <a:rPr lang="en-US" dirty="0" smtClean="0"/>
              <a:t>&lt;</a:t>
            </a:r>
            <a:r>
              <a:rPr lang="en-US" b="1" dirty="0" err="1" smtClean="0"/>
              <a:t>DigitalCounter</a:t>
            </a:r>
            <a:r>
              <a:rPr lang="en-US" dirty="0" smtClean="0"/>
              <a:t>&gt; phantom </a:t>
            </a:r>
            <a:r>
              <a:rPr lang="en-US" b="1" dirty="0" smtClean="0"/>
              <a:t>=</a:t>
            </a:r>
            <a:r>
              <a:rPr lang="en-US" dirty="0" smtClean="0"/>
              <a:t> </a:t>
            </a:r>
            <a:r>
              <a:rPr lang="en-US" b="1" dirty="0" smtClean="0"/>
              <a:t>new</a:t>
            </a:r>
            <a:r>
              <a:rPr lang="en-US" dirty="0" smtClean="0"/>
              <a:t> </a:t>
            </a:r>
            <a:r>
              <a:rPr lang="en-US" b="1" dirty="0" err="1" smtClean="0"/>
              <a:t>PhantomReference</a:t>
            </a:r>
            <a:r>
              <a:rPr lang="en-US" dirty="0" smtClean="0"/>
              <a:t>&lt;</a:t>
            </a:r>
            <a:r>
              <a:rPr lang="en-US" b="1" dirty="0" err="1" smtClean="0"/>
              <a:t>DigitalCounter</a:t>
            </a:r>
            <a:r>
              <a:rPr lang="en-US" dirty="0" smtClean="0"/>
              <a:t>&gt;(digit); </a:t>
            </a:r>
          </a:p>
          <a:p>
            <a:pPr>
              <a:buNone/>
            </a:pPr>
            <a:r>
              <a:rPr lang="en-US" dirty="0" smtClean="0"/>
              <a:t>// phantom reference to object created at line 3 </a:t>
            </a:r>
          </a:p>
          <a:p>
            <a:pPr>
              <a:buNone/>
            </a:pPr>
            <a:r>
              <a:rPr lang="en-US" dirty="0" smtClean="0"/>
              <a:t>digit </a:t>
            </a:r>
            <a:r>
              <a:rPr lang="en-US" b="1" dirty="0" smtClean="0"/>
              <a:t>=</a:t>
            </a:r>
            <a:r>
              <a:rPr lang="en-US" dirty="0" smtClean="0"/>
              <a:t> </a:t>
            </a:r>
            <a:r>
              <a:rPr lang="en-US" b="1" dirty="0" smtClean="0"/>
              <a:t>null</a:t>
            </a:r>
            <a:r>
              <a:rPr lang="en-US" dirty="0" smtClean="0"/>
              <a:t>;</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152400"/>
            <a:ext cx="7772400" cy="552450"/>
          </a:xfrm>
        </p:spPr>
        <p:txBody>
          <a:bodyPr>
            <a:normAutofit/>
          </a:bodyPr>
          <a:lstStyle/>
          <a:p>
            <a:r>
              <a:rPr lang="en-US" dirty="0" smtClean="0"/>
              <a:t>Phantom Reference</a:t>
            </a:r>
            <a:endParaRPr lang="en-US" dirty="0"/>
          </a:p>
        </p:txBody>
      </p:sp>
      <p:sp>
        <p:nvSpPr>
          <p:cNvPr id="3" name="Subtitle 2"/>
          <p:cNvSpPr>
            <a:spLocks noGrp="1"/>
          </p:cNvSpPr>
          <p:nvPr>
            <p:ph type="subTitle" idx="4294967295"/>
          </p:nvPr>
        </p:nvSpPr>
        <p:spPr>
          <a:xfrm>
            <a:off x="0" y="609600"/>
            <a:ext cx="8839200" cy="6096000"/>
          </a:xfrm>
        </p:spPr>
        <p:txBody>
          <a:bodyPr>
            <a:normAutofit/>
          </a:bodyPr>
          <a:lstStyle/>
          <a:p>
            <a:pPr>
              <a:buNone/>
            </a:pPr>
            <a:r>
              <a:rPr lang="en-US" dirty="0" smtClean="0"/>
              <a:t>As soon as you remove Strong reference, </a:t>
            </a:r>
            <a:r>
              <a:rPr lang="en-US" dirty="0" err="1" smtClean="0"/>
              <a:t>DigitalCounter</a:t>
            </a:r>
            <a:r>
              <a:rPr lang="en-US" dirty="0" smtClean="0"/>
              <a:t> object created at line 3 can be garbage collected at any time as it only has one more </a:t>
            </a:r>
            <a:r>
              <a:rPr lang="en-US" dirty="0" err="1" smtClean="0"/>
              <a:t>PhantomReference</a:t>
            </a:r>
            <a:r>
              <a:rPr lang="en-US" dirty="0" smtClean="0"/>
              <a:t> pointing towards it, which can not prevent it from </a:t>
            </a:r>
            <a:r>
              <a:rPr lang="en-US" dirty="0" err="1" smtClean="0"/>
              <a:t>GC'd</a:t>
            </a:r>
            <a:r>
              <a:rPr lang="en-US" dirty="0" smtClean="0"/>
              <a:t>.</a:t>
            </a:r>
            <a:br>
              <a:rPr lang="en-US" dirty="0" smtClean="0"/>
            </a:br>
            <a:endParaRPr lang="en-US" dirty="0" smtClean="0"/>
          </a:p>
          <a:p>
            <a:pPr>
              <a:buNone/>
            </a:pPr>
            <a:r>
              <a:rPr lang="en-US" dirty="0" smtClean="0"/>
              <a:t>Apart from knowing about </a:t>
            </a:r>
            <a:r>
              <a:rPr lang="en-US" dirty="0" err="1" smtClean="0"/>
              <a:t>WeakReference</a:t>
            </a:r>
            <a:r>
              <a:rPr lang="en-US" dirty="0" smtClean="0"/>
              <a:t>, </a:t>
            </a:r>
            <a:r>
              <a:rPr lang="en-US" dirty="0" err="1" smtClean="0"/>
              <a:t>SoftReference</a:t>
            </a:r>
            <a:r>
              <a:rPr lang="en-US" dirty="0" smtClean="0"/>
              <a:t>, </a:t>
            </a:r>
            <a:r>
              <a:rPr lang="en-US" dirty="0" err="1" smtClean="0"/>
              <a:t>PhantomReference</a:t>
            </a:r>
            <a:r>
              <a:rPr lang="en-US" dirty="0" smtClean="0"/>
              <a:t> and </a:t>
            </a:r>
            <a:r>
              <a:rPr lang="en-US" dirty="0" err="1" smtClean="0"/>
              <a:t>WeakHashMap</a:t>
            </a:r>
            <a:r>
              <a:rPr lang="en-US" dirty="0" smtClean="0"/>
              <a:t> there is one more class called </a:t>
            </a:r>
            <a:r>
              <a:rPr lang="en-US" dirty="0" err="1" smtClean="0"/>
              <a:t>ReferenceQueue</a:t>
            </a:r>
            <a:r>
              <a:rPr lang="en-US" dirty="0" smtClean="0"/>
              <a:t> which is worth knowing. </a:t>
            </a:r>
          </a:p>
          <a:p>
            <a:pPr>
              <a:buNone/>
            </a:pPr>
            <a:endParaRPr lang="en-US" dirty="0"/>
          </a:p>
          <a:p>
            <a:pPr>
              <a:buNone/>
            </a:pPr>
            <a:r>
              <a:rPr lang="en-US" dirty="0" smtClean="0"/>
              <a:t>You can supply a </a:t>
            </a:r>
            <a:r>
              <a:rPr lang="en-US" dirty="0" err="1" smtClean="0"/>
              <a:t>ReferenceQueue</a:t>
            </a:r>
            <a:r>
              <a:rPr lang="en-US" dirty="0" smtClean="0"/>
              <a:t> instance while creating any </a:t>
            </a:r>
            <a:r>
              <a:rPr lang="en-US" dirty="0" err="1" smtClean="0"/>
              <a:t>WeakReference</a:t>
            </a:r>
            <a:r>
              <a:rPr lang="en-US" dirty="0" smtClean="0"/>
              <a:t>, </a:t>
            </a:r>
            <a:r>
              <a:rPr lang="en-US" dirty="0" err="1" smtClean="0"/>
              <a:t>SoftReference</a:t>
            </a:r>
            <a:r>
              <a:rPr lang="en-US" dirty="0" smtClean="0"/>
              <a:t> </a:t>
            </a:r>
            <a:r>
              <a:rPr lang="en-US" dirty="0" err="1" smtClean="0"/>
              <a:t>orPhantomReference</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152400"/>
            <a:ext cx="7772400" cy="552450"/>
          </a:xfrm>
        </p:spPr>
        <p:txBody>
          <a:bodyPr>
            <a:normAutofit/>
          </a:bodyPr>
          <a:lstStyle/>
          <a:p>
            <a:r>
              <a:rPr lang="en-US" dirty="0" smtClean="0"/>
              <a:t>Different References - Advantages</a:t>
            </a:r>
            <a:endParaRPr lang="en-US" dirty="0"/>
          </a:p>
        </p:txBody>
      </p:sp>
      <p:sp>
        <p:nvSpPr>
          <p:cNvPr id="3" name="Subtitle 2"/>
          <p:cNvSpPr>
            <a:spLocks noGrp="1"/>
          </p:cNvSpPr>
          <p:nvPr>
            <p:ph type="subTitle" idx="4294967295"/>
          </p:nvPr>
        </p:nvSpPr>
        <p:spPr>
          <a:xfrm>
            <a:off x="0" y="609600"/>
            <a:ext cx="8839200" cy="6096000"/>
          </a:xfrm>
        </p:spPr>
        <p:txBody>
          <a:bodyPr>
            <a:normAutofit fontScale="70000" lnSpcReduction="20000"/>
          </a:bodyPr>
          <a:lstStyle/>
          <a:p>
            <a:pPr>
              <a:buNone/>
            </a:pPr>
            <a:r>
              <a:rPr lang="en-US" dirty="0"/>
              <a:t>Java has a </a:t>
            </a:r>
            <a:r>
              <a:rPr lang="en-US" dirty="0" err="1"/>
              <a:t>SoftReference</a:t>
            </a:r>
            <a:r>
              <a:rPr lang="en-US" dirty="0"/>
              <a:t> that you can use to keep a weak handle on some expensive object that you have. </a:t>
            </a:r>
          </a:p>
          <a:p>
            <a:pPr>
              <a:buNone/>
            </a:pPr>
            <a:r>
              <a:rPr lang="en-US" dirty="0"/>
              <a:t>The JVM knows that it can dereference any object referenced by a </a:t>
            </a:r>
            <a:r>
              <a:rPr lang="en-US" dirty="0" err="1"/>
              <a:t>SoftReference</a:t>
            </a:r>
            <a:r>
              <a:rPr lang="en-US" dirty="0"/>
              <a:t> if it needs to. For example: </a:t>
            </a:r>
          </a:p>
          <a:p>
            <a:pPr>
              <a:buNone/>
            </a:pPr>
            <a:endParaRPr lang="en-US" i="1" dirty="0"/>
          </a:p>
          <a:p>
            <a:pPr>
              <a:buNone/>
            </a:pPr>
            <a:r>
              <a:rPr lang="en-US" i="1" dirty="0" err="1"/>
              <a:t>MagicBean</a:t>
            </a:r>
            <a:r>
              <a:rPr lang="en-US" i="1" dirty="0"/>
              <a:t> </a:t>
            </a:r>
            <a:r>
              <a:rPr lang="en-US" i="1" dirty="0" err="1"/>
              <a:t>hugeExpensiveThing</a:t>
            </a:r>
            <a:r>
              <a:rPr lang="en-US" i="1" dirty="0"/>
              <a:t> = ...; // create some huge memory hog</a:t>
            </a:r>
          </a:p>
          <a:p>
            <a:pPr>
              <a:buNone/>
            </a:pPr>
            <a:r>
              <a:rPr lang="en-US" i="1" dirty="0" err="1"/>
              <a:t>SoftReference</a:t>
            </a:r>
            <a:r>
              <a:rPr lang="en-US" i="1" dirty="0"/>
              <a:t> </a:t>
            </a:r>
            <a:r>
              <a:rPr lang="en-US" i="1" dirty="0" err="1"/>
              <a:t>expensiveThingReference</a:t>
            </a:r>
            <a:r>
              <a:rPr lang="en-US" i="1" dirty="0"/>
              <a:t> = new </a:t>
            </a:r>
            <a:r>
              <a:rPr lang="en-US" i="1" dirty="0" err="1"/>
              <a:t>SoftReference</a:t>
            </a:r>
            <a:r>
              <a:rPr lang="en-US" i="1" dirty="0"/>
              <a:t>(</a:t>
            </a:r>
            <a:r>
              <a:rPr lang="en-US" i="1" dirty="0" err="1"/>
              <a:t>hugeExpensiveThing</a:t>
            </a:r>
            <a:r>
              <a:rPr lang="en-US" i="1" dirty="0"/>
              <a:t>);</a:t>
            </a:r>
          </a:p>
          <a:p>
            <a:pPr>
              <a:buNone/>
            </a:pPr>
            <a:endParaRPr lang="en-US" i="1" dirty="0"/>
          </a:p>
          <a:p>
            <a:pPr>
              <a:buNone/>
            </a:pPr>
            <a:r>
              <a:rPr lang="en-US" dirty="0"/>
              <a:t>And to access your </a:t>
            </a:r>
            <a:r>
              <a:rPr lang="en-US" dirty="0" err="1"/>
              <a:t>MagicBean</a:t>
            </a:r>
            <a:r>
              <a:rPr lang="en-US" dirty="0"/>
              <a:t> </a:t>
            </a:r>
          </a:p>
          <a:p>
            <a:pPr>
              <a:buNone/>
            </a:pPr>
            <a:endParaRPr lang="en-US" dirty="0"/>
          </a:p>
          <a:p>
            <a:pPr>
              <a:buNone/>
            </a:pPr>
            <a:r>
              <a:rPr lang="en-US" i="1" dirty="0" err="1"/>
              <a:t>MagicBean</a:t>
            </a:r>
            <a:r>
              <a:rPr lang="en-US" i="1" dirty="0"/>
              <a:t> </a:t>
            </a:r>
            <a:r>
              <a:rPr lang="en-US" i="1" dirty="0" err="1"/>
              <a:t>myExpensiveThing</a:t>
            </a:r>
            <a:r>
              <a:rPr lang="en-US" i="1" dirty="0"/>
              <a:t> = (</a:t>
            </a:r>
            <a:r>
              <a:rPr lang="en-US" i="1" dirty="0" err="1"/>
              <a:t>MagicBean</a:t>
            </a:r>
            <a:r>
              <a:rPr lang="en-US" i="1" dirty="0"/>
              <a:t>) </a:t>
            </a:r>
            <a:r>
              <a:rPr lang="en-US" i="1" dirty="0" err="1"/>
              <a:t>expensiveThingReference.get</a:t>
            </a:r>
            <a:r>
              <a:rPr lang="en-US" i="1" dirty="0"/>
              <a:t>();</a:t>
            </a:r>
          </a:p>
          <a:p>
            <a:pPr>
              <a:buNone/>
            </a:pPr>
            <a:endParaRPr lang="en-US" dirty="0"/>
          </a:p>
          <a:p>
            <a:pPr>
              <a:buNone/>
            </a:pPr>
            <a:r>
              <a:rPr lang="en-US" dirty="0"/>
              <a:t>Normally you may well create lots of </a:t>
            </a:r>
            <a:r>
              <a:rPr lang="en-US" dirty="0" err="1"/>
              <a:t>MagicBean's</a:t>
            </a:r>
            <a:r>
              <a:rPr lang="en-US" dirty="0"/>
              <a:t> and consume a load of memory each time until there's none left </a:t>
            </a:r>
          </a:p>
          <a:p>
            <a:pPr>
              <a:buNone/>
            </a:pPr>
            <a:r>
              <a:rPr lang="en-US" dirty="0"/>
              <a:t>and the JVM bails, but by using this technique we are telling the JVM that it can take back the memory used by </a:t>
            </a:r>
          </a:p>
          <a:p>
            <a:pPr>
              <a:buNone/>
            </a:pPr>
            <a:r>
              <a:rPr lang="en-US" dirty="0"/>
              <a:t>anything referenced through a </a:t>
            </a:r>
            <a:r>
              <a:rPr lang="en-US" dirty="0" err="1"/>
              <a:t>SoftReference</a:t>
            </a:r>
            <a:r>
              <a:rPr lang="en-US" dirty="0"/>
              <a:t> if it needs the memory back. This is a really neat trick to help you </a:t>
            </a:r>
          </a:p>
          <a:p>
            <a:pPr>
              <a:buNone/>
            </a:pPr>
            <a:r>
              <a:rPr lang="en-US" dirty="0"/>
              <a:t>keep your application running rather than just falling over unexpectedly. To use this method effectively though </a:t>
            </a:r>
          </a:p>
          <a:p>
            <a:pPr>
              <a:buNone/>
            </a:pPr>
            <a:r>
              <a:rPr lang="en-US" dirty="0"/>
              <a:t>you must be prepared for the </a:t>
            </a:r>
            <a:r>
              <a:rPr lang="en-US" dirty="0" err="1"/>
              <a:t>expensiveThingReference.get</a:t>
            </a:r>
            <a:r>
              <a:rPr lang="en-US" dirty="0"/>
              <a:t>() method to return null which will happen if the JVM's </a:t>
            </a:r>
          </a:p>
          <a:p>
            <a:pPr>
              <a:buNone/>
            </a:pPr>
            <a:r>
              <a:rPr lang="en-US" dirty="0"/>
              <a:t>claimed back the memory. </a:t>
            </a:r>
          </a:p>
        </p:txBody>
      </p:sp>
    </p:spTree>
    <p:extLst>
      <p:ext uri="{BB962C8B-B14F-4D97-AF65-F5344CB8AC3E}">
        <p14:creationId xmlns:p14="http://schemas.microsoft.com/office/powerpoint/2010/main" val="16734090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304800"/>
            <a:ext cx="7772400" cy="552450"/>
          </a:xfrm>
        </p:spPr>
        <p:txBody>
          <a:bodyPr>
            <a:normAutofit fontScale="90000"/>
          </a:bodyPr>
          <a:lstStyle/>
          <a:p>
            <a:r>
              <a:rPr lang="en-US" dirty="0" smtClean="0"/>
              <a:t>Memory Model – Permanent Generation</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r>
              <a:rPr lang="en-US" dirty="0"/>
              <a:t>Permanent Generation or “Perm Gen” contains the application metadata required by the JVM to describe the classes and methods used in the application. </a:t>
            </a:r>
            <a:endParaRPr lang="en-US" dirty="0" smtClean="0"/>
          </a:p>
          <a:p>
            <a:pPr algn="l"/>
            <a:r>
              <a:rPr lang="en-US" dirty="0" smtClean="0"/>
              <a:t>Perm </a:t>
            </a:r>
            <a:r>
              <a:rPr lang="en-US" dirty="0"/>
              <a:t>Gen is not part of Java Heap memory.</a:t>
            </a:r>
          </a:p>
          <a:p>
            <a:pPr algn="l"/>
            <a:r>
              <a:rPr lang="en-US" dirty="0"/>
              <a:t>Perm Gen is populated by JVM at runtime based on the classes used by the application. </a:t>
            </a:r>
            <a:endParaRPr lang="en-US" dirty="0" smtClean="0"/>
          </a:p>
          <a:p>
            <a:pPr algn="l"/>
            <a:r>
              <a:rPr lang="en-US" dirty="0" smtClean="0"/>
              <a:t>Perm </a:t>
            </a:r>
            <a:r>
              <a:rPr lang="en-US" dirty="0"/>
              <a:t>Gen also contains Java SE library classes and methods. </a:t>
            </a:r>
            <a:endParaRPr lang="en-US" dirty="0" smtClean="0"/>
          </a:p>
          <a:p>
            <a:pPr algn="l"/>
            <a:r>
              <a:rPr lang="en-US" dirty="0" smtClean="0"/>
              <a:t>Perm </a:t>
            </a:r>
            <a:r>
              <a:rPr lang="en-US" dirty="0"/>
              <a:t>Gen objects are garbage collected in a full garbage collection.</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228600"/>
            <a:ext cx="7772400" cy="704850"/>
          </a:xfrm>
        </p:spPr>
        <p:txBody>
          <a:bodyPr>
            <a:normAutofit/>
          </a:bodyPr>
          <a:lstStyle/>
          <a:p>
            <a:r>
              <a:rPr lang="en-US" dirty="0" smtClean="0"/>
              <a:t>String constant pool in  JDK1.6</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r>
              <a:rPr lang="en-US" dirty="0" smtClean="0"/>
              <a:t>String pooling is a process of replacing several String objects with equal value but different identity with a single shared String object, for Strings created with ne you can use s1.intern() method which is provided by JDK.</a:t>
            </a:r>
          </a:p>
          <a:p>
            <a:r>
              <a:rPr lang="en-US" dirty="0" smtClean="0"/>
              <a:t>All interned strings were stored in the </a:t>
            </a:r>
            <a:r>
              <a:rPr lang="en-US" dirty="0" err="1" smtClean="0"/>
              <a:t>PermGen</a:t>
            </a:r>
            <a:r>
              <a:rPr lang="en-US" dirty="0" smtClean="0"/>
              <a:t> – the </a:t>
            </a:r>
            <a:r>
              <a:rPr lang="en-US" b="1" dirty="0" smtClean="0"/>
              <a:t>fixed size</a:t>
            </a:r>
            <a:r>
              <a:rPr lang="en-US" dirty="0" smtClean="0"/>
              <a:t> part of heap mainly used for storing loaded classes and string pool.</a:t>
            </a:r>
          </a:p>
          <a:p>
            <a:r>
              <a:rPr lang="en-US" b="1" dirty="0" smtClean="0"/>
              <a:t>Biggest issue with such string pool in Java 6 was its location – the </a:t>
            </a:r>
            <a:r>
              <a:rPr lang="en-US" b="1" dirty="0" err="1" smtClean="0"/>
              <a:t>PermGen</a:t>
            </a:r>
            <a:r>
              <a:rPr lang="en-US" b="1" dirty="0" smtClean="0"/>
              <a:t>. </a:t>
            </a:r>
            <a:r>
              <a:rPr lang="en-US" dirty="0" err="1" smtClean="0"/>
              <a:t>PermGen</a:t>
            </a:r>
            <a:r>
              <a:rPr lang="en-US" dirty="0" smtClean="0"/>
              <a:t> has a fixed size and can not be expanded at runtime. You can set it using -</a:t>
            </a:r>
            <a:r>
              <a:rPr lang="en-US" dirty="0" err="1" smtClean="0"/>
              <a:t>XX:MaxPermSize</a:t>
            </a:r>
            <a:r>
              <a:rPr lang="en-US" dirty="0" smtClean="0"/>
              <a:t>=</a:t>
            </a:r>
            <a:r>
              <a:rPr lang="en-US" dirty="0" err="1" smtClean="0"/>
              <a:t>Noption</a:t>
            </a:r>
            <a:r>
              <a:rPr lang="en-US" dirty="0" smtClean="0"/>
              <a:t>. You can increase its size, but its size will still be </a:t>
            </a:r>
            <a:r>
              <a:rPr lang="en-US" b="1" dirty="0" smtClean="0"/>
              <a:t>fixed</a:t>
            </a:r>
            <a:r>
              <a:rPr lang="en-US" dirty="0" smtClean="0"/>
              <a:t>.</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228600"/>
            <a:ext cx="7772400" cy="704850"/>
          </a:xfrm>
        </p:spPr>
        <p:txBody>
          <a:bodyPr>
            <a:normAutofit/>
          </a:bodyPr>
          <a:lstStyle/>
          <a:p>
            <a:r>
              <a:rPr lang="en-US" dirty="0" smtClean="0"/>
              <a:t>String constant pool in  JDK1.7</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buNone/>
            </a:pPr>
            <a:r>
              <a:rPr lang="en-US" b="1" dirty="0" smtClean="0"/>
              <a:t>Important change to the string pooling logic in Java 7 </a:t>
            </a:r>
            <a:r>
              <a:rPr lang="en-US" dirty="0" smtClean="0"/>
              <a:t>– the string pool was relocated to the heap. It means that you are no longer limited by a separate fixed size memory area. All strings are now located in the heap, as most of other ordinary objects, which allows you to manage only the heap size while tuning your application. Technically, this alone could be a sufficient reason to reconsider using </a:t>
            </a:r>
            <a:r>
              <a:rPr lang="en-US" dirty="0" err="1" smtClean="0"/>
              <a:t>str.intern</a:t>
            </a:r>
            <a:r>
              <a:rPr lang="en-US" dirty="0" smtClean="0"/>
              <a:t>() in your Java 7 programs.</a:t>
            </a:r>
          </a:p>
          <a:p>
            <a:pPr>
              <a:buNone/>
            </a:pPr>
            <a:r>
              <a:rPr lang="en-US" dirty="0" smtClean="0"/>
              <a:t>Being eligible for garbage collection and residing in the heap, a JVM string pool seems to be a right place for all your strings. In theory it is true – non-used strings will be garbage collected from the pool, used strings will allow you to save memory in case then you get an equal string from the input</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228600"/>
            <a:ext cx="7772400" cy="533400"/>
          </a:xfrm>
        </p:spPr>
        <p:txBody>
          <a:bodyPr>
            <a:normAutofit fontScale="90000"/>
          </a:bodyPr>
          <a:lstStyle/>
          <a:p>
            <a:pPr fontAlgn="base"/>
            <a:r>
              <a:rPr lang="en-US" dirty="0" smtClean="0"/>
              <a:t>Reasons for </a:t>
            </a:r>
            <a:r>
              <a:rPr lang="en-US" dirty="0" err="1" smtClean="0"/>
              <a:t>OutOfMemoryError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00919061"/>
              </p:ext>
            </p:extLst>
          </p:nvPr>
        </p:nvGraphicFramePr>
        <p:xfrm>
          <a:off x="152400" y="685801"/>
          <a:ext cx="8458200" cy="5319564"/>
        </p:xfrm>
        <a:graphic>
          <a:graphicData uri="http://schemas.openxmlformats.org/drawingml/2006/table">
            <a:tbl>
              <a:tblPr firstRow="1" bandRow="1">
                <a:tableStyleId>{5C22544A-7EE6-4342-B048-85BDC9FD1C3A}</a:tableStyleId>
              </a:tblPr>
              <a:tblGrid>
                <a:gridCol w="2114550">
                  <a:extLst>
                    <a:ext uri="{9D8B030D-6E8A-4147-A177-3AD203B41FA5}">
                      <a16:colId xmlns:a16="http://schemas.microsoft.com/office/drawing/2014/main" val="20000"/>
                    </a:ext>
                  </a:extLst>
                </a:gridCol>
                <a:gridCol w="2114550">
                  <a:extLst>
                    <a:ext uri="{9D8B030D-6E8A-4147-A177-3AD203B41FA5}">
                      <a16:colId xmlns:a16="http://schemas.microsoft.com/office/drawing/2014/main" val="20001"/>
                    </a:ext>
                  </a:extLst>
                </a:gridCol>
                <a:gridCol w="1181100">
                  <a:extLst>
                    <a:ext uri="{9D8B030D-6E8A-4147-A177-3AD203B41FA5}">
                      <a16:colId xmlns:a16="http://schemas.microsoft.com/office/drawing/2014/main" val="20002"/>
                    </a:ext>
                  </a:extLst>
                </a:gridCol>
                <a:gridCol w="3048000">
                  <a:extLst>
                    <a:ext uri="{9D8B030D-6E8A-4147-A177-3AD203B41FA5}">
                      <a16:colId xmlns:a16="http://schemas.microsoft.com/office/drawing/2014/main" val="20003"/>
                    </a:ext>
                  </a:extLst>
                </a:gridCol>
              </a:tblGrid>
              <a:tr h="685799">
                <a:tc>
                  <a:txBody>
                    <a:bodyPr/>
                    <a:lstStyle/>
                    <a:p>
                      <a:r>
                        <a:rPr lang="en-US" dirty="0" smtClean="0"/>
                        <a:t>Detail</a:t>
                      </a:r>
                      <a:endParaRPr lang="en-US" dirty="0"/>
                    </a:p>
                  </a:txBody>
                  <a:tcPr/>
                </a:tc>
                <a:tc>
                  <a:txBody>
                    <a:bodyPr/>
                    <a:lstStyle/>
                    <a:p>
                      <a:r>
                        <a:rPr lang="en-US" dirty="0" smtClean="0"/>
                        <a:t>Reason</a:t>
                      </a:r>
                      <a:endParaRPr lang="en-US" dirty="0"/>
                    </a:p>
                  </a:txBody>
                  <a:tcPr/>
                </a:tc>
                <a:tc>
                  <a:txBody>
                    <a:bodyPr/>
                    <a:lstStyle/>
                    <a:p>
                      <a:endParaRPr lang="en-US"/>
                    </a:p>
                  </a:txBody>
                  <a:tcPr/>
                </a:tc>
                <a:tc>
                  <a:txBody>
                    <a:bodyPr/>
                    <a:lstStyle/>
                    <a:p>
                      <a:r>
                        <a:rPr lang="en-US" dirty="0" smtClean="0"/>
                        <a:t>How to Solve it</a:t>
                      </a:r>
                      <a:endParaRPr lang="en-US" dirty="0"/>
                    </a:p>
                  </a:txBody>
                  <a:tcPr/>
                </a:tc>
                <a:extLst>
                  <a:ext uri="{0D108BD9-81ED-4DB2-BD59-A6C34878D82A}">
                    <a16:rowId xmlns:a16="http://schemas.microsoft.com/office/drawing/2014/main" val="10000"/>
                  </a:ext>
                </a:extLst>
              </a:tr>
              <a:tr h="793285">
                <a:tc>
                  <a:txBody>
                    <a:bodyPr/>
                    <a:lstStyle/>
                    <a:p>
                      <a:r>
                        <a:rPr kumimoji="0" lang="en-US" b="1" i="0" u="none" strike="noStrike" kern="1200" dirty="0" smtClean="0">
                          <a:solidFill>
                            <a:schemeClr val="dk1"/>
                          </a:solidFill>
                          <a:effectLst/>
                          <a:latin typeface="+mn-lt"/>
                          <a:ea typeface="+mn-ea"/>
                          <a:cs typeface="+mn-cs"/>
                        </a:rPr>
                        <a:t>Java heap space</a:t>
                      </a:r>
                      <a:endParaRPr lang="en-US" dirty="0"/>
                    </a:p>
                  </a:txBody>
                  <a:tcPr/>
                </a:tc>
                <a:tc gridSpan="2">
                  <a:txBody>
                    <a:bodyPr/>
                    <a:lstStyle/>
                    <a:p>
                      <a:r>
                        <a:rPr kumimoji="0" lang="en-US" b="0" i="0" u="none" strike="noStrike" kern="1200" dirty="0" smtClean="0">
                          <a:solidFill>
                            <a:schemeClr val="dk1"/>
                          </a:solidFill>
                          <a:effectLst/>
                          <a:latin typeface="+mn-lt"/>
                          <a:ea typeface="+mn-ea"/>
                          <a:cs typeface="+mn-cs"/>
                        </a:rPr>
                        <a:t>object allocation</a:t>
                      </a:r>
                      <a:r>
                        <a:rPr kumimoji="0" lang="en-US" b="0" i="0" u="none" strike="noStrike" kern="1200" baseline="0" dirty="0" smtClean="0">
                          <a:solidFill>
                            <a:schemeClr val="dk1"/>
                          </a:solidFill>
                          <a:effectLst/>
                          <a:latin typeface="+mn-lt"/>
                          <a:ea typeface="+mn-ea"/>
                          <a:cs typeface="+mn-cs"/>
                        </a:rPr>
                        <a:t> failed due to</a:t>
                      </a:r>
                      <a:r>
                        <a:rPr kumimoji="0" lang="en-US" b="0" i="0" u="none" strike="noStrike" kern="1200" dirty="0" smtClean="0">
                          <a:solidFill>
                            <a:schemeClr val="dk1"/>
                          </a:solidFill>
                          <a:effectLst/>
                          <a:latin typeface="+mn-lt"/>
                          <a:ea typeface="+mn-ea"/>
                          <a:cs typeface="+mn-cs"/>
                        </a:rPr>
                        <a:t> lack of Java heap</a:t>
                      </a:r>
                      <a:endParaRPr kumimoji="0" lang="en-US" b="0" i="0" u="none" strike="noStrike" kern="1200" dirty="0">
                        <a:solidFill>
                          <a:schemeClr val="dk1"/>
                        </a:solidFill>
                        <a:effectLst/>
                        <a:latin typeface="+mn-lt"/>
                        <a:ea typeface="+mn-ea"/>
                        <a:cs typeface="+mn-cs"/>
                      </a:endParaRPr>
                    </a:p>
                  </a:txBody>
                  <a:tcPr/>
                </a:tc>
                <a:tc hMerge="1">
                  <a:txBody>
                    <a:bodyPr/>
                    <a:lstStyle/>
                    <a:p>
                      <a:endParaRPr lang="en-US" dirty="0"/>
                    </a:p>
                  </a:txBody>
                  <a:tcPr/>
                </a:tc>
                <a:tc>
                  <a:txBody>
                    <a:bodyPr/>
                    <a:lstStyle/>
                    <a:p>
                      <a:r>
                        <a:rPr lang="en-US" dirty="0" smtClean="0"/>
                        <a:t>Increase heap size and</a:t>
                      </a:r>
                      <a:r>
                        <a:rPr lang="en-US" baseline="0" dirty="0" smtClean="0"/>
                        <a:t> analyze </a:t>
                      </a:r>
                      <a:r>
                        <a:rPr lang="en-US" baseline="0" dirty="0" err="1" smtClean="0"/>
                        <a:t>heapdump</a:t>
                      </a:r>
                      <a:r>
                        <a:rPr lang="en-US" baseline="0" dirty="0" smtClean="0"/>
                        <a:t> of your  JVM, even excessive usage of finalize() can cause this</a:t>
                      </a:r>
                      <a:endParaRPr lang="en-US" dirty="0"/>
                    </a:p>
                  </a:txBody>
                  <a:tcPr/>
                </a:tc>
                <a:extLst>
                  <a:ext uri="{0D108BD9-81ED-4DB2-BD59-A6C34878D82A}">
                    <a16:rowId xmlns:a16="http://schemas.microsoft.com/office/drawing/2014/main" val="10001"/>
                  </a:ext>
                </a:extLst>
              </a:tr>
              <a:tr h="1325880">
                <a:tc>
                  <a:txBody>
                    <a:bodyPr/>
                    <a:lstStyle/>
                    <a:p>
                      <a:r>
                        <a:rPr kumimoji="0" lang="en-US" b="1" i="0" u="none" strike="noStrike" kern="1200" dirty="0" smtClean="0">
                          <a:solidFill>
                            <a:schemeClr val="dk1"/>
                          </a:solidFill>
                          <a:effectLst/>
                          <a:latin typeface="+mn-lt"/>
                          <a:ea typeface="+mn-ea"/>
                          <a:cs typeface="+mn-cs"/>
                        </a:rPr>
                        <a:t>GC Overhead limit exceeded</a:t>
                      </a:r>
                      <a:endParaRPr lang="en-US" dirty="0"/>
                    </a:p>
                  </a:txBody>
                  <a:tcPr/>
                </a:tc>
                <a:tc gridSpan="2">
                  <a:txBody>
                    <a:bodyPr/>
                    <a:lstStyle/>
                    <a:p>
                      <a:r>
                        <a:rPr kumimoji="0" lang="en-US" b="0" i="0" u="none" strike="noStrike" kern="1200" dirty="0" smtClean="0">
                          <a:solidFill>
                            <a:schemeClr val="dk1"/>
                          </a:solidFill>
                          <a:effectLst/>
                          <a:latin typeface="+mn-lt"/>
                          <a:ea typeface="+mn-ea"/>
                          <a:cs typeface="+mn-cs"/>
                        </a:rPr>
                        <a:t>98% of its time doing garbage collection and recovering less than 2% of  heap</a:t>
                      </a:r>
                      <a:endParaRPr kumimoji="0" lang="en-US" b="0" i="0" u="none" strike="noStrike" kern="1200" dirty="0">
                        <a:solidFill>
                          <a:schemeClr val="dk1"/>
                        </a:solidFill>
                        <a:effectLst/>
                        <a:latin typeface="+mn-lt"/>
                        <a:ea typeface="+mn-ea"/>
                        <a:cs typeface="+mn-cs"/>
                      </a:endParaRPr>
                    </a:p>
                  </a:txBody>
                  <a:tcPr/>
                </a:tc>
                <a:tc h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dirty="0" smtClean="0">
                          <a:solidFill>
                            <a:schemeClr val="dk1"/>
                          </a:solidFill>
                          <a:effectLst/>
                          <a:latin typeface="+mn-lt"/>
                          <a:ea typeface="+mn-ea"/>
                          <a:cs typeface="+mn-cs"/>
                        </a:rPr>
                        <a:t> Increase the heap size</a:t>
                      </a:r>
                      <a:r>
                        <a:rPr kumimoji="0" lang="en-US" b="0" i="0" u="none" strike="noStrike" kern="1200" baseline="0" dirty="0" smtClean="0">
                          <a:solidFill>
                            <a:schemeClr val="dk1"/>
                          </a:solidFill>
                          <a:effectLst/>
                          <a:latin typeface="+mn-lt"/>
                          <a:ea typeface="+mn-ea"/>
                          <a:cs typeface="+mn-cs"/>
                        </a:rPr>
                        <a:t> and </a:t>
                      </a:r>
                      <a:r>
                        <a:rPr kumimoji="0" lang="en-US" b="0" i="0" u="none" strike="noStrike" kern="1200" dirty="0" smtClean="0">
                          <a:solidFill>
                            <a:schemeClr val="dk1"/>
                          </a:solidFill>
                          <a:effectLst/>
                          <a:latin typeface="+mn-lt"/>
                          <a:ea typeface="+mn-ea"/>
                          <a:cs typeface="+mn-cs"/>
                        </a:rPr>
                        <a:t> turn off </a:t>
                      </a:r>
                      <a:r>
                        <a:rPr kumimoji="0" lang="en-US" b="0" i="0" u="none" strike="noStrike" kern="1200" baseline="0" dirty="0" smtClean="0">
                          <a:solidFill>
                            <a:schemeClr val="dk1"/>
                          </a:solidFill>
                          <a:effectLst/>
                          <a:latin typeface="+mn-lt"/>
                          <a:ea typeface="+mn-ea"/>
                          <a:cs typeface="+mn-cs"/>
                        </a:rPr>
                        <a:t> this</a:t>
                      </a:r>
                      <a:r>
                        <a:rPr kumimoji="0" lang="en-US" b="0" i="0" u="none" strike="noStrike" kern="1200" dirty="0" smtClean="0">
                          <a:solidFill>
                            <a:schemeClr val="dk1"/>
                          </a:solidFill>
                          <a:effectLst/>
                          <a:latin typeface="+mn-lt"/>
                          <a:ea typeface="+mn-ea"/>
                          <a:cs typeface="+mn-cs"/>
                        </a:rPr>
                        <a:t> with JVM flag -XX:-</a:t>
                      </a:r>
                      <a:r>
                        <a:rPr kumimoji="0" lang="en-US" b="0" i="0" u="none" strike="noStrike" kern="1200" dirty="0" err="1" smtClean="0">
                          <a:solidFill>
                            <a:schemeClr val="dk1"/>
                          </a:solidFill>
                          <a:effectLst/>
                          <a:latin typeface="+mn-lt"/>
                          <a:ea typeface="+mn-ea"/>
                          <a:cs typeface="+mn-cs"/>
                        </a:rPr>
                        <a:t>UseGCOverheadLimit</a:t>
                      </a:r>
                      <a:endParaRPr kumimoji="0" lang="en-US" b="0" i="0" u="none" strike="noStrike" kern="1200" dirty="0" smtClean="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dirty="0" smtClean="0">
                        <a:solidFill>
                          <a:schemeClr val="dk1"/>
                        </a:solidFill>
                        <a:effectLst/>
                        <a:latin typeface="+mn-lt"/>
                        <a:ea typeface="+mn-ea"/>
                        <a:cs typeface="+mn-cs"/>
                      </a:endParaRPr>
                    </a:p>
                  </a:txBody>
                  <a:tcPr/>
                </a:tc>
                <a:extLst>
                  <a:ext uri="{0D108BD9-81ED-4DB2-BD59-A6C34878D82A}">
                    <a16:rowId xmlns:a16="http://schemas.microsoft.com/office/drawing/2014/main" val="10002"/>
                  </a:ext>
                </a:extLst>
              </a:tr>
              <a:tr h="793285">
                <a:tc>
                  <a:txBody>
                    <a:bodyPr/>
                    <a:lstStyle/>
                    <a:p>
                      <a:r>
                        <a:rPr kumimoji="0" lang="en-US" b="1" i="0" u="none" strike="noStrike" kern="1200" dirty="0" smtClean="0">
                          <a:solidFill>
                            <a:schemeClr val="dk1"/>
                          </a:solidFill>
                          <a:effectLst/>
                          <a:latin typeface="+mn-lt"/>
                          <a:ea typeface="+mn-ea"/>
                          <a:cs typeface="+mn-cs"/>
                        </a:rPr>
                        <a:t>Requested array size exceeds VM limit</a:t>
                      </a:r>
                      <a:endParaRPr lang="en-US" dirty="0"/>
                    </a:p>
                  </a:txBody>
                  <a:tcPr/>
                </a:tc>
                <a:tc gridSpan="2">
                  <a:txBody>
                    <a:bodyPr/>
                    <a:lstStyle/>
                    <a:p>
                      <a:r>
                        <a:rPr kumimoji="0" lang="en-US" b="0" i="0" u="none" strike="noStrike" kern="1200" dirty="0" smtClean="0">
                          <a:solidFill>
                            <a:schemeClr val="dk1"/>
                          </a:solidFill>
                          <a:effectLst/>
                          <a:latin typeface="+mn-lt"/>
                          <a:ea typeface="+mn-ea"/>
                          <a:cs typeface="+mn-cs"/>
                        </a:rPr>
                        <a:t>allocating an array that is larger than the heap size</a:t>
                      </a:r>
                      <a:endParaRPr kumimoji="0" lang="en-US" b="0" i="0" u="none" strike="noStrike" kern="1200" dirty="0">
                        <a:solidFill>
                          <a:schemeClr val="dk1"/>
                        </a:solidFill>
                        <a:effectLst/>
                        <a:latin typeface="+mn-lt"/>
                        <a:ea typeface="+mn-ea"/>
                        <a:cs typeface="+mn-cs"/>
                      </a:endParaRPr>
                    </a:p>
                  </a:txBody>
                  <a:tcPr/>
                </a:tc>
                <a:tc hMerge="1">
                  <a:txBody>
                    <a:bodyPr/>
                    <a:lstStyle/>
                    <a:p>
                      <a:endParaRPr lang="en-US" dirty="0"/>
                    </a:p>
                  </a:txBody>
                  <a:tcPr/>
                </a:tc>
                <a:tc>
                  <a:txBody>
                    <a:bodyPr/>
                    <a:lstStyle/>
                    <a:p>
                      <a:r>
                        <a:rPr lang="en-US" dirty="0" smtClean="0"/>
                        <a:t>Heap size too small, adjust it. Change </a:t>
                      </a:r>
                      <a:r>
                        <a:rPr lang="en-US" dirty="0" err="1" smtClean="0"/>
                        <a:t>ur</a:t>
                      </a:r>
                      <a:r>
                        <a:rPr lang="en-US" dirty="0" smtClean="0"/>
                        <a:t> app code to decrease array size</a:t>
                      </a:r>
                      <a:endParaRPr lang="en-US" dirty="0"/>
                    </a:p>
                  </a:txBody>
                  <a:tcPr/>
                </a:tc>
                <a:extLst>
                  <a:ext uri="{0D108BD9-81ED-4DB2-BD59-A6C34878D82A}">
                    <a16:rowId xmlns:a16="http://schemas.microsoft.com/office/drawing/2014/main" val="10003"/>
                  </a:ext>
                </a:extLst>
              </a:tr>
              <a:tr h="793285">
                <a:tc>
                  <a:txBody>
                    <a:bodyPr/>
                    <a:lstStyle/>
                    <a:p>
                      <a:r>
                        <a:rPr kumimoji="0" lang="en-US" b="1" i="0" u="none" strike="noStrike" kern="1200" dirty="0" err="1" smtClean="0">
                          <a:solidFill>
                            <a:schemeClr val="dk1"/>
                          </a:solidFill>
                          <a:effectLst/>
                          <a:latin typeface="+mn-lt"/>
                          <a:ea typeface="+mn-ea"/>
                          <a:cs typeface="+mn-cs"/>
                        </a:rPr>
                        <a:t>Metaspace</a:t>
                      </a:r>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870132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228600"/>
            <a:ext cx="7772400" cy="533400"/>
          </a:xfrm>
        </p:spPr>
        <p:txBody>
          <a:bodyPr>
            <a:normAutofit fontScale="90000"/>
          </a:bodyPr>
          <a:lstStyle/>
          <a:p>
            <a:pPr fontAlgn="base"/>
            <a:r>
              <a:rPr lang="en-US" dirty="0" smtClean="0"/>
              <a:t>Reasons for </a:t>
            </a:r>
            <a:r>
              <a:rPr lang="en-US" dirty="0" err="1" smtClean="0"/>
              <a:t>OutOfMemoryError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75253315"/>
              </p:ext>
            </p:extLst>
          </p:nvPr>
        </p:nvGraphicFramePr>
        <p:xfrm>
          <a:off x="152400" y="685801"/>
          <a:ext cx="8458200" cy="4937759"/>
        </p:xfrm>
        <a:graphic>
          <a:graphicData uri="http://schemas.openxmlformats.org/drawingml/2006/table">
            <a:tbl>
              <a:tblPr firstRow="1" bandRow="1">
                <a:tableStyleId>{5C22544A-7EE6-4342-B048-85BDC9FD1C3A}</a:tableStyleId>
              </a:tblPr>
              <a:tblGrid>
                <a:gridCol w="2114550">
                  <a:extLst>
                    <a:ext uri="{9D8B030D-6E8A-4147-A177-3AD203B41FA5}">
                      <a16:colId xmlns:a16="http://schemas.microsoft.com/office/drawing/2014/main" val="20000"/>
                    </a:ext>
                  </a:extLst>
                </a:gridCol>
                <a:gridCol w="2114550">
                  <a:extLst>
                    <a:ext uri="{9D8B030D-6E8A-4147-A177-3AD203B41FA5}">
                      <a16:colId xmlns:a16="http://schemas.microsoft.com/office/drawing/2014/main" val="20001"/>
                    </a:ext>
                  </a:extLst>
                </a:gridCol>
                <a:gridCol w="1181100">
                  <a:extLst>
                    <a:ext uri="{9D8B030D-6E8A-4147-A177-3AD203B41FA5}">
                      <a16:colId xmlns:a16="http://schemas.microsoft.com/office/drawing/2014/main" val="20002"/>
                    </a:ext>
                  </a:extLst>
                </a:gridCol>
                <a:gridCol w="3048000">
                  <a:extLst>
                    <a:ext uri="{9D8B030D-6E8A-4147-A177-3AD203B41FA5}">
                      <a16:colId xmlns:a16="http://schemas.microsoft.com/office/drawing/2014/main" val="20003"/>
                    </a:ext>
                  </a:extLst>
                </a:gridCol>
              </a:tblGrid>
              <a:tr h="685799">
                <a:tc>
                  <a:txBody>
                    <a:bodyPr/>
                    <a:lstStyle/>
                    <a:p>
                      <a:r>
                        <a:rPr lang="en-US" dirty="0" smtClean="0"/>
                        <a:t>Detail</a:t>
                      </a:r>
                      <a:endParaRPr lang="en-US" dirty="0"/>
                    </a:p>
                  </a:txBody>
                  <a:tcPr/>
                </a:tc>
                <a:tc>
                  <a:txBody>
                    <a:bodyPr/>
                    <a:lstStyle/>
                    <a:p>
                      <a:r>
                        <a:rPr lang="en-US" dirty="0" smtClean="0"/>
                        <a:t>Reason</a:t>
                      </a:r>
                      <a:endParaRPr lang="en-US" dirty="0"/>
                    </a:p>
                  </a:txBody>
                  <a:tcPr/>
                </a:tc>
                <a:tc>
                  <a:txBody>
                    <a:bodyPr/>
                    <a:lstStyle/>
                    <a:p>
                      <a:endParaRPr lang="en-US"/>
                    </a:p>
                  </a:txBody>
                  <a:tcPr/>
                </a:tc>
                <a:tc>
                  <a:txBody>
                    <a:bodyPr/>
                    <a:lstStyle/>
                    <a:p>
                      <a:r>
                        <a:rPr lang="en-US" dirty="0" smtClean="0"/>
                        <a:t>How to Solve it</a:t>
                      </a:r>
                      <a:endParaRPr lang="en-US" dirty="0"/>
                    </a:p>
                  </a:txBody>
                  <a:tcPr/>
                </a:tc>
                <a:extLst>
                  <a:ext uri="{0D108BD9-81ED-4DB2-BD59-A6C34878D82A}">
                    <a16:rowId xmlns:a16="http://schemas.microsoft.com/office/drawing/2014/main" val="10000"/>
                  </a:ext>
                </a:extLst>
              </a:tr>
              <a:tr h="793285">
                <a:tc>
                  <a:txBody>
                    <a:bodyPr/>
                    <a:lstStyle/>
                    <a:p>
                      <a:r>
                        <a:rPr kumimoji="0" lang="en-US" b="1" i="0" u="none" strike="noStrike" kern="1200" dirty="0" smtClean="0">
                          <a:solidFill>
                            <a:schemeClr val="dk1"/>
                          </a:solidFill>
                          <a:effectLst/>
                          <a:latin typeface="+mn-lt"/>
                          <a:ea typeface="+mn-ea"/>
                          <a:cs typeface="+mn-cs"/>
                        </a:rPr>
                        <a:t>request size bytes for reason. Out of swap space?</a:t>
                      </a:r>
                      <a:endParaRPr lang="en-US" dirty="0"/>
                    </a:p>
                  </a:txBody>
                  <a:tcPr/>
                </a:tc>
                <a:tc gridSpan="2">
                  <a:txBody>
                    <a:bodyPr/>
                    <a:lstStyle/>
                    <a:p>
                      <a:r>
                        <a:rPr kumimoji="0" lang="en-US" b="0" i="0" u="none" strike="noStrike" kern="1200" dirty="0" smtClean="0">
                          <a:solidFill>
                            <a:schemeClr val="dk1"/>
                          </a:solidFill>
                          <a:effectLst/>
                          <a:latin typeface="+mn-lt"/>
                          <a:ea typeface="+mn-ea"/>
                          <a:cs typeface="+mn-cs"/>
                        </a:rPr>
                        <a:t>allocation from the native heap failed and the native heap might be close to exhaustion.</a:t>
                      </a:r>
                      <a:endParaRPr kumimoji="0" lang="en-US" b="0" i="0" u="none" strike="noStrike" kern="1200" dirty="0">
                        <a:solidFill>
                          <a:schemeClr val="dk1"/>
                        </a:solidFill>
                        <a:effectLst/>
                        <a:latin typeface="+mn-lt"/>
                        <a:ea typeface="+mn-ea"/>
                        <a:cs typeface="+mn-cs"/>
                      </a:endParaRPr>
                    </a:p>
                  </a:txBody>
                  <a:tcPr/>
                </a:tc>
                <a:tc hMerge="1">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1325880">
                <a:tc>
                  <a:txBody>
                    <a:bodyPr/>
                    <a:lstStyle/>
                    <a:p>
                      <a:r>
                        <a:rPr kumimoji="0" lang="en-US" b="1" i="0" u="none" strike="noStrike" kern="1200" dirty="0" smtClean="0">
                          <a:solidFill>
                            <a:schemeClr val="dk1"/>
                          </a:solidFill>
                          <a:effectLst/>
                          <a:latin typeface="+mn-lt"/>
                          <a:ea typeface="+mn-ea"/>
                          <a:cs typeface="+mn-cs"/>
                        </a:rPr>
                        <a:t> Compressed class space</a:t>
                      </a:r>
                      <a:endParaRPr lang="en-US" dirty="0"/>
                    </a:p>
                  </a:txBody>
                  <a:tcPr/>
                </a:tc>
                <a:tc gridSpan="2">
                  <a:txBody>
                    <a:bodyPr/>
                    <a:lstStyle/>
                    <a:p>
                      <a:r>
                        <a:rPr kumimoji="0" lang="en-US" b="0" i="0" u="none" strike="noStrike" kern="1200" dirty="0" smtClean="0">
                          <a:solidFill>
                            <a:schemeClr val="dk1"/>
                          </a:solidFill>
                          <a:effectLst/>
                          <a:latin typeface="+mn-lt"/>
                          <a:ea typeface="+mn-ea"/>
                          <a:cs typeface="+mn-cs"/>
                        </a:rPr>
                        <a:t>Mismatch</a:t>
                      </a:r>
                      <a:r>
                        <a:rPr kumimoji="0" lang="en-US" b="0" i="0" u="none" strike="noStrike" kern="1200" baseline="0" dirty="0" smtClean="0">
                          <a:solidFill>
                            <a:schemeClr val="dk1"/>
                          </a:solidFill>
                          <a:effectLst/>
                          <a:latin typeface="+mn-lt"/>
                          <a:ea typeface="+mn-ea"/>
                          <a:cs typeface="+mn-cs"/>
                        </a:rPr>
                        <a:t> in 64 and 32 bit</a:t>
                      </a:r>
                      <a:endParaRPr kumimoji="0" lang="en-US" b="0" i="0" u="none" strike="noStrike" kern="1200" dirty="0">
                        <a:solidFill>
                          <a:schemeClr val="dk1"/>
                        </a:solidFill>
                        <a:effectLst/>
                        <a:latin typeface="+mn-lt"/>
                        <a:ea typeface="+mn-ea"/>
                        <a:cs typeface="+mn-cs"/>
                      </a:endParaRPr>
                    </a:p>
                  </a:txBody>
                  <a:tcPr/>
                </a:tc>
                <a:tc h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dirty="0" smtClean="0">
                          <a:solidFill>
                            <a:schemeClr val="dk1"/>
                          </a:solidFill>
                          <a:effectLst/>
                          <a:latin typeface="+mn-lt"/>
                          <a:ea typeface="+mn-ea"/>
                          <a:cs typeface="+mn-cs"/>
                        </a:rPr>
                        <a:t> </a:t>
                      </a:r>
                    </a:p>
                  </a:txBody>
                  <a:tcPr/>
                </a:tc>
                <a:extLst>
                  <a:ext uri="{0D108BD9-81ED-4DB2-BD59-A6C34878D82A}">
                    <a16:rowId xmlns:a16="http://schemas.microsoft.com/office/drawing/2014/main" val="10002"/>
                  </a:ext>
                </a:extLst>
              </a:tr>
              <a:tr h="793285">
                <a:tc>
                  <a:txBody>
                    <a:bodyPr/>
                    <a:lstStyle/>
                    <a:p>
                      <a:r>
                        <a:rPr kumimoji="0" lang="en-US" b="1" i="0" u="none" strike="noStrike" kern="1200" dirty="0" smtClean="0">
                          <a:solidFill>
                            <a:schemeClr val="dk1"/>
                          </a:solidFill>
                          <a:effectLst/>
                          <a:latin typeface="+mn-lt"/>
                          <a:ea typeface="+mn-ea"/>
                          <a:cs typeface="+mn-cs"/>
                        </a:rPr>
                        <a:t>reason </a:t>
                      </a:r>
                      <a:r>
                        <a:rPr kumimoji="0" lang="en-US" b="1" i="0" u="none" strike="noStrike" kern="1200" dirty="0" err="1" smtClean="0">
                          <a:solidFill>
                            <a:schemeClr val="dk1"/>
                          </a:solidFill>
                          <a:effectLst/>
                          <a:latin typeface="+mn-lt"/>
                          <a:ea typeface="+mn-ea"/>
                          <a:cs typeface="+mn-cs"/>
                        </a:rPr>
                        <a:t>stack_trace_with_native_method</a:t>
                      </a:r>
                      <a:endParaRPr lang="en-US" dirty="0"/>
                    </a:p>
                  </a:txBody>
                  <a:tcPr/>
                </a:tc>
                <a:tc gridSpan="2">
                  <a:txBody>
                    <a:bodyPr/>
                    <a:lstStyle/>
                    <a:p>
                      <a:r>
                        <a:rPr kumimoji="0" lang="en-US" b="0" i="0" u="none" strike="noStrike" kern="1200" dirty="0" smtClean="0">
                          <a:solidFill>
                            <a:schemeClr val="dk1"/>
                          </a:solidFill>
                          <a:effectLst/>
                          <a:latin typeface="+mn-lt"/>
                          <a:ea typeface="+mn-ea"/>
                          <a:cs typeface="+mn-cs"/>
                        </a:rPr>
                        <a:t>stack trace is printed in which the top frame is a native method, then this is an indication that a native method has encountered an allocation failure</a:t>
                      </a:r>
                      <a:endParaRPr kumimoji="0" lang="en-US" b="0" i="0" u="none" strike="noStrike" kern="1200" dirty="0">
                        <a:solidFill>
                          <a:schemeClr val="dk1"/>
                        </a:solidFill>
                        <a:effectLst/>
                        <a:latin typeface="+mn-lt"/>
                        <a:ea typeface="+mn-ea"/>
                        <a:cs typeface="+mn-cs"/>
                      </a:endParaRPr>
                    </a:p>
                  </a:txBody>
                  <a:tcPr/>
                </a:tc>
                <a:tc hMerge="1">
                  <a:txBody>
                    <a:bodyPr/>
                    <a:lstStyle/>
                    <a:p>
                      <a:endParaRPr lang="en-US" dirty="0"/>
                    </a:p>
                  </a:txBody>
                  <a:tcPr/>
                </a:tc>
                <a:tc>
                  <a:txBody>
                    <a:bodyPr/>
                    <a:lstStyle/>
                    <a:p>
                      <a:r>
                        <a:rPr kumimoji="0" lang="en-US" b="0" i="0" u="none" strike="noStrike" kern="1200" dirty="0" smtClean="0">
                          <a:solidFill>
                            <a:schemeClr val="dk1"/>
                          </a:solidFill>
                          <a:effectLst/>
                          <a:latin typeface="+mn-lt"/>
                          <a:ea typeface="+mn-ea"/>
                          <a:cs typeface="+mn-cs"/>
                        </a:rPr>
                        <a:t>use native utilities of the OS to further diagnose the issue</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694994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228600"/>
            <a:ext cx="7772400" cy="704850"/>
          </a:xfrm>
        </p:spPr>
        <p:txBody>
          <a:bodyPr>
            <a:normAutofit/>
          </a:bodyPr>
          <a:lstStyle/>
          <a:p>
            <a:pPr fontAlgn="base"/>
            <a:r>
              <a:rPr lang="en-US" dirty="0" err="1" smtClean="0"/>
              <a:t>OutOfMemoryError</a:t>
            </a:r>
            <a:r>
              <a:rPr lang="en-US" dirty="0" smtClean="0"/>
              <a:t>: </a:t>
            </a:r>
            <a:r>
              <a:rPr lang="en-US" dirty="0" err="1" smtClean="0"/>
              <a:t>PermGen</a:t>
            </a:r>
            <a:r>
              <a:rPr lang="en-US" dirty="0" smtClean="0"/>
              <a:t> Space</a:t>
            </a:r>
            <a:endParaRPr lang="en-US" dirty="0"/>
          </a:p>
        </p:txBody>
      </p:sp>
      <p:sp>
        <p:nvSpPr>
          <p:cNvPr id="3" name="Subtitle 2"/>
          <p:cNvSpPr>
            <a:spLocks noGrp="1"/>
          </p:cNvSpPr>
          <p:nvPr>
            <p:ph type="subTitle" idx="4294967295"/>
          </p:nvPr>
        </p:nvSpPr>
        <p:spPr>
          <a:xfrm>
            <a:off x="0" y="990600"/>
            <a:ext cx="8839200" cy="5715000"/>
          </a:xfrm>
        </p:spPr>
        <p:txBody>
          <a:bodyPr>
            <a:normAutofit fontScale="85000" lnSpcReduction="10000"/>
          </a:bodyPr>
          <a:lstStyle/>
          <a:p>
            <a:pPr fontAlgn="base"/>
            <a:r>
              <a:rPr lang="en-US" dirty="0" smtClean="0"/>
              <a:t>The </a:t>
            </a:r>
            <a:r>
              <a:rPr lang="en-US" dirty="0" err="1" smtClean="0"/>
              <a:t>OutOfMemoryError</a:t>
            </a:r>
            <a:r>
              <a:rPr lang="en-US" dirty="0" smtClean="0"/>
              <a:t>: </a:t>
            </a:r>
            <a:r>
              <a:rPr lang="en-US" dirty="0" err="1" smtClean="0"/>
              <a:t>PermGen</a:t>
            </a:r>
            <a:r>
              <a:rPr lang="en-US" dirty="0" smtClean="0"/>
              <a:t> Space error occurs when the permanent generation heap is full. Although this error can occur in normal circumstances, usually, this error is caused by a memory leak.</a:t>
            </a:r>
          </a:p>
          <a:p>
            <a:pPr fontAlgn="base"/>
            <a:r>
              <a:rPr lang="en-US" dirty="0" smtClean="0"/>
              <a:t>In short, such a memory leak means that a </a:t>
            </a:r>
            <a:r>
              <a:rPr lang="en-US" dirty="0" err="1" smtClean="0"/>
              <a:t>classloader</a:t>
            </a:r>
            <a:r>
              <a:rPr lang="en-US" dirty="0" smtClean="0"/>
              <a:t> and its classes cannot be garbage collected after they have been </a:t>
            </a:r>
            <a:r>
              <a:rPr lang="en-US" dirty="0" err="1" smtClean="0"/>
              <a:t>undeployed</a:t>
            </a:r>
            <a:r>
              <a:rPr lang="en-US" dirty="0" smtClean="0"/>
              <a:t>/discarded.</a:t>
            </a:r>
          </a:p>
          <a:p>
            <a:pPr fontAlgn="base"/>
            <a:r>
              <a:rPr lang="en-US" dirty="0" smtClean="0"/>
              <a:t>To give an example on how this can happen, let’s say we have a Payment class, which is part of a jar in a web application that is deployed on some </a:t>
            </a:r>
            <a:r>
              <a:rPr lang="en-US" dirty="0" err="1" smtClean="0"/>
              <a:t>webserver</a:t>
            </a:r>
            <a:r>
              <a:rPr lang="en-US" dirty="0" smtClean="0"/>
              <a:t>. In the lib folder of the web server, there is some logging framework present, which has a Log class with the method register(Class </a:t>
            </a:r>
            <a:r>
              <a:rPr lang="en-US" dirty="0" err="1" smtClean="0"/>
              <a:t>clazz</a:t>
            </a:r>
            <a:r>
              <a:rPr lang="en-US" dirty="0" smtClean="0"/>
              <a:t>) with which classes can be registered for logging. </a:t>
            </a:r>
          </a:p>
          <a:p>
            <a:pPr fontAlgn="base"/>
            <a:r>
              <a:rPr lang="en-US" dirty="0" smtClean="0"/>
              <a:t>Let’s say that the Payment class gets registered by this method and the Log class starts keeping a reference to the </a:t>
            </a:r>
            <a:r>
              <a:rPr lang="en-US" dirty="0" err="1" smtClean="0"/>
              <a:t>clazz</a:t>
            </a:r>
            <a:r>
              <a:rPr lang="en-US" dirty="0" smtClean="0"/>
              <a:t> object. When the Payment class gets </a:t>
            </a:r>
            <a:r>
              <a:rPr lang="en-US" dirty="0" err="1" smtClean="0"/>
              <a:t>undeployed</a:t>
            </a:r>
            <a:r>
              <a:rPr lang="en-US" dirty="0" smtClean="0"/>
              <a:t>, it is still registered with the Log class. The Log class will still have a reference to it and hence, it will never be garbage collected. Moreover, since the Payment Class has a reference to its </a:t>
            </a:r>
            <a:r>
              <a:rPr lang="en-US" dirty="0" err="1" smtClean="0"/>
              <a:t>ClassLoader</a:t>
            </a:r>
            <a:r>
              <a:rPr lang="en-US" dirty="0" smtClean="0"/>
              <a:t> in turn, the </a:t>
            </a:r>
            <a:r>
              <a:rPr lang="en-US" dirty="0" err="1" smtClean="0"/>
              <a:t>ClassLoader</a:t>
            </a:r>
            <a:r>
              <a:rPr lang="en-US" dirty="0" smtClean="0"/>
              <a:t> itself will never be garbage collected either, and so will none of the classes it loaded.</a:t>
            </a:r>
          </a:p>
          <a:p>
            <a:pPr fontAlgn="base"/>
            <a:r>
              <a:rPr lang="en-US" dirty="0" smtClean="0"/>
              <a:t>NOTE: In JDK 1.8 </a:t>
            </a:r>
            <a:r>
              <a:rPr lang="en-US" dirty="0" err="1" smtClean="0"/>
              <a:t>PermGen</a:t>
            </a:r>
            <a:r>
              <a:rPr lang="en-US" dirty="0" smtClean="0"/>
              <a:t> replaced with </a:t>
            </a:r>
            <a:r>
              <a:rPr lang="en-US" dirty="0" err="1" smtClean="0"/>
              <a:t>MetaSpace</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228600"/>
            <a:ext cx="7772400" cy="704850"/>
          </a:xfrm>
        </p:spPr>
        <p:txBody>
          <a:bodyPr>
            <a:normAutofit/>
          </a:bodyPr>
          <a:lstStyle/>
          <a:p>
            <a:pPr fontAlgn="base"/>
            <a:r>
              <a:rPr lang="en-US" dirty="0" err="1" smtClean="0"/>
              <a:t>OutOfMemoryError</a:t>
            </a:r>
            <a:r>
              <a:rPr lang="en-US" dirty="0" smtClean="0"/>
              <a:t>: </a:t>
            </a:r>
            <a:r>
              <a:rPr lang="en-US" dirty="0" err="1" smtClean="0"/>
              <a:t>PermGen</a:t>
            </a:r>
            <a:r>
              <a:rPr lang="en-US" dirty="0" smtClean="0"/>
              <a:t> Space</a:t>
            </a:r>
            <a:endParaRPr lang="en-US" dirty="0"/>
          </a:p>
        </p:txBody>
      </p:sp>
      <p:sp>
        <p:nvSpPr>
          <p:cNvPr id="3" name="Subtitle 2"/>
          <p:cNvSpPr>
            <a:spLocks noGrp="1"/>
          </p:cNvSpPr>
          <p:nvPr>
            <p:ph type="subTitle" idx="4294967295"/>
          </p:nvPr>
        </p:nvSpPr>
        <p:spPr>
          <a:xfrm>
            <a:off x="0" y="990600"/>
            <a:ext cx="8839200" cy="5715000"/>
          </a:xfrm>
        </p:spPr>
        <p:txBody>
          <a:bodyPr>
            <a:normAutofit fontScale="92500"/>
          </a:bodyPr>
          <a:lstStyle/>
          <a:p>
            <a:pPr fontAlgn="base"/>
            <a:r>
              <a:rPr lang="en-US" dirty="0" smtClean="0"/>
              <a:t>How to avoid </a:t>
            </a:r>
            <a:r>
              <a:rPr lang="en-US" b="1" dirty="0" err="1" smtClean="0"/>
              <a:t>OutOfMemoryError</a:t>
            </a:r>
            <a:r>
              <a:rPr lang="en-US" b="1" dirty="0" smtClean="0"/>
              <a:t>: </a:t>
            </a:r>
            <a:r>
              <a:rPr lang="en-US" b="1" dirty="0" err="1" smtClean="0"/>
              <a:t>PermGen</a:t>
            </a:r>
            <a:r>
              <a:rPr lang="en-US" b="1" dirty="0" smtClean="0"/>
              <a:t> </a:t>
            </a:r>
            <a:r>
              <a:rPr lang="en-US" dirty="0" smtClean="0"/>
              <a:t>Space error ?</a:t>
            </a:r>
          </a:p>
          <a:p>
            <a:pPr fontAlgn="base"/>
            <a:r>
              <a:rPr lang="en-US" dirty="0" smtClean="0"/>
              <a:t>1. Increasing the maximum size of the </a:t>
            </a:r>
            <a:r>
              <a:rPr lang="en-US" dirty="0" err="1" smtClean="0"/>
              <a:t>permgen</a:t>
            </a:r>
            <a:r>
              <a:rPr lang="en-US" dirty="0" smtClean="0"/>
              <a:t> heap</a:t>
            </a:r>
          </a:p>
          <a:p>
            <a:pPr fontAlgn="base"/>
            <a:r>
              <a:rPr lang="en-US" dirty="0" smtClean="0"/>
              <a:t>2. Be careful, when using static fields on classes.</a:t>
            </a:r>
          </a:p>
          <a:p>
            <a:pPr fontAlgn="base"/>
            <a:r>
              <a:rPr lang="en-US" dirty="0" smtClean="0"/>
              <a:t>Make sure you do not write classes that have static variables keeping references to class definitions and the like.</a:t>
            </a:r>
          </a:p>
          <a:p>
            <a:pPr fontAlgn="base"/>
            <a:r>
              <a:rPr lang="en-US" dirty="0" smtClean="0"/>
              <a:t>Using JDK dynamic proxies instead of </a:t>
            </a:r>
            <a:r>
              <a:rPr lang="en-US" dirty="0" err="1" smtClean="0"/>
              <a:t>cglib</a:t>
            </a:r>
            <a:r>
              <a:rPr lang="en-US" dirty="0" smtClean="0"/>
              <a:t> proxies</a:t>
            </a:r>
          </a:p>
          <a:p>
            <a:pPr fontAlgn="base"/>
            <a:r>
              <a:rPr lang="en-US" dirty="0" smtClean="0"/>
              <a:t>Some third party frameworks, such as </a:t>
            </a:r>
            <a:r>
              <a:rPr lang="en-US" dirty="0" err="1" smtClean="0"/>
              <a:t>cglib</a:t>
            </a:r>
            <a:r>
              <a:rPr lang="en-US" dirty="0" smtClean="0"/>
              <a:t>(although it might be better for newer versions of the library?), appear to be </a:t>
            </a:r>
            <a:r>
              <a:rPr lang="en-US" dirty="0" err="1" smtClean="0"/>
              <a:t>permgen</a:t>
            </a:r>
            <a:r>
              <a:rPr lang="en-US" dirty="0" smtClean="0"/>
              <a:t> monsters.</a:t>
            </a:r>
          </a:p>
          <a:p>
            <a:pPr fontAlgn="base"/>
            <a:r>
              <a:rPr lang="en-US" dirty="0" smtClean="0"/>
              <a:t>So using </a:t>
            </a:r>
            <a:r>
              <a:rPr lang="en-US" dirty="0" err="1" smtClean="0"/>
              <a:t>jdk</a:t>
            </a:r>
            <a:r>
              <a:rPr lang="en-US" dirty="0" smtClean="0"/>
              <a:t> dynamic proxies instead of </a:t>
            </a:r>
            <a:r>
              <a:rPr lang="en-US" dirty="0" err="1" smtClean="0"/>
              <a:t>cglib</a:t>
            </a:r>
            <a:r>
              <a:rPr lang="en-US" dirty="0" smtClean="0"/>
              <a:t> might be a good idea when getting the error.</a:t>
            </a:r>
          </a:p>
          <a:p>
            <a:pPr fontAlgn="base"/>
            <a:r>
              <a:rPr lang="en-US" dirty="0" smtClean="0"/>
              <a:t>Also, newer versions of Hibernate appear to not use </a:t>
            </a:r>
            <a:r>
              <a:rPr lang="en-US" dirty="0" err="1" smtClean="0"/>
              <a:t>cglib</a:t>
            </a:r>
            <a:r>
              <a:rPr lang="en-US" dirty="0" smtClean="0"/>
              <a:t> as a </a:t>
            </a:r>
            <a:r>
              <a:rPr lang="en-US" dirty="0" err="1" smtClean="0"/>
              <a:t>bytecode</a:t>
            </a:r>
            <a:r>
              <a:rPr lang="en-US" dirty="0" smtClean="0"/>
              <a:t> provider anymore, so upgrading your version of Hibernate, might drastically lower your chances on getting the error.</a:t>
            </a:r>
          </a:p>
          <a:p>
            <a:pPr fontAlgn="base"/>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7772400" cy="857250"/>
          </a:xfrm>
        </p:spPr>
        <p:txBody>
          <a:bodyPr/>
          <a:lstStyle/>
          <a:p>
            <a:r>
              <a:rPr lang="en-US" dirty="0" smtClean="0"/>
              <a:t>JVM Internal Architecture</a:t>
            </a:r>
            <a:endParaRPr lang="en-US" dirty="0"/>
          </a:p>
        </p:txBody>
      </p:sp>
      <p:sp>
        <p:nvSpPr>
          <p:cNvPr id="3" name="Subtitle 2"/>
          <p:cNvSpPr>
            <a:spLocks noGrp="1"/>
          </p:cNvSpPr>
          <p:nvPr>
            <p:ph type="subTitle" idx="4294967295"/>
          </p:nvPr>
        </p:nvSpPr>
        <p:spPr>
          <a:xfrm>
            <a:off x="0" y="990600"/>
            <a:ext cx="7848600" cy="5334000"/>
          </a:xfrm>
        </p:spPr>
        <p:txBody>
          <a:bodyPr>
            <a:normAutofit/>
          </a:bodyPr>
          <a:lstStyle/>
          <a:p>
            <a:pPr algn="l">
              <a:buNone/>
            </a:pPr>
            <a:r>
              <a:rPr lang="en-US" dirty="0" smtClean="0"/>
              <a:t>Below are components of JVM:</a:t>
            </a:r>
            <a:endParaRPr lang="en-US" dirty="0"/>
          </a:p>
          <a:p>
            <a:pPr marL="514350" indent="-514350" algn="l">
              <a:buFont typeface="+mj-lt"/>
              <a:buAutoNum type="arabicPeriod"/>
            </a:pPr>
            <a:r>
              <a:rPr lang="en-US" dirty="0" smtClean="0"/>
              <a:t>Class Loader</a:t>
            </a:r>
            <a:endParaRPr lang="en-US" dirty="0"/>
          </a:p>
          <a:p>
            <a:pPr marL="514350" indent="-514350" algn="l">
              <a:buFont typeface="+mj-lt"/>
              <a:buAutoNum type="arabicPeriod"/>
            </a:pPr>
            <a:r>
              <a:rPr lang="en-US" dirty="0" smtClean="0"/>
              <a:t>Byte Code Verifier</a:t>
            </a:r>
            <a:endParaRPr lang="en-US" dirty="0"/>
          </a:p>
          <a:p>
            <a:pPr marL="514350" indent="-514350" algn="l">
              <a:buFont typeface="+mj-lt"/>
              <a:buAutoNum type="arabicPeriod"/>
            </a:pPr>
            <a:r>
              <a:rPr lang="en-US" dirty="0" smtClean="0"/>
              <a:t>Execution Engine</a:t>
            </a:r>
            <a:endParaRPr lang="en-US" dirty="0"/>
          </a:p>
          <a:p>
            <a:pPr marL="514350" indent="-514350" algn="l">
              <a:buFont typeface="+mj-lt"/>
              <a:buAutoNum type="arabicPeriod"/>
            </a:pPr>
            <a:r>
              <a:rPr lang="en-US" dirty="0" smtClean="0"/>
              <a:t>Garbage Collector</a:t>
            </a:r>
          </a:p>
          <a:p>
            <a:pPr marL="514350" indent="-514350" algn="l">
              <a:buFont typeface="+mj-lt"/>
              <a:buAutoNum type="arabicPeriod"/>
            </a:pPr>
            <a:r>
              <a:rPr lang="en-US" dirty="0" smtClean="0"/>
              <a:t>Security Manager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228600"/>
            <a:ext cx="7772400" cy="552450"/>
          </a:xfrm>
        </p:spPr>
        <p:txBody>
          <a:bodyPr>
            <a:normAutofit fontScale="90000"/>
          </a:bodyPr>
          <a:lstStyle/>
          <a:p>
            <a:r>
              <a:rPr lang="en-US" dirty="0" smtClean="0"/>
              <a:t>Memory Model – Permanent Generation</a:t>
            </a:r>
            <a:endParaRPr lang="en-US" dirty="0"/>
          </a:p>
        </p:txBody>
      </p:sp>
      <p:sp>
        <p:nvSpPr>
          <p:cNvPr id="3" name="Subtitle 2"/>
          <p:cNvSpPr>
            <a:spLocks noGrp="1"/>
          </p:cNvSpPr>
          <p:nvPr>
            <p:ph type="subTitle" idx="4294967295"/>
          </p:nvPr>
        </p:nvSpPr>
        <p:spPr>
          <a:xfrm>
            <a:off x="0" y="990600"/>
            <a:ext cx="8839200" cy="5715000"/>
          </a:xfrm>
        </p:spPr>
        <p:txBody>
          <a:bodyPr>
            <a:normAutofit fontScale="85000" lnSpcReduction="10000"/>
          </a:bodyPr>
          <a:lstStyle/>
          <a:p>
            <a:pPr>
              <a:buNone/>
            </a:pPr>
            <a:r>
              <a:rPr lang="en-US" b="1" dirty="0"/>
              <a:t>Java Memory Model – Method Area</a:t>
            </a:r>
          </a:p>
          <a:p>
            <a:pPr>
              <a:buNone/>
            </a:pPr>
            <a:r>
              <a:rPr lang="en-US" dirty="0"/>
              <a:t>Method Area is part of space in the Perm Gen and used to store class structure (runtime constants and static variables) and code for methods and constructors.</a:t>
            </a:r>
          </a:p>
          <a:p>
            <a:pPr>
              <a:buNone/>
            </a:pPr>
            <a:r>
              <a:rPr lang="en-US" b="1" dirty="0"/>
              <a:t>Java Memory Model – Memory Pool</a:t>
            </a:r>
          </a:p>
          <a:p>
            <a:pPr>
              <a:buNone/>
            </a:pPr>
            <a:r>
              <a:rPr lang="en-US" dirty="0"/>
              <a:t>Memory Pools are created by JVM memory managers to create a pool of immutable objects, if implementation supports it. String Pool is a good example of this kind of memory pool. Memory Pool can belong to Heap or Perm </a:t>
            </a:r>
            <a:r>
              <a:rPr lang="en-US" dirty="0" smtClean="0"/>
              <a:t>Gen.</a:t>
            </a:r>
            <a:endParaRPr lang="en-US" dirty="0"/>
          </a:p>
          <a:p>
            <a:pPr>
              <a:buNone/>
            </a:pPr>
            <a:r>
              <a:rPr lang="en-US" b="1" dirty="0"/>
              <a:t>Java Memory Model – Runtime Constant Pool</a:t>
            </a:r>
          </a:p>
          <a:p>
            <a:pPr>
              <a:buNone/>
            </a:pPr>
            <a:r>
              <a:rPr lang="en-US" dirty="0"/>
              <a:t>Runtime constant pool is per-class runtime representation of constant pool in a class. It contains class runtime constants and static methods. Runtime constant pool is the part of method area.</a:t>
            </a:r>
          </a:p>
          <a:p>
            <a:pPr>
              <a:buNone/>
            </a:pPr>
            <a:r>
              <a:rPr lang="en-US" b="1" dirty="0"/>
              <a:t>Java Memory Model – Java Stack Memory</a:t>
            </a:r>
          </a:p>
          <a:p>
            <a:pPr>
              <a:buNone/>
            </a:pPr>
            <a:r>
              <a:rPr lang="en-US" dirty="0"/>
              <a:t>Java Stack memory is used for execution of a thread. They contain method specific values that are short-lived and references to other objects in the heap that are getting referred from the method.</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304800"/>
            <a:ext cx="8610600" cy="552450"/>
          </a:xfrm>
        </p:spPr>
        <p:txBody>
          <a:bodyPr>
            <a:normAutofit/>
          </a:bodyPr>
          <a:lstStyle/>
          <a:p>
            <a:r>
              <a:rPr lang="en-US" dirty="0" smtClean="0"/>
              <a:t>What Garbage Collection actually does?</a:t>
            </a:r>
            <a:endParaRPr lang="en-US" dirty="0"/>
          </a:p>
        </p:txBody>
      </p:sp>
      <p:sp>
        <p:nvSpPr>
          <p:cNvPr id="3" name="Subtitle 2"/>
          <p:cNvSpPr>
            <a:spLocks noGrp="1"/>
          </p:cNvSpPr>
          <p:nvPr>
            <p:ph type="subTitle" idx="4294967295"/>
          </p:nvPr>
        </p:nvSpPr>
        <p:spPr>
          <a:xfrm>
            <a:off x="0" y="990600"/>
            <a:ext cx="8839200" cy="5715000"/>
          </a:xfrm>
        </p:spPr>
        <p:txBody>
          <a:bodyPr>
            <a:normAutofit lnSpcReduction="10000"/>
          </a:bodyPr>
          <a:lstStyle/>
          <a:p>
            <a:r>
              <a:rPr lang="en-US" dirty="0" smtClean="0"/>
              <a:t>Identifying </a:t>
            </a:r>
            <a:r>
              <a:rPr lang="en-US" dirty="0"/>
              <a:t>and remove the unused objects from the memory and free space to be allocated to objects created in the future processing. </a:t>
            </a:r>
            <a:endParaRPr lang="en-US" dirty="0" smtClean="0"/>
          </a:p>
          <a:p>
            <a:endParaRPr lang="en-US" dirty="0"/>
          </a:p>
          <a:p>
            <a:r>
              <a:rPr lang="en-US" dirty="0" smtClean="0"/>
              <a:t>One </a:t>
            </a:r>
            <a:r>
              <a:rPr lang="en-US" dirty="0"/>
              <a:t>of the best feature of java programming language is the </a:t>
            </a:r>
            <a:r>
              <a:rPr lang="en-US" b="1" dirty="0"/>
              <a:t>automatic garbage collection</a:t>
            </a:r>
            <a:r>
              <a:rPr lang="en-US" dirty="0" smtClean="0"/>
              <a:t>, in C/C++ such Heap memory need to be manually deleted or freed, and when such freeing is not done or improperly done, results in memory Leak.</a:t>
            </a:r>
          </a:p>
          <a:p>
            <a:r>
              <a:rPr lang="en-US" b="1" dirty="0"/>
              <a:t>Garbage Collector</a:t>
            </a:r>
            <a:r>
              <a:rPr lang="en-US" dirty="0"/>
              <a:t> is the program running in the background that looks into all the objects in the memory and find out objects that are not referenced by any part of the program. </a:t>
            </a:r>
            <a:endParaRPr lang="en-US" dirty="0" smtClean="0"/>
          </a:p>
          <a:p>
            <a:r>
              <a:rPr lang="en-US" dirty="0" smtClean="0"/>
              <a:t>All unreferenced </a:t>
            </a:r>
            <a:r>
              <a:rPr lang="en-US" dirty="0"/>
              <a:t>objects are deleted and space is reclaimed for allocation to other objects</a:t>
            </a:r>
            <a:r>
              <a:rPr lang="en-US" dirty="0" smtClean="0"/>
              <a:t>.</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552450"/>
          </a:xfrm>
        </p:spPr>
        <p:txBody>
          <a:bodyPr>
            <a:normAutofit fontScale="90000"/>
          </a:bodyPr>
          <a:lstStyle/>
          <a:p>
            <a:r>
              <a:rPr lang="en-US" dirty="0" smtClean="0"/>
              <a:t>List of Tools to Monitor and Tune performance</a:t>
            </a:r>
            <a:endParaRPr lang="en-US" dirty="0"/>
          </a:p>
        </p:txBody>
      </p:sp>
      <p:sp>
        <p:nvSpPr>
          <p:cNvPr id="3" name="Subtitle 2"/>
          <p:cNvSpPr>
            <a:spLocks noGrp="1"/>
          </p:cNvSpPr>
          <p:nvPr>
            <p:ph type="subTitle" idx="4294967295"/>
          </p:nvPr>
        </p:nvSpPr>
        <p:spPr>
          <a:xfrm>
            <a:off x="0" y="990600"/>
            <a:ext cx="8839200" cy="5715000"/>
          </a:xfrm>
        </p:spPr>
        <p:txBody>
          <a:bodyPr>
            <a:normAutofit fontScale="85000" lnSpcReduction="20000"/>
          </a:bodyPr>
          <a:lstStyle/>
          <a:p>
            <a:pPr algn="l">
              <a:buNone/>
            </a:pPr>
            <a:r>
              <a:rPr lang="en-US" dirty="0" smtClean="0"/>
              <a:t>Command Line based Tools</a:t>
            </a:r>
          </a:p>
          <a:p>
            <a:pPr algn="l">
              <a:buFont typeface="Wingdings" pitchFamily="2" charset="2"/>
              <a:buChar char="Ø"/>
            </a:pPr>
            <a:r>
              <a:rPr lang="en-US" dirty="0" smtClean="0"/>
              <a:t>Jstat</a:t>
            </a:r>
          </a:p>
          <a:p>
            <a:pPr algn="l">
              <a:buFont typeface="Wingdings" pitchFamily="2" charset="2"/>
              <a:buChar char="Ø"/>
            </a:pPr>
            <a:r>
              <a:rPr lang="en-US" dirty="0" err="1" smtClean="0"/>
              <a:t>Jstatd</a:t>
            </a:r>
            <a:endParaRPr lang="en-US" dirty="0" smtClean="0"/>
          </a:p>
          <a:p>
            <a:pPr algn="l">
              <a:buFont typeface="Wingdings" pitchFamily="2" charset="2"/>
              <a:buChar char="Ø"/>
            </a:pPr>
            <a:r>
              <a:rPr lang="en-US" dirty="0" err="1" smtClean="0"/>
              <a:t>Jps</a:t>
            </a:r>
            <a:r>
              <a:rPr lang="en-US" dirty="0" smtClean="0"/>
              <a:t> – to get all java process ids</a:t>
            </a:r>
          </a:p>
          <a:p>
            <a:pPr algn="l">
              <a:buFont typeface="Wingdings" pitchFamily="2" charset="2"/>
              <a:buChar char="Ø"/>
            </a:pPr>
            <a:r>
              <a:rPr lang="en-US" dirty="0" err="1" smtClean="0"/>
              <a:t>Jconsole</a:t>
            </a:r>
            <a:endParaRPr lang="en-US" dirty="0" smtClean="0"/>
          </a:p>
          <a:p>
            <a:pPr algn="l">
              <a:buFont typeface="Wingdings" pitchFamily="2" charset="2"/>
              <a:buChar char="Ø"/>
            </a:pPr>
            <a:r>
              <a:rPr lang="en-US" dirty="0" smtClean="0"/>
              <a:t>Java</a:t>
            </a:r>
          </a:p>
          <a:p>
            <a:pPr algn="l">
              <a:buFont typeface="Wingdings" pitchFamily="2" charset="2"/>
              <a:buChar char="Ø"/>
            </a:pPr>
            <a:r>
              <a:rPr lang="en-US" dirty="0" err="1" smtClean="0"/>
              <a:t>Jmap</a:t>
            </a:r>
            <a:r>
              <a:rPr lang="en-US" dirty="0" smtClean="0"/>
              <a:t> – to get Heap dump</a:t>
            </a:r>
          </a:p>
          <a:p>
            <a:pPr algn="l">
              <a:buFont typeface="Wingdings" pitchFamily="2" charset="2"/>
              <a:buChar char="Ø"/>
            </a:pPr>
            <a:r>
              <a:rPr lang="en-US" dirty="0" err="1" smtClean="0"/>
              <a:t>Jstack</a:t>
            </a:r>
            <a:r>
              <a:rPr lang="en-US" dirty="0" smtClean="0"/>
              <a:t> – to get Thread dump</a:t>
            </a:r>
          </a:p>
          <a:p>
            <a:pPr>
              <a:buFont typeface="Wingdings" pitchFamily="2" charset="2"/>
              <a:buChar char="Ø"/>
            </a:pPr>
            <a:r>
              <a:rPr lang="en-US" dirty="0" err="1" smtClean="0"/>
              <a:t>Jhat</a:t>
            </a:r>
            <a:r>
              <a:rPr lang="en-US" dirty="0" smtClean="0"/>
              <a:t> – Usage       </a:t>
            </a:r>
            <a:r>
              <a:rPr lang="en-US" b="1" dirty="0" err="1" smtClean="0"/>
              <a:t>jhat</a:t>
            </a:r>
            <a:r>
              <a:rPr lang="en-US" b="1" dirty="0" smtClean="0"/>
              <a:t> </a:t>
            </a:r>
            <a:r>
              <a:rPr lang="en-US" b="1" dirty="0" err="1" smtClean="0"/>
              <a:t>dump.hprof</a:t>
            </a:r>
            <a:r>
              <a:rPr lang="en-US" dirty="0" smtClean="0"/>
              <a:t> </a:t>
            </a:r>
            <a:br>
              <a:rPr lang="en-US" dirty="0" smtClean="0"/>
            </a:br>
            <a:endParaRPr lang="en-US" dirty="0" smtClean="0"/>
          </a:p>
          <a:p>
            <a:pPr algn="l">
              <a:buNone/>
            </a:pPr>
            <a:endParaRPr lang="en-US" dirty="0" smtClean="0"/>
          </a:p>
          <a:p>
            <a:pPr algn="l">
              <a:buNone/>
            </a:pPr>
            <a:r>
              <a:rPr lang="en-US" dirty="0" smtClean="0"/>
              <a:t>GUI Based Tools</a:t>
            </a:r>
          </a:p>
          <a:p>
            <a:pPr algn="l">
              <a:buFont typeface="Wingdings" pitchFamily="2" charset="2"/>
              <a:buChar char="Ø"/>
            </a:pPr>
            <a:r>
              <a:rPr lang="en-US" dirty="0" smtClean="0"/>
              <a:t>VisualVM</a:t>
            </a:r>
          </a:p>
          <a:p>
            <a:pPr algn="l">
              <a:buFont typeface="Wingdings" pitchFamily="2" charset="2"/>
              <a:buChar char="Ø"/>
            </a:pPr>
            <a:r>
              <a:rPr lang="en-US" dirty="0" smtClean="0"/>
              <a:t>VisualGC</a:t>
            </a:r>
          </a:p>
          <a:p>
            <a:pPr algn="l">
              <a:buFont typeface="Wingdings" pitchFamily="2" charset="2"/>
              <a:buChar char="Ø"/>
            </a:pPr>
            <a:r>
              <a:rPr lang="en-US" dirty="0" smtClean="0"/>
              <a:t>Eclipse MAT</a:t>
            </a:r>
            <a:endParaRPr lang="en-US" dirty="0"/>
          </a:p>
          <a:p>
            <a:pPr algn="l">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304800"/>
            <a:ext cx="7772400" cy="628650"/>
          </a:xfrm>
        </p:spPr>
        <p:txBody>
          <a:bodyPr>
            <a:normAutofit/>
          </a:bodyPr>
          <a:lstStyle/>
          <a:p>
            <a:r>
              <a:rPr lang="en-US" dirty="0" smtClean="0"/>
              <a:t>How to Measure Performance?</a:t>
            </a:r>
            <a:endParaRPr lang="en-US" dirty="0"/>
          </a:p>
        </p:txBody>
      </p:sp>
      <p:sp>
        <p:nvSpPr>
          <p:cNvPr id="3" name="Subtitle 2"/>
          <p:cNvSpPr>
            <a:spLocks noGrp="1"/>
          </p:cNvSpPr>
          <p:nvPr>
            <p:ph type="subTitle" idx="4294967295"/>
          </p:nvPr>
        </p:nvSpPr>
        <p:spPr>
          <a:xfrm>
            <a:off x="76200" y="990600"/>
            <a:ext cx="8839200" cy="5715000"/>
          </a:xfrm>
        </p:spPr>
        <p:txBody>
          <a:bodyPr>
            <a:normAutofit/>
          </a:bodyPr>
          <a:lstStyle/>
          <a:p>
            <a:pPr marL="0" indent="0">
              <a:buNone/>
            </a:pPr>
            <a:r>
              <a:rPr lang="en-US" dirty="0" smtClean="0"/>
              <a:t>Performance can be measured using below units</a:t>
            </a:r>
          </a:p>
          <a:p>
            <a:pPr marL="457200" indent="-457200">
              <a:buFont typeface="+mj-lt"/>
              <a:buAutoNum type="arabicPeriod"/>
            </a:pPr>
            <a:r>
              <a:rPr lang="en-US" dirty="0" smtClean="0"/>
              <a:t>Latency/Pause Time – For User Interaction Applications</a:t>
            </a:r>
          </a:p>
          <a:p>
            <a:pPr marL="457200" indent="-457200">
              <a:buFont typeface="+mj-lt"/>
              <a:buAutoNum type="arabicPeriod"/>
            </a:pPr>
            <a:r>
              <a:rPr lang="en-US" dirty="0" smtClean="0"/>
              <a:t>Throughput – For Background Applications like Batches</a:t>
            </a:r>
          </a:p>
          <a:p>
            <a:pPr marL="0" indent="0">
              <a:buNone/>
            </a:pPr>
            <a:r>
              <a:rPr lang="en-US" b="1" u="sng" dirty="0" smtClean="0"/>
              <a:t> </a:t>
            </a:r>
          </a:p>
          <a:p>
            <a:pPr marL="0" indent="0">
              <a:buNone/>
            </a:pPr>
            <a:r>
              <a:rPr lang="en-US" b="1" u="sng" dirty="0" smtClean="0"/>
              <a:t>Latency/Pause Time: </a:t>
            </a:r>
          </a:p>
          <a:p>
            <a:r>
              <a:rPr lang="en-US" dirty="0" smtClean="0"/>
              <a:t>This is how long the application pauses/appears unresponsive because of garbage collection. </a:t>
            </a:r>
          </a:p>
          <a:p>
            <a:r>
              <a:rPr lang="en-US" dirty="0" smtClean="0"/>
              <a:t>Better to consider both maximum pause time, and various statistics like average and standard deviation. </a:t>
            </a:r>
          </a:p>
          <a:p>
            <a:r>
              <a:rPr lang="en-US" b="1" dirty="0" smtClean="0"/>
              <a:t>This time need to be minimum, for the Application, to be responsive.</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304800"/>
            <a:ext cx="7772400" cy="628650"/>
          </a:xfrm>
        </p:spPr>
        <p:txBody>
          <a:bodyPr>
            <a:normAutofit/>
          </a:bodyPr>
          <a:lstStyle/>
          <a:p>
            <a:r>
              <a:rPr lang="en-US" dirty="0" smtClean="0"/>
              <a:t>How to Measure Performance?</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marL="0" indent="0">
              <a:buNone/>
            </a:pPr>
            <a:r>
              <a:rPr lang="en-US" b="1" u="sng" dirty="0" smtClean="0"/>
              <a:t>Throughput:</a:t>
            </a:r>
            <a:r>
              <a:rPr lang="en-US" dirty="0" smtClean="0"/>
              <a:t> </a:t>
            </a:r>
          </a:p>
          <a:p>
            <a:r>
              <a:rPr lang="en-US" dirty="0" smtClean="0"/>
              <a:t>This is the percentage of total time not spent in garbage collection considered over long periods of time. </a:t>
            </a:r>
          </a:p>
          <a:p>
            <a:r>
              <a:rPr lang="en-US" dirty="0" smtClean="0"/>
              <a:t>If application spends 10% of its time in garbage collection the throughput is 90%. </a:t>
            </a:r>
          </a:p>
          <a:p>
            <a:r>
              <a:rPr lang="en-US" dirty="0" smtClean="0"/>
              <a:t>For application, to perform as many calculations as possible, need to tune the garbage collection to maximize throughput.</a:t>
            </a:r>
          </a:p>
          <a:p>
            <a:pPr marL="514350" indent="-514350">
              <a:buFont typeface="+mj-lt"/>
              <a:buAutoNum type="arabicPeriod"/>
            </a:pPr>
            <a:endParaRPr lang="en-US" dirty="0" smtClean="0"/>
          </a:p>
          <a:p>
            <a:pPr marL="0" indent="0">
              <a:buNone/>
            </a:pPr>
            <a:r>
              <a:rPr lang="en-US" b="1" u="sng" dirty="0" err="1" smtClean="0"/>
              <a:t>FootPrint</a:t>
            </a:r>
            <a:r>
              <a:rPr lang="en-US" b="1" u="sng" dirty="0" smtClean="0"/>
              <a:t>: </a:t>
            </a:r>
            <a:r>
              <a:rPr lang="en-US" dirty="0" smtClean="0"/>
              <a:t>How memory is used by the JVM when running Application. </a:t>
            </a:r>
          </a:p>
          <a:p>
            <a:pPr marL="514350" indent="-514350" algn="l">
              <a:buFont typeface="+mj-lt"/>
              <a:buAutoNum type="arabicPeriod"/>
            </a:pPr>
            <a:endParaRPr lang="en-US" dirty="0" smtClean="0"/>
          </a:p>
        </p:txBody>
      </p:sp>
    </p:spTree>
    <p:extLst>
      <p:ext uri="{BB962C8B-B14F-4D97-AF65-F5344CB8AC3E}">
        <p14:creationId xmlns:p14="http://schemas.microsoft.com/office/powerpoint/2010/main" val="499570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228600"/>
            <a:ext cx="8610600" cy="552450"/>
          </a:xfrm>
        </p:spPr>
        <p:txBody>
          <a:bodyPr>
            <a:normAutofit/>
          </a:bodyPr>
          <a:lstStyle/>
          <a:p>
            <a:r>
              <a:rPr lang="en-US" dirty="0" smtClean="0"/>
              <a:t>Garbage Collector Algorithms</a:t>
            </a:r>
            <a:endParaRPr lang="en-US" dirty="0"/>
          </a:p>
        </p:txBody>
      </p:sp>
      <p:sp>
        <p:nvSpPr>
          <p:cNvPr id="3" name="Subtitle 2"/>
          <p:cNvSpPr>
            <a:spLocks noGrp="1"/>
          </p:cNvSpPr>
          <p:nvPr>
            <p:ph type="subTitle" idx="4294967295"/>
          </p:nvPr>
        </p:nvSpPr>
        <p:spPr>
          <a:xfrm>
            <a:off x="0" y="762000"/>
            <a:ext cx="8839200" cy="5943600"/>
          </a:xfrm>
        </p:spPr>
        <p:txBody>
          <a:bodyPr>
            <a:normAutofit fontScale="85000" lnSpcReduction="20000"/>
          </a:bodyPr>
          <a:lstStyle/>
          <a:p>
            <a:pPr algn="l">
              <a:buNone/>
            </a:pPr>
            <a:r>
              <a:rPr lang="en-US" b="1" dirty="0" smtClean="0"/>
              <a:t>Serial Collector: </a:t>
            </a:r>
          </a:p>
          <a:p>
            <a:pPr algn="l">
              <a:buFont typeface="Wingdings" pitchFamily="2" charset="2"/>
              <a:buChar char="Ø"/>
            </a:pPr>
            <a:r>
              <a:rPr lang="en-US" dirty="0" smtClean="0"/>
              <a:t>Serial collector is the simplest one, and the one not being used, as it’s mainly designed and works best for </a:t>
            </a:r>
            <a:r>
              <a:rPr lang="en-US" b="1" dirty="0" smtClean="0"/>
              <a:t>single-threaded</a:t>
            </a:r>
            <a:r>
              <a:rPr lang="en-US" dirty="0" smtClean="0"/>
              <a:t> environments (e.g. 32 bit or Windows) and for </a:t>
            </a:r>
            <a:r>
              <a:rPr lang="en-US" b="1" dirty="0" smtClean="0"/>
              <a:t>small heaps( &lt;100MB)</a:t>
            </a:r>
            <a:r>
              <a:rPr lang="en-US" dirty="0" smtClean="0"/>
              <a:t>. </a:t>
            </a:r>
          </a:p>
          <a:p>
            <a:pPr algn="l">
              <a:buFont typeface="Wingdings" pitchFamily="2" charset="2"/>
              <a:buChar char="Ø"/>
            </a:pPr>
            <a:r>
              <a:rPr lang="en-US" dirty="0" smtClean="0"/>
              <a:t>This collector freezes all application threads whenever it’s working, which disqualifies it for all intents and purposes from being used in a server environment. </a:t>
            </a:r>
          </a:p>
          <a:p>
            <a:pPr algn="l">
              <a:buFont typeface="Wingdings" pitchFamily="2" charset="2"/>
              <a:buChar char="Ø"/>
            </a:pPr>
            <a:r>
              <a:rPr lang="en-US" dirty="0" smtClean="0"/>
              <a:t>It can be enabled by using </a:t>
            </a:r>
            <a:r>
              <a:rPr lang="en-US" b="1" i="1" dirty="0" smtClean="0"/>
              <a:t>-XX:+</a:t>
            </a:r>
            <a:r>
              <a:rPr lang="en-US" b="1" i="1" dirty="0" err="1" smtClean="0"/>
              <a:t>UseSerialGC</a:t>
            </a:r>
            <a:r>
              <a:rPr lang="en-US" dirty="0" smtClean="0"/>
              <a:t> JVM argument.</a:t>
            </a:r>
          </a:p>
          <a:p>
            <a:pPr algn="l"/>
            <a:endParaRPr lang="en-US" dirty="0" smtClean="0"/>
          </a:p>
          <a:p>
            <a:pPr algn="l">
              <a:buNone/>
            </a:pPr>
            <a:r>
              <a:rPr lang="en-US" b="1" dirty="0" smtClean="0"/>
              <a:t>Parallel/Through Put Collector: [</a:t>
            </a:r>
            <a:r>
              <a:rPr lang="en-US" b="1" dirty="0" err="1" smtClean="0"/>
              <a:t>Bestfit</a:t>
            </a:r>
            <a:r>
              <a:rPr lang="en-US" b="1" dirty="0" smtClean="0"/>
              <a:t> for Batch kind of Applications]</a:t>
            </a:r>
          </a:p>
          <a:p>
            <a:pPr algn="l">
              <a:buFont typeface="Wingdings" pitchFamily="2" charset="2"/>
              <a:buChar char="Ø"/>
            </a:pPr>
            <a:r>
              <a:rPr lang="en-US" dirty="0" smtClean="0"/>
              <a:t>Parallel collector is the JVM’s default collector. Much like its name, its biggest advantage is that is uses </a:t>
            </a:r>
            <a:r>
              <a:rPr lang="en-US" b="1" dirty="0" smtClean="0"/>
              <a:t>multiple threads to scan through and compact the heap</a:t>
            </a:r>
            <a:r>
              <a:rPr lang="en-US" dirty="0" smtClean="0"/>
              <a:t>. </a:t>
            </a:r>
          </a:p>
          <a:p>
            <a:pPr algn="l">
              <a:buFont typeface="Wingdings" pitchFamily="2" charset="2"/>
              <a:buChar char="Ø"/>
            </a:pPr>
            <a:r>
              <a:rPr lang="en-US" dirty="0" smtClean="0"/>
              <a:t>The downside to the parallel collector is that it will stop application threads when performing either a minor or full GC collection. </a:t>
            </a:r>
          </a:p>
          <a:p>
            <a:pPr algn="l">
              <a:buFont typeface="Wingdings" pitchFamily="2" charset="2"/>
              <a:buChar char="Ø"/>
            </a:pPr>
            <a:r>
              <a:rPr lang="en-US" dirty="0" smtClean="0"/>
              <a:t>The parallel collector is best suited for apps that can tolerate application pauses and are trying to optimize for lower CPU overhead caused by the collector.</a:t>
            </a:r>
          </a:p>
          <a:p>
            <a:pPr>
              <a:buFont typeface="Wingdings" pitchFamily="2" charset="2"/>
              <a:buChar char="Ø"/>
            </a:pPr>
            <a:r>
              <a:rPr lang="en-US" dirty="0" smtClean="0"/>
              <a:t>It can be enabled using -</a:t>
            </a:r>
            <a:r>
              <a:rPr lang="en-US" b="1" dirty="0" smtClean="0"/>
              <a:t>XX:+</a:t>
            </a:r>
            <a:r>
              <a:rPr lang="en-US" b="1" dirty="0" err="1" smtClean="0"/>
              <a:t>UseParallelGC</a:t>
            </a:r>
            <a:endParaRPr lang="en-US" b="1"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228600"/>
            <a:ext cx="8610600" cy="628650"/>
          </a:xfrm>
        </p:spPr>
        <p:txBody>
          <a:bodyPr>
            <a:normAutofit/>
          </a:bodyPr>
          <a:lstStyle/>
          <a:p>
            <a:r>
              <a:rPr lang="en-US" dirty="0" smtClean="0"/>
              <a:t>Garbage Collector Algorithms</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buFont typeface="Wingdings" pitchFamily="2" charset="2"/>
              <a:buChar char="Ø"/>
            </a:pPr>
            <a:r>
              <a:rPr lang="en-US" b="1" dirty="0" smtClean="0"/>
              <a:t>CMS Collector: </a:t>
            </a:r>
            <a:r>
              <a:rPr lang="en-US" dirty="0" smtClean="0"/>
              <a:t>CMS collector (“ </a:t>
            </a:r>
            <a:r>
              <a:rPr lang="en-US" i="1" dirty="0" smtClean="0"/>
              <a:t>concurrent-mark-sweep</a:t>
            </a:r>
            <a:r>
              <a:rPr lang="en-US" dirty="0" smtClean="0"/>
              <a:t>”)  algorithm </a:t>
            </a:r>
            <a:r>
              <a:rPr lang="en-US" b="1" dirty="0" smtClean="0"/>
              <a:t>uses multiple threads </a:t>
            </a:r>
            <a:r>
              <a:rPr lang="en-US" dirty="0" smtClean="0"/>
              <a:t>(“concurrent”) to scan through the heap (“mark”) for unused objects that can be recycled (“sweep”). </a:t>
            </a:r>
          </a:p>
          <a:p>
            <a:pPr algn="l">
              <a:buFont typeface="Wingdings" pitchFamily="2" charset="2"/>
              <a:buChar char="Ø"/>
            </a:pPr>
            <a:r>
              <a:rPr lang="en-US" dirty="0" smtClean="0"/>
              <a:t>This algorithm will enter “stop the world” (STW) mode in two cases: </a:t>
            </a:r>
            <a:r>
              <a:rPr lang="en-US" b="1" dirty="0" smtClean="0"/>
              <a:t>when initializing the initial marking of roots </a:t>
            </a:r>
            <a:r>
              <a:rPr lang="en-US" dirty="0" smtClean="0"/>
              <a:t>(objects in the old generation that are reachable from thread entry points or static variables) and </a:t>
            </a:r>
            <a:r>
              <a:rPr lang="en-US" b="1" dirty="0" smtClean="0"/>
              <a:t>when the application has changed the state of the heap while the algorithm was running concurrently</a:t>
            </a:r>
            <a:r>
              <a:rPr lang="en-US" dirty="0" smtClean="0"/>
              <a:t>, forcing it to go back and do some final touches to make sure it has the right objects marked. </a:t>
            </a:r>
            <a:r>
              <a:rPr lang="en-US" i="1" dirty="0" smtClean="0"/>
              <a:t> </a:t>
            </a:r>
          </a:p>
          <a:p>
            <a:pPr>
              <a:buFont typeface="Wingdings" pitchFamily="2" charset="2"/>
              <a:buChar char="Ø"/>
            </a:pPr>
            <a:r>
              <a:rPr lang="en-US" i="1" dirty="0" smtClean="0"/>
              <a:t>Heap should be less than </a:t>
            </a:r>
            <a:r>
              <a:rPr lang="en-US" dirty="0" smtClean="0"/>
              <a:t>4Gb in size. -</a:t>
            </a:r>
            <a:r>
              <a:rPr lang="en-US" i="1" dirty="0" smtClean="0"/>
              <a:t>XX:+</a:t>
            </a:r>
            <a:r>
              <a:rPr lang="en-US" i="1" dirty="0" err="1" smtClean="0"/>
              <a:t>UseParNewGC</a:t>
            </a:r>
            <a:endParaRPr lang="en-US"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228600"/>
            <a:ext cx="8610600" cy="628650"/>
          </a:xfrm>
        </p:spPr>
        <p:txBody>
          <a:bodyPr>
            <a:normAutofit/>
          </a:bodyPr>
          <a:lstStyle/>
          <a:p>
            <a:r>
              <a:rPr lang="en-US" dirty="0" smtClean="0"/>
              <a:t>Garbage First Heap Regions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066800"/>
            <a:ext cx="4514850"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ubtitle 2"/>
          <p:cNvSpPr txBox="1">
            <a:spLocks/>
          </p:cNvSpPr>
          <p:nvPr/>
        </p:nvSpPr>
        <p:spPr>
          <a:xfrm>
            <a:off x="0" y="4010024"/>
            <a:ext cx="8839200" cy="2695575"/>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dirty="0"/>
              <a:t>E</a:t>
            </a:r>
            <a:r>
              <a:rPr lang="en-US" dirty="0" smtClean="0"/>
              <a:t>den </a:t>
            </a:r>
            <a:r>
              <a:rPr lang="en-US" dirty="0"/>
              <a:t>regions (red) and survivor regions (red with "S</a:t>
            </a:r>
            <a:r>
              <a:rPr lang="en-US" dirty="0" smtClean="0"/>
              <a:t>").</a:t>
            </a:r>
          </a:p>
          <a:p>
            <a:r>
              <a:rPr lang="en-US" dirty="0"/>
              <a:t>Old regions (light blue) make up the old generation. </a:t>
            </a:r>
            <a:endParaRPr lang="en-US" dirty="0" smtClean="0"/>
          </a:p>
          <a:p>
            <a:r>
              <a:rPr lang="en-US" dirty="0" smtClean="0"/>
              <a:t>Old </a:t>
            </a:r>
            <a:r>
              <a:rPr lang="en-US" dirty="0"/>
              <a:t>generation regions may be humongous (light blue with "H") for objects that span multiple regions. </a:t>
            </a:r>
            <a:endParaRPr lang="en-US" dirty="0" smtClean="0"/>
          </a:p>
          <a:p>
            <a:endParaRPr lang="en-US" dirty="0"/>
          </a:p>
          <a:p>
            <a:r>
              <a:rPr lang="en-US" dirty="0"/>
              <a:t>-</a:t>
            </a:r>
            <a:r>
              <a:rPr lang="en-US" dirty="0" err="1" smtClean="0"/>
              <a:t>XX:MaxGCPauseMillis</a:t>
            </a:r>
            <a:r>
              <a:rPr lang="en-US" dirty="0" smtClean="0"/>
              <a:t> – Target GC Pause Time</a:t>
            </a:r>
          </a:p>
        </p:txBody>
      </p:sp>
    </p:spTree>
    <p:extLst>
      <p:ext uri="{BB962C8B-B14F-4D97-AF65-F5344CB8AC3E}">
        <p14:creationId xmlns:p14="http://schemas.microsoft.com/office/powerpoint/2010/main" val="123802915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228600"/>
            <a:ext cx="8610600" cy="628650"/>
          </a:xfrm>
        </p:spPr>
        <p:txBody>
          <a:bodyPr>
            <a:normAutofit/>
          </a:bodyPr>
          <a:lstStyle/>
          <a:p>
            <a:r>
              <a:rPr lang="en-US" dirty="0" smtClean="0"/>
              <a:t>Garbage Collector Algorithms</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buNone/>
            </a:pPr>
            <a:r>
              <a:rPr lang="en-US" b="1" dirty="0" smtClean="0"/>
              <a:t>Garbage First Collector: </a:t>
            </a:r>
          </a:p>
          <a:p>
            <a:pPr>
              <a:buFont typeface="Wingdings" pitchFamily="2" charset="2"/>
              <a:buChar char="Ø"/>
            </a:pPr>
            <a:r>
              <a:rPr lang="en-US" dirty="0" smtClean="0"/>
              <a:t>Garbage first collector (G1) introduced in JDK 7 update 4 was designed to better support heaps larger than 4GB. </a:t>
            </a:r>
          </a:p>
          <a:p>
            <a:pPr>
              <a:buFont typeface="Wingdings" pitchFamily="2" charset="2"/>
              <a:buChar char="Ø"/>
            </a:pPr>
            <a:r>
              <a:rPr lang="en-US" dirty="0" smtClean="0"/>
              <a:t>The G1 collector utilizes </a:t>
            </a:r>
            <a:r>
              <a:rPr lang="en-US" b="1" dirty="0" smtClean="0"/>
              <a:t>multiple background threads </a:t>
            </a:r>
            <a:r>
              <a:rPr lang="en-US" dirty="0" smtClean="0"/>
              <a:t>to scan through the heap that it </a:t>
            </a:r>
            <a:r>
              <a:rPr lang="en-US" b="1" dirty="0" smtClean="0"/>
              <a:t>divides into multiple regions, </a:t>
            </a:r>
          </a:p>
          <a:p>
            <a:pPr>
              <a:buFont typeface="Wingdings" pitchFamily="2" charset="2"/>
              <a:buChar char="Ø"/>
            </a:pPr>
            <a:r>
              <a:rPr lang="en-US" b="1" dirty="0" smtClean="0"/>
              <a:t>Each region may span from 1MB to 32MB (depending on the size of your heap). </a:t>
            </a:r>
          </a:p>
          <a:p>
            <a:pPr>
              <a:buFont typeface="Wingdings" pitchFamily="2" charset="2"/>
              <a:buChar char="Ø"/>
            </a:pPr>
            <a:r>
              <a:rPr lang="en-US" dirty="0" smtClean="0"/>
              <a:t>G1 collector is </a:t>
            </a:r>
            <a:r>
              <a:rPr lang="en-US" b="1" dirty="0" smtClean="0"/>
              <a:t>geared towards scanning those regions that contain the most garbage objects first, giving it its name </a:t>
            </a:r>
            <a:r>
              <a:rPr lang="en-US" dirty="0" smtClean="0"/>
              <a:t>(Garbage first). </a:t>
            </a:r>
          </a:p>
          <a:p>
            <a:pPr>
              <a:buFont typeface="Wingdings" pitchFamily="2" charset="2"/>
              <a:buChar char="Ø"/>
            </a:pPr>
            <a:r>
              <a:rPr lang="en-US" dirty="0" smtClean="0"/>
              <a:t>This collector is turned on using the </a:t>
            </a:r>
            <a:r>
              <a:rPr lang="en-US" i="1" dirty="0" smtClean="0"/>
              <a:t>–XX:+UseG1GC </a:t>
            </a:r>
            <a:r>
              <a:rPr lang="en-US" dirty="0" smtClean="0"/>
              <a:t>flag. </a:t>
            </a:r>
          </a:p>
          <a:p>
            <a:pPr>
              <a:buNone/>
            </a:pPr>
            <a:endParaRPr lang="en-US"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304800"/>
            <a:ext cx="8610600" cy="552450"/>
          </a:xfrm>
        </p:spPr>
        <p:txBody>
          <a:bodyPr>
            <a:normAutofit/>
          </a:bodyPr>
          <a:lstStyle/>
          <a:p>
            <a:r>
              <a:rPr lang="en-US" dirty="0" smtClean="0"/>
              <a:t>Garbage Collector Algorithms</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buNone/>
            </a:pPr>
            <a:r>
              <a:rPr lang="en-US" b="1" dirty="0" smtClean="0"/>
              <a:t>Java 8 and the G1 Collector: </a:t>
            </a:r>
          </a:p>
          <a:p>
            <a:pPr>
              <a:buNone/>
            </a:pPr>
            <a:r>
              <a:rPr lang="en-US" b="1" dirty="0" smtClean="0"/>
              <a:t>This </a:t>
            </a:r>
            <a:r>
              <a:rPr lang="en-US" dirty="0" smtClean="0"/>
              <a:t>optimization was added with Java 8 update 20 for is the G1 Collector </a:t>
            </a:r>
          </a:p>
          <a:p>
            <a:pPr>
              <a:buNone/>
            </a:pPr>
            <a:r>
              <a:rPr lang="en-US" b="1" dirty="0" smtClean="0"/>
              <a:t>String </a:t>
            </a:r>
            <a:r>
              <a:rPr lang="en-US" b="1" dirty="0" err="1" smtClean="0"/>
              <a:t>deduplication</a:t>
            </a:r>
            <a:r>
              <a:rPr lang="en-US" dirty="0" smtClean="0"/>
              <a:t>. </a:t>
            </a:r>
          </a:p>
          <a:p>
            <a:pPr>
              <a:buNone/>
            </a:pPr>
            <a:r>
              <a:rPr lang="en-US" dirty="0" smtClean="0"/>
              <a:t>Since strings (and their internal char[] arrays) takes much of our heap, a new optimization has been made that enables the G1 collector to identify strings which are duplicated more than once across your heap and correct them to point into the same internal char[] array.</a:t>
            </a:r>
          </a:p>
          <a:p>
            <a:pPr>
              <a:buNone/>
            </a:pPr>
            <a:r>
              <a:rPr lang="en-US" dirty="0" smtClean="0"/>
              <a:t> This avoids multiple copies of the same string from residing inefficiently within the heap. </a:t>
            </a:r>
          </a:p>
          <a:p>
            <a:pPr>
              <a:buNone/>
            </a:pPr>
            <a:r>
              <a:rPr lang="en-US" dirty="0" smtClean="0"/>
              <a:t>To enable use the option </a:t>
            </a:r>
            <a:r>
              <a:rPr lang="en-US" i="1" dirty="0" smtClean="0"/>
              <a:t>-XX:+</a:t>
            </a:r>
            <a:r>
              <a:rPr lang="en-US" i="1" dirty="0" err="1" smtClean="0"/>
              <a:t>UseStringDeduplication</a:t>
            </a:r>
            <a:endParaRPr lang="en-US" b="1" dirty="0" smtClean="0"/>
          </a:p>
          <a:p>
            <a:pPr>
              <a:buNone/>
            </a:pP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63236" y="133350"/>
            <a:ext cx="7772400" cy="476250"/>
          </a:xfrm>
        </p:spPr>
        <p:txBody>
          <a:bodyPr>
            <a:normAutofit fontScale="90000"/>
          </a:bodyPr>
          <a:lstStyle/>
          <a:p>
            <a:r>
              <a:rPr lang="en-US" dirty="0" smtClean="0"/>
              <a:t>JVM Internal Architecture</a:t>
            </a:r>
            <a:endParaRPr lang="en-US" dirty="0"/>
          </a:p>
        </p:txBody>
      </p:sp>
      <p:pic>
        <p:nvPicPr>
          <p:cNvPr id="1026" name="Picture 2"/>
          <p:cNvPicPr>
            <a:picLocks noChangeAspect="1" noChangeArrowheads="1"/>
          </p:cNvPicPr>
          <p:nvPr/>
        </p:nvPicPr>
        <p:blipFill>
          <a:blip r:embed="rId2"/>
          <a:srcRect/>
          <a:stretch>
            <a:fillRect/>
          </a:stretch>
        </p:blipFill>
        <p:spPr bwMode="auto">
          <a:xfrm>
            <a:off x="914400" y="609600"/>
            <a:ext cx="7086600" cy="5915261"/>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304800"/>
            <a:ext cx="8610600" cy="552450"/>
          </a:xfrm>
        </p:spPr>
        <p:txBody>
          <a:bodyPr>
            <a:normAutofit/>
          </a:bodyPr>
          <a:lstStyle/>
          <a:p>
            <a:r>
              <a:rPr lang="en-US" dirty="0" smtClean="0"/>
              <a:t>Which </a:t>
            </a:r>
            <a:r>
              <a:rPr lang="en-US" dirty="0" err="1" smtClean="0"/>
              <a:t>gc</a:t>
            </a:r>
            <a:r>
              <a:rPr lang="en-US" dirty="0" smtClean="0"/>
              <a:t> algorithm to use?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69395896"/>
              </p:ext>
            </p:extLst>
          </p:nvPr>
        </p:nvGraphicFramePr>
        <p:xfrm>
          <a:off x="228600" y="1219200"/>
          <a:ext cx="8458200" cy="5301380"/>
        </p:xfrm>
        <a:graphic>
          <a:graphicData uri="http://schemas.openxmlformats.org/drawingml/2006/table">
            <a:tbl>
              <a:tblPr firstRow="1" bandRow="1">
                <a:tableStyleId>{5C22544A-7EE6-4342-B048-85BDC9FD1C3A}</a:tableStyleId>
              </a:tblPr>
              <a:tblGrid>
                <a:gridCol w="2793295">
                  <a:extLst>
                    <a:ext uri="{9D8B030D-6E8A-4147-A177-3AD203B41FA5}">
                      <a16:colId xmlns:a16="http://schemas.microsoft.com/office/drawing/2014/main" val="20000"/>
                    </a:ext>
                  </a:extLst>
                </a:gridCol>
                <a:gridCol w="5664905">
                  <a:extLst>
                    <a:ext uri="{9D8B030D-6E8A-4147-A177-3AD203B41FA5}">
                      <a16:colId xmlns:a16="http://schemas.microsoft.com/office/drawing/2014/main" val="20001"/>
                    </a:ext>
                  </a:extLst>
                </a:gridCol>
              </a:tblGrid>
              <a:tr h="457200">
                <a:tc>
                  <a:txBody>
                    <a:bodyPr/>
                    <a:lstStyle/>
                    <a:p>
                      <a:r>
                        <a:rPr lang="en-US" dirty="0" smtClean="0"/>
                        <a:t>GC Algorithm Name</a:t>
                      </a:r>
                      <a:endParaRPr lang="en-US" dirty="0"/>
                    </a:p>
                  </a:txBody>
                  <a:tcPr/>
                </a:tc>
                <a:tc>
                  <a:txBody>
                    <a:bodyPr/>
                    <a:lstStyle/>
                    <a:p>
                      <a:r>
                        <a:rPr lang="en-US" dirty="0" smtClean="0"/>
                        <a:t>When to use?</a:t>
                      </a:r>
                      <a:endParaRPr lang="en-US" dirty="0"/>
                    </a:p>
                  </a:txBody>
                  <a:tcPr/>
                </a:tc>
                <a:extLst>
                  <a:ext uri="{0D108BD9-81ED-4DB2-BD59-A6C34878D82A}">
                    <a16:rowId xmlns:a16="http://schemas.microsoft.com/office/drawing/2014/main" val="10000"/>
                  </a:ext>
                </a:extLst>
              </a:tr>
              <a:tr h="1143000">
                <a:tc>
                  <a:txBody>
                    <a:bodyPr/>
                    <a:lstStyle/>
                    <a:p>
                      <a:r>
                        <a:rPr lang="en-US" dirty="0" smtClean="0"/>
                        <a:t>Serial Collector</a:t>
                      </a:r>
                      <a:endParaRPr lang="en-US" dirty="0"/>
                    </a:p>
                  </a:txBody>
                  <a:tcPr/>
                </a:tc>
                <a:tc>
                  <a:txBody>
                    <a:bodyPr/>
                    <a:lstStyle/>
                    <a:p>
                      <a:r>
                        <a:rPr lang="en-US" dirty="0" smtClean="0"/>
                        <a:t>Single Threaded/Single Processor, desktop based Apps, with minimal data(Heap &lt;100MB). Apps are fine with Pauses</a:t>
                      </a:r>
                      <a:endParaRPr lang="en-US" dirty="0"/>
                    </a:p>
                  </a:txBody>
                  <a:tcPr/>
                </a:tc>
                <a:extLst>
                  <a:ext uri="{0D108BD9-81ED-4DB2-BD59-A6C34878D82A}">
                    <a16:rowId xmlns:a16="http://schemas.microsoft.com/office/drawing/2014/main" val="10001"/>
                  </a:ext>
                </a:extLst>
              </a:tr>
              <a:tr h="838200">
                <a:tc>
                  <a:txBody>
                    <a:bodyPr/>
                    <a:lstStyle/>
                    <a:p>
                      <a:r>
                        <a:rPr lang="en-US" dirty="0" smtClean="0"/>
                        <a:t>Parallel Collector</a:t>
                      </a:r>
                      <a:endParaRPr lang="en-US" dirty="0"/>
                    </a:p>
                  </a:txBody>
                  <a:tcPr/>
                </a:tc>
                <a:tc>
                  <a:txBody>
                    <a:bodyPr/>
                    <a:lstStyle/>
                    <a:p>
                      <a:r>
                        <a:rPr kumimoji="0" lang="en-US" b="0" i="0" kern="1200" dirty="0" smtClean="0">
                          <a:solidFill>
                            <a:schemeClr val="dk1"/>
                          </a:solidFill>
                          <a:latin typeface="+mn-lt"/>
                          <a:ea typeface="+mn-ea"/>
                          <a:cs typeface="+mn-cs"/>
                        </a:rPr>
                        <a:t>This Collector is enabled by default,</a:t>
                      </a:r>
                      <a:r>
                        <a:rPr kumimoji="0" lang="en-US" b="0" i="0" kern="1200" baseline="0" dirty="0" smtClean="0">
                          <a:solidFill>
                            <a:schemeClr val="dk1"/>
                          </a:solidFill>
                          <a:latin typeface="+mn-lt"/>
                          <a:ea typeface="+mn-ea"/>
                          <a:cs typeface="+mn-cs"/>
                        </a:rPr>
                        <a:t> and results in high Throughput</a:t>
                      </a:r>
                      <a:endParaRPr lang="en-US" dirty="0"/>
                    </a:p>
                  </a:txBody>
                  <a:tcPr/>
                </a:tc>
                <a:extLst>
                  <a:ext uri="{0D108BD9-81ED-4DB2-BD59-A6C34878D82A}">
                    <a16:rowId xmlns:a16="http://schemas.microsoft.com/office/drawing/2014/main" val="10002"/>
                  </a:ext>
                </a:extLst>
              </a:tr>
              <a:tr h="906245">
                <a:tc>
                  <a:txBody>
                    <a:bodyPr/>
                    <a:lstStyle/>
                    <a:p>
                      <a:r>
                        <a:rPr lang="en-US" dirty="0" smtClean="0"/>
                        <a:t>Concurrent Mark Sweep (CMS) Collector</a:t>
                      </a:r>
                    </a:p>
                  </a:txBody>
                  <a:tcPr/>
                </a:tc>
                <a:tc>
                  <a:txBody>
                    <a:bodyPr/>
                    <a:lstStyle/>
                    <a:p>
                      <a:r>
                        <a:rPr kumimoji="0" lang="en-US" b="0" i="0" kern="1200" dirty="0" smtClean="0">
                          <a:solidFill>
                            <a:schemeClr val="dk1"/>
                          </a:solidFill>
                          <a:latin typeface="+mn-lt"/>
                          <a:ea typeface="+mn-ea"/>
                          <a:cs typeface="+mn-cs"/>
                        </a:rPr>
                        <a:t>Applications that prefer shorter garbage collection pauses</a:t>
                      </a:r>
                      <a:endParaRPr lang="en-US" dirty="0"/>
                    </a:p>
                  </a:txBody>
                  <a:tcPr/>
                </a:tc>
                <a:extLst>
                  <a:ext uri="{0D108BD9-81ED-4DB2-BD59-A6C34878D82A}">
                    <a16:rowId xmlns:a16="http://schemas.microsoft.com/office/drawing/2014/main" val="10003"/>
                  </a:ext>
                </a:extLst>
              </a:tr>
              <a:tr h="1956735">
                <a:tc>
                  <a:txBody>
                    <a:bodyPr/>
                    <a:lstStyle/>
                    <a:p>
                      <a:r>
                        <a:rPr lang="en-US" dirty="0" smtClean="0"/>
                        <a:t>Garbage-First Garbage Collector</a:t>
                      </a:r>
                    </a:p>
                  </a:txBody>
                  <a:tcPr/>
                </a:tc>
                <a:tc>
                  <a:txBody>
                    <a:bodyPr/>
                    <a:lstStyle/>
                    <a:p>
                      <a:r>
                        <a:rPr kumimoji="0" lang="en-US" b="0" i="0" kern="1200" dirty="0" smtClean="0">
                          <a:solidFill>
                            <a:schemeClr val="dk1"/>
                          </a:solidFill>
                          <a:latin typeface="+mn-lt"/>
                          <a:ea typeface="+mn-ea"/>
                          <a:cs typeface="+mn-cs"/>
                        </a:rPr>
                        <a:t>server-style collector is for multiprocessor machines with large memories. It meets garbage collection pause time goals with high probability while achieving high throughput.</a:t>
                      </a:r>
                    </a:p>
                    <a:p>
                      <a:r>
                        <a:rPr kumimoji="0" lang="en-US" b="0" i="0" kern="1200" dirty="0" smtClean="0">
                          <a:solidFill>
                            <a:schemeClr val="dk1"/>
                          </a:solidFill>
                          <a:latin typeface="+mn-lt"/>
                          <a:ea typeface="+mn-ea"/>
                          <a:cs typeface="+mn-cs"/>
                        </a:rPr>
                        <a:t>During later JDK releases G1 may replace CMS</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304800"/>
            <a:ext cx="8610600" cy="552450"/>
          </a:xfrm>
        </p:spPr>
        <p:txBody>
          <a:bodyPr>
            <a:normAutofit/>
          </a:bodyPr>
          <a:lstStyle/>
          <a:p>
            <a:r>
              <a:rPr lang="en-US" dirty="0" smtClean="0"/>
              <a:t>Comparison of GC algorithms</a:t>
            </a:r>
            <a:endParaRPr lang="en-US" dirty="0"/>
          </a:p>
        </p:txBody>
      </p:sp>
      <p:pic>
        <p:nvPicPr>
          <p:cNvPr id="1026" name="Picture 2"/>
          <p:cNvPicPr>
            <a:picLocks noChangeAspect="1" noChangeArrowheads="1"/>
          </p:cNvPicPr>
          <p:nvPr/>
        </p:nvPicPr>
        <p:blipFill>
          <a:blip r:embed="rId2"/>
          <a:srcRect/>
          <a:stretch>
            <a:fillRect/>
          </a:stretch>
        </p:blipFill>
        <p:spPr bwMode="auto">
          <a:xfrm>
            <a:off x="381000" y="2438400"/>
            <a:ext cx="8380635" cy="2819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304800"/>
            <a:ext cx="8610600" cy="552450"/>
          </a:xfrm>
        </p:spPr>
        <p:txBody>
          <a:bodyPr>
            <a:normAutofit/>
          </a:bodyPr>
          <a:lstStyle/>
          <a:p>
            <a:r>
              <a:rPr lang="en-US" dirty="0" smtClean="0"/>
              <a:t>Hotspot JVM Heap Size Options</a:t>
            </a:r>
            <a:endParaRPr lang="en-US" dirty="0"/>
          </a:p>
        </p:txBody>
      </p:sp>
      <p:graphicFrame>
        <p:nvGraphicFramePr>
          <p:cNvPr id="4" name="Table 3"/>
          <p:cNvGraphicFramePr>
            <a:graphicFrameLocks noGrp="1"/>
          </p:cNvGraphicFramePr>
          <p:nvPr/>
        </p:nvGraphicFramePr>
        <p:xfrm>
          <a:off x="304800" y="914400"/>
          <a:ext cx="8458200" cy="472195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0000"/>
                    </a:ext>
                  </a:extLst>
                </a:gridCol>
                <a:gridCol w="4136877">
                  <a:extLst>
                    <a:ext uri="{9D8B030D-6E8A-4147-A177-3AD203B41FA5}">
                      <a16:colId xmlns:a16="http://schemas.microsoft.com/office/drawing/2014/main" val="20001"/>
                    </a:ext>
                  </a:extLst>
                </a:gridCol>
                <a:gridCol w="1501923">
                  <a:extLst>
                    <a:ext uri="{9D8B030D-6E8A-4147-A177-3AD203B41FA5}">
                      <a16:colId xmlns:a16="http://schemas.microsoft.com/office/drawing/2014/main" val="20002"/>
                    </a:ext>
                  </a:extLst>
                </a:gridCol>
              </a:tblGrid>
              <a:tr h="575018">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730428">
                <a:tc>
                  <a:txBody>
                    <a:bodyPr/>
                    <a:lstStyle/>
                    <a:p>
                      <a:r>
                        <a:rPr lang="en-US" dirty="0" smtClean="0"/>
                        <a:t>-</a:t>
                      </a:r>
                      <a:r>
                        <a:rPr lang="en-US" dirty="0" err="1" smtClean="0"/>
                        <a:t>XX:NewSize</a:t>
                      </a:r>
                      <a:endParaRPr lang="en-US" dirty="0"/>
                    </a:p>
                  </a:txBody>
                  <a:tcPr/>
                </a:tc>
                <a:tc>
                  <a:txBody>
                    <a:bodyPr/>
                    <a:lstStyle/>
                    <a:p>
                      <a:r>
                        <a:rPr lang="en-US" dirty="0" smtClean="0"/>
                        <a:t>New generation heap size</a:t>
                      </a:r>
                      <a:endParaRPr lang="en-US" dirty="0"/>
                    </a:p>
                  </a:txBody>
                  <a:tcPr/>
                </a:tc>
                <a:tc>
                  <a:txBody>
                    <a:bodyPr/>
                    <a:lstStyle/>
                    <a:p>
                      <a:endParaRPr lang="en-US"/>
                    </a:p>
                  </a:txBody>
                  <a:tcPr/>
                </a:tc>
                <a:extLst>
                  <a:ext uri="{0D108BD9-81ED-4DB2-BD59-A6C34878D82A}">
                    <a16:rowId xmlns:a16="http://schemas.microsoft.com/office/drawing/2014/main" val="10001"/>
                  </a:ext>
                </a:extLst>
              </a:tr>
              <a:tr h="745969">
                <a:tc>
                  <a:txBody>
                    <a:bodyPr/>
                    <a:lstStyle/>
                    <a:p>
                      <a:r>
                        <a:rPr lang="en-US" dirty="0" smtClean="0"/>
                        <a:t>-</a:t>
                      </a:r>
                      <a:r>
                        <a:rPr lang="en-US" dirty="0" err="1" smtClean="0"/>
                        <a:t>XX:MaxNewSize</a:t>
                      </a:r>
                      <a:endParaRPr lang="en-US" dirty="0"/>
                    </a:p>
                  </a:txBody>
                  <a:tcPr/>
                </a:tc>
                <a:tc>
                  <a:txBody>
                    <a:bodyPr/>
                    <a:lstStyle/>
                    <a:p>
                      <a:r>
                        <a:rPr lang="en-US" dirty="0" smtClean="0"/>
                        <a:t>maximum size of the New Generation heap size.</a:t>
                      </a:r>
                      <a:endParaRPr lang="en-US" dirty="0"/>
                    </a:p>
                  </a:txBody>
                  <a:tcPr/>
                </a:tc>
                <a:tc>
                  <a:txBody>
                    <a:bodyPr/>
                    <a:lstStyle/>
                    <a:p>
                      <a:endParaRPr lang="en-US"/>
                    </a:p>
                  </a:txBody>
                  <a:tcPr/>
                </a:tc>
                <a:extLst>
                  <a:ext uri="{0D108BD9-81ED-4DB2-BD59-A6C34878D82A}">
                    <a16:rowId xmlns:a16="http://schemas.microsoft.com/office/drawing/2014/main" val="10002"/>
                  </a:ext>
                </a:extLst>
              </a:tr>
              <a:tr h="840650">
                <a:tc>
                  <a:txBody>
                    <a:bodyPr/>
                    <a:lstStyle/>
                    <a:p>
                      <a:r>
                        <a:rPr lang="en-US" dirty="0" smtClean="0"/>
                        <a:t>-</a:t>
                      </a:r>
                      <a:r>
                        <a:rPr lang="en-US" dirty="0" err="1" smtClean="0"/>
                        <a:t>XX:SurvivorRatio</a:t>
                      </a:r>
                      <a:endParaRPr lang="en-US" dirty="0" smtClean="0"/>
                    </a:p>
                  </a:txBody>
                  <a:tcPr/>
                </a:tc>
                <a:tc>
                  <a:txBody>
                    <a:bodyPr/>
                    <a:lstStyle/>
                    <a:p>
                      <a:r>
                        <a:rPr lang="en-US" dirty="0" smtClean="0"/>
                        <a:t>ratio of the Eden/survivor space size. Set to 8 and monitor</a:t>
                      </a:r>
                      <a:r>
                        <a:rPr lang="en-US" baseline="0" dirty="0" smtClean="0"/>
                        <a:t> Garbage Collection</a:t>
                      </a:r>
                      <a:endParaRPr lang="en-US" dirty="0"/>
                    </a:p>
                  </a:txBody>
                  <a:tcPr/>
                </a:tc>
                <a:tc>
                  <a:txBody>
                    <a:bodyPr/>
                    <a:lstStyle/>
                    <a:p>
                      <a:endParaRPr lang="en-US" dirty="0"/>
                    </a:p>
                  </a:txBody>
                  <a:tcPr/>
                </a:tc>
                <a:extLst>
                  <a:ext uri="{0D108BD9-81ED-4DB2-BD59-A6C34878D82A}">
                    <a16:rowId xmlns:a16="http://schemas.microsoft.com/office/drawing/2014/main" val="10003"/>
                  </a:ext>
                </a:extLst>
              </a:tr>
              <a:tr h="808133">
                <a:tc>
                  <a:txBody>
                    <a:bodyPr/>
                    <a:lstStyle/>
                    <a:p>
                      <a:r>
                        <a:rPr lang="en-US" dirty="0" smtClean="0"/>
                        <a:t>-</a:t>
                      </a:r>
                      <a:r>
                        <a:rPr lang="en-US" dirty="0" err="1" smtClean="0"/>
                        <a:t>Xms</a:t>
                      </a:r>
                      <a:endParaRPr lang="en-US" dirty="0" smtClean="0"/>
                    </a:p>
                  </a:txBody>
                  <a:tcPr/>
                </a:tc>
                <a:tc>
                  <a:txBody>
                    <a:bodyPr/>
                    <a:lstStyle/>
                    <a:p>
                      <a:r>
                        <a:rPr lang="en-US" dirty="0" err="1" smtClean="0"/>
                        <a:t>intial</a:t>
                      </a:r>
                      <a:r>
                        <a:rPr lang="en-US" dirty="0" smtClean="0"/>
                        <a:t> heap size</a:t>
                      </a:r>
                      <a:endParaRPr lang="en-US" dirty="0"/>
                    </a:p>
                  </a:txBody>
                  <a:tcPr/>
                </a:tc>
                <a:tc>
                  <a:txBody>
                    <a:bodyPr/>
                    <a:lstStyle/>
                    <a:p>
                      <a:endParaRPr lang="en-US" dirty="0"/>
                    </a:p>
                  </a:txBody>
                  <a:tcPr/>
                </a:tc>
                <a:extLst>
                  <a:ext uri="{0D108BD9-81ED-4DB2-BD59-A6C34878D82A}">
                    <a16:rowId xmlns:a16="http://schemas.microsoft.com/office/drawing/2014/main" val="10004"/>
                  </a:ext>
                </a:extLst>
              </a:tr>
              <a:tr h="948002">
                <a:tc>
                  <a:txBody>
                    <a:bodyPr/>
                    <a:lstStyle/>
                    <a:p>
                      <a:r>
                        <a:rPr lang="en-US" dirty="0" smtClean="0"/>
                        <a:t>-</a:t>
                      </a:r>
                      <a:r>
                        <a:rPr lang="en-US" dirty="0" err="1" smtClean="0"/>
                        <a:t>Xmx</a:t>
                      </a:r>
                      <a:endParaRPr lang="en-US" dirty="0" smtClean="0"/>
                    </a:p>
                  </a:txBody>
                  <a:tcPr/>
                </a:tc>
                <a:tc>
                  <a:txBody>
                    <a:bodyPr/>
                    <a:lstStyle/>
                    <a:p>
                      <a:r>
                        <a:rPr lang="en-US" dirty="0" smtClean="0"/>
                        <a:t>maximum size of the heap</a:t>
                      </a:r>
                      <a:endParaRPr lang="en-US" dirty="0"/>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
        <p:nvSpPr>
          <p:cNvPr id="5" name="Rectangle 4"/>
          <p:cNvSpPr/>
          <p:nvPr/>
        </p:nvSpPr>
        <p:spPr>
          <a:xfrm>
            <a:off x="304800" y="5715000"/>
            <a:ext cx="8458200" cy="646331"/>
          </a:xfrm>
          <a:prstGeom prst="rect">
            <a:avLst/>
          </a:prstGeom>
        </p:spPr>
        <p:txBody>
          <a:bodyPr wrap="square">
            <a:spAutoFit/>
          </a:bodyPr>
          <a:lstStyle/>
          <a:p>
            <a:r>
              <a:rPr lang="en-US" dirty="0" smtClean="0"/>
              <a:t>Note: set minimum heap size (-</a:t>
            </a:r>
            <a:r>
              <a:rPr lang="en-US" dirty="0" err="1" smtClean="0"/>
              <a:t>Xms</a:t>
            </a:r>
            <a:r>
              <a:rPr lang="en-US" dirty="0" smtClean="0"/>
              <a:t>) equal to the maximum heap size </a:t>
            </a:r>
          </a:p>
          <a:p>
            <a:r>
              <a:rPr lang="en-US" dirty="0" smtClean="0"/>
              <a:t>(-</a:t>
            </a:r>
            <a:r>
              <a:rPr lang="en-US" dirty="0" err="1" smtClean="0"/>
              <a:t>Xmx</a:t>
            </a:r>
            <a:r>
              <a:rPr lang="en-US" dirty="0" smtClean="0"/>
              <a:t>) to minimize garbage collections.</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304800"/>
            <a:ext cx="8610600" cy="552450"/>
          </a:xfrm>
        </p:spPr>
        <p:txBody>
          <a:bodyPr>
            <a:normAutofit/>
          </a:bodyPr>
          <a:lstStyle/>
          <a:p>
            <a:r>
              <a:rPr lang="en-US" dirty="0" smtClean="0"/>
              <a:t>Purpose of </a:t>
            </a:r>
            <a:r>
              <a:rPr lang="en-US" dirty="0" err="1" smtClean="0"/>
              <a:t>jps</a:t>
            </a:r>
            <a:r>
              <a:rPr lang="en-US" dirty="0" smtClean="0"/>
              <a:t> </a:t>
            </a:r>
            <a:endParaRPr lang="en-US" dirty="0"/>
          </a:p>
        </p:txBody>
      </p:sp>
      <p:sp>
        <p:nvSpPr>
          <p:cNvPr id="3" name="Subtitle 2"/>
          <p:cNvSpPr>
            <a:spLocks noGrp="1"/>
          </p:cNvSpPr>
          <p:nvPr>
            <p:ph type="subTitle" idx="4294967295"/>
          </p:nvPr>
        </p:nvSpPr>
        <p:spPr>
          <a:xfrm>
            <a:off x="0" y="990600"/>
            <a:ext cx="8839200" cy="5715000"/>
          </a:xfrm>
        </p:spPr>
        <p:txBody>
          <a:bodyPr>
            <a:normAutofit fontScale="62500" lnSpcReduction="20000"/>
          </a:bodyPr>
          <a:lstStyle/>
          <a:p>
            <a:pPr algn="l"/>
            <a:r>
              <a:rPr lang="en-US" b="1" dirty="0" smtClean="0"/>
              <a:t>JPS Java Virtual Machine Process Status Tool, </a:t>
            </a:r>
            <a:r>
              <a:rPr lang="en-US" dirty="0" smtClean="0"/>
              <a:t>The </a:t>
            </a:r>
            <a:r>
              <a:rPr lang="en-US" b="1" dirty="0" err="1" smtClean="0"/>
              <a:t>jps</a:t>
            </a:r>
            <a:r>
              <a:rPr lang="en-US" dirty="0" smtClean="0"/>
              <a:t> tool lists the instrumented </a:t>
            </a:r>
            <a:r>
              <a:rPr lang="en-US" dirty="0" err="1" smtClean="0"/>
              <a:t>HotSpot</a:t>
            </a:r>
            <a:r>
              <a:rPr lang="en-US" dirty="0" smtClean="0"/>
              <a:t> Java Virtual Machines (JVMs) on the target system. </a:t>
            </a:r>
          </a:p>
          <a:p>
            <a:pPr algn="l">
              <a:buNone/>
            </a:pPr>
            <a:r>
              <a:rPr lang="en-US" dirty="0" smtClean="0"/>
              <a:t/>
            </a:r>
            <a:br>
              <a:rPr lang="en-US" dirty="0" smtClean="0"/>
            </a:br>
            <a:r>
              <a:rPr lang="en-US" dirty="0" smtClean="0"/>
              <a:t>It is also possible to get Java Process running on remote machine.</a:t>
            </a:r>
          </a:p>
          <a:p>
            <a:pPr algn="l"/>
            <a:endParaRPr lang="en-US" dirty="0" smtClean="0"/>
          </a:p>
          <a:p>
            <a:pPr algn="l"/>
            <a:r>
              <a:rPr lang="en-US" b="1" dirty="0" smtClean="0"/>
              <a:t>OPTIONS</a:t>
            </a:r>
          </a:p>
          <a:p>
            <a:pPr algn="l"/>
            <a:r>
              <a:rPr lang="en-US" dirty="0" smtClean="0"/>
              <a:t>The </a:t>
            </a:r>
            <a:r>
              <a:rPr lang="en-US" b="1" dirty="0" err="1" smtClean="0"/>
              <a:t>jps</a:t>
            </a:r>
            <a:r>
              <a:rPr lang="en-US" dirty="0" smtClean="0"/>
              <a:t> command supports a number of options that modify the output of the command. </a:t>
            </a:r>
          </a:p>
          <a:p>
            <a:pPr algn="l"/>
            <a:r>
              <a:rPr lang="en-US" b="1" dirty="0" smtClean="0"/>
              <a:t>-q </a:t>
            </a:r>
            <a:r>
              <a:rPr lang="en-US" dirty="0" smtClean="0"/>
              <a:t>Suppress the output of the class name, JAR file name, and arguments passed to the main method, producing only a list of local VM identifiers.</a:t>
            </a:r>
          </a:p>
          <a:p>
            <a:pPr algn="l"/>
            <a:r>
              <a:rPr lang="en-US" b="1" dirty="0" smtClean="0"/>
              <a:t>-m </a:t>
            </a:r>
            <a:r>
              <a:rPr lang="en-US" dirty="0" smtClean="0"/>
              <a:t>Output the arguments passed to the main method. The output may be null for embedded JVMs.</a:t>
            </a:r>
          </a:p>
          <a:p>
            <a:pPr algn="l"/>
            <a:r>
              <a:rPr lang="en-US" b="1" dirty="0" smtClean="0"/>
              <a:t>-l </a:t>
            </a:r>
            <a:r>
              <a:rPr lang="en-US" dirty="0" smtClean="0"/>
              <a:t>Output the full package name for the application's main class.</a:t>
            </a:r>
          </a:p>
          <a:p>
            <a:pPr algn="l"/>
            <a:endParaRPr lang="en-US" dirty="0" smtClean="0"/>
          </a:p>
          <a:p>
            <a:pPr algn="l"/>
            <a:r>
              <a:rPr lang="en-US" b="1" dirty="0" smtClean="0"/>
              <a:t>-</a:t>
            </a:r>
            <a:r>
              <a:rPr lang="en-US" b="1" dirty="0" err="1" smtClean="0"/>
              <a:t>v</a:t>
            </a:r>
            <a:r>
              <a:rPr lang="en-US" dirty="0" err="1" smtClean="0"/>
              <a:t>Output</a:t>
            </a:r>
            <a:r>
              <a:rPr lang="en-US" dirty="0" smtClean="0"/>
              <a:t> the arguments passed to the JVM.</a:t>
            </a:r>
          </a:p>
          <a:p>
            <a:pPr algn="l"/>
            <a:endParaRPr lang="en-US" dirty="0" smtClean="0"/>
          </a:p>
          <a:p>
            <a:pPr algn="l"/>
            <a:r>
              <a:rPr lang="en-US" b="1" dirty="0" smtClean="0"/>
              <a:t>-</a:t>
            </a:r>
            <a:r>
              <a:rPr lang="en-US" b="1" dirty="0" err="1" smtClean="0"/>
              <a:t>V</a:t>
            </a:r>
            <a:r>
              <a:rPr lang="en-US" dirty="0" err="1" smtClean="0"/>
              <a:t>Output</a:t>
            </a:r>
            <a:r>
              <a:rPr lang="en-US" dirty="0" smtClean="0"/>
              <a:t> the arguments passed to the JVM through the flags file (the .</a:t>
            </a:r>
            <a:r>
              <a:rPr lang="en-US" dirty="0" err="1" smtClean="0"/>
              <a:t>hotspotrc</a:t>
            </a:r>
            <a:r>
              <a:rPr lang="en-US" dirty="0" smtClean="0"/>
              <a:t> file or the file specified by the -</a:t>
            </a:r>
            <a:r>
              <a:rPr lang="en-US" dirty="0" err="1" smtClean="0"/>
              <a:t>XX:Flags</a:t>
            </a:r>
            <a:r>
              <a:rPr lang="en-US" dirty="0" smtClean="0"/>
              <a:t>=&lt;</a:t>
            </a:r>
            <a:r>
              <a:rPr lang="en-US" i="1" dirty="0" smtClean="0"/>
              <a:t>filename</a:t>
            </a:r>
            <a:r>
              <a:rPr lang="en-US" dirty="0" smtClean="0"/>
              <a:t>&gt; argument).</a:t>
            </a:r>
            <a:r>
              <a:rPr lang="en-US" b="1" dirty="0" smtClean="0"/>
              <a:t>-</a:t>
            </a:r>
            <a:endParaRPr lang="en-US" dirty="0" smtClean="0"/>
          </a:p>
          <a:p>
            <a:pPr algn="l"/>
            <a:endParaRPr lang="en-US" dirty="0" smtClean="0"/>
          </a:p>
          <a:p>
            <a:pPr algn="l"/>
            <a:r>
              <a:rPr lang="en-US" dirty="0" smtClean="0"/>
              <a:t>For example, </a:t>
            </a:r>
            <a:r>
              <a:rPr lang="en-US" b="1" dirty="0" smtClean="0"/>
              <a:t>-J-Xms48m</a:t>
            </a:r>
            <a:r>
              <a:rPr lang="en-US" dirty="0" smtClean="0"/>
              <a:t> sets the startup memory to 48 megabytes. It is a common convention for </a:t>
            </a:r>
            <a:r>
              <a:rPr lang="en-US" b="1" dirty="0" smtClean="0"/>
              <a:t>-J</a:t>
            </a:r>
            <a:r>
              <a:rPr lang="en-US" dirty="0" smtClean="0"/>
              <a:t> to pass options to the underlying VM executing applications written in Java. For Gigabytes m can be replaced with g</a:t>
            </a:r>
          </a:p>
          <a:p>
            <a:pPr algn="l"/>
            <a:r>
              <a:rPr lang="en-US" b="1" dirty="0" smtClean="0"/>
              <a:t>NOTE: </a:t>
            </a:r>
          </a:p>
          <a:p>
            <a:pPr algn="l">
              <a:buNone/>
            </a:pPr>
            <a:r>
              <a:rPr lang="en-US" b="1" dirty="0" smtClean="0"/>
              <a:t>Even caps can be used </a:t>
            </a:r>
            <a:r>
              <a:rPr lang="en-US" b="1" dirty="0" err="1" smtClean="0"/>
              <a:t>i</a:t>
            </a:r>
            <a:r>
              <a:rPr lang="en-US" b="1" dirty="0" smtClean="0"/>
              <a:t>..e suffix G or M are valid.</a:t>
            </a:r>
          </a:p>
          <a:p>
            <a:pPr algn="l">
              <a:buNone/>
            </a:pPr>
            <a:r>
              <a:rPr lang="en-US" b="1" dirty="0" smtClean="0"/>
              <a:t>MB or GB suffix is not valid</a:t>
            </a:r>
            <a:endParaRPr lang="en-US" b="1"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381000"/>
            <a:ext cx="8610600" cy="476250"/>
          </a:xfrm>
        </p:spPr>
        <p:txBody>
          <a:bodyPr>
            <a:normAutofit fontScale="90000"/>
          </a:bodyPr>
          <a:lstStyle/>
          <a:p>
            <a:r>
              <a:rPr lang="en-US" dirty="0" smtClean="0"/>
              <a:t>How to Check memory Allocation size?</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buNone/>
            </a:pPr>
            <a:r>
              <a:rPr lang="en-US" dirty="0" smtClean="0"/>
              <a:t>Jstat Tool provided with JDK, is used to find memory allocations for various Heap Memory components or parts.</a:t>
            </a:r>
          </a:p>
          <a:p>
            <a:pPr algn="l">
              <a:buNone/>
            </a:pPr>
            <a:endParaRPr lang="en-US" dirty="0"/>
          </a:p>
          <a:p>
            <a:pPr algn="l">
              <a:buNone/>
            </a:pPr>
            <a:r>
              <a:rPr lang="en-US" dirty="0" smtClean="0"/>
              <a:t>How to use jstat?</a:t>
            </a:r>
          </a:p>
          <a:p>
            <a:pPr algn="l">
              <a:buNone/>
            </a:pPr>
            <a:r>
              <a:rPr lang="en-US" b="1" dirty="0"/>
              <a:t>j</a:t>
            </a:r>
            <a:r>
              <a:rPr lang="en-US" b="1" dirty="0" smtClean="0"/>
              <a:t>stat –</a:t>
            </a:r>
            <a:r>
              <a:rPr lang="en-US" b="1" dirty="0" err="1" smtClean="0"/>
              <a:t>gc</a:t>
            </a:r>
            <a:r>
              <a:rPr lang="en-US" b="1" dirty="0" smtClean="0"/>
              <a:t> 2367 1000 10</a:t>
            </a:r>
          </a:p>
          <a:p>
            <a:pPr algn="l">
              <a:buNone/>
            </a:pPr>
            <a:r>
              <a:rPr lang="en-US" dirty="0" smtClean="0"/>
              <a:t>2367 is process id and 1000 prints memory allocation details every 1 second</a:t>
            </a:r>
          </a:p>
          <a:p>
            <a:pPr algn="l">
              <a:buNone/>
            </a:pPr>
            <a:r>
              <a:rPr lang="en-US" dirty="0" smtClean="0"/>
              <a:t>10 prints the output 10 times</a:t>
            </a:r>
          </a:p>
          <a:p>
            <a:pPr algn="l">
              <a:buNone/>
            </a:pPr>
            <a:endParaRPr lang="en-US" dirty="0" smtClean="0"/>
          </a:p>
          <a:p>
            <a:pPr>
              <a:buNone/>
            </a:pPr>
            <a:r>
              <a:rPr lang="da-DK" dirty="0" smtClean="0"/>
              <a:t>jstat -gcold 2924 1000 10</a:t>
            </a:r>
          </a:p>
          <a:p>
            <a:pPr>
              <a:buNone/>
            </a:pPr>
            <a:r>
              <a:rPr lang="en-US" dirty="0" err="1" smtClean="0"/>
              <a:t>jstat</a:t>
            </a:r>
            <a:r>
              <a:rPr lang="en-US" dirty="0" smtClean="0"/>
              <a:t> -</a:t>
            </a:r>
            <a:r>
              <a:rPr lang="en-US" dirty="0" err="1" smtClean="0"/>
              <a:t>gcoldcapacity</a:t>
            </a:r>
            <a:r>
              <a:rPr lang="en-US" dirty="0" smtClean="0"/>
              <a:t> 2924 1000 10</a:t>
            </a:r>
          </a:p>
          <a:p>
            <a:pPr>
              <a:buNone/>
            </a:pPr>
            <a:r>
              <a:rPr lang="pl-PL" dirty="0" smtClean="0"/>
              <a:t>jstat -gcnew 2924 1000 10</a:t>
            </a:r>
            <a:endParaRPr lang="en-US" dirty="0" smtClean="0"/>
          </a:p>
          <a:p>
            <a:pPr>
              <a:buNone/>
            </a:pPr>
            <a:r>
              <a:rPr lang="pl-PL" dirty="0" smtClean="0"/>
              <a:t>jstat -gcnew</a:t>
            </a:r>
            <a:r>
              <a:rPr lang="en-US" dirty="0" smtClean="0"/>
              <a:t>capacity</a:t>
            </a:r>
            <a:r>
              <a:rPr lang="pl-PL" dirty="0" smtClean="0"/>
              <a:t> 2924 1000 10</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552450"/>
          </a:xfrm>
        </p:spPr>
        <p:txBody>
          <a:bodyPr>
            <a:normAutofit/>
          </a:bodyPr>
          <a:lstStyle/>
          <a:p>
            <a:r>
              <a:rPr lang="en-US" dirty="0" smtClean="0"/>
              <a:t>How to read jstat output?</a:t>
            </a:r>
            <a:endParaRPr lang="en-US" dirty="0"/>
          </a:p>
        </p:txBody>
      </p:sp>
      <p:sp>
        <p:nvSpPr>
          <p:cNvPr id="3" name="Subtitle 2"/>
          <p:cNvSpPr>
            <a:spLocks noGrp="1"/>
          </p:cNvSpPr>
          <p:nvPr>
            <p:ph type="subTitle" idx="4294967295"/>
          </p:nvPr>
        </p:nvSpPr>
        <p:spPr>
          <a:xfrm>
            <a:off x="0" y="990600"/>
            <a:ext cx="8839200" cy="5715000"/>
          </a:xfrm>
        </p:spPr>
        <p:txBody>
          <a:bodyPr>
            <a:normAutofit lnSpcReduction="10000"/>
          </a:bodyPr>
          <a:lstStyle/>
          <a:p>
            <a:pPr algn="l"/>
            <a:r>
              <a:rPr lang="en-US" b="1" dirty="0"/>
              <a:t>S0C and S1C</a:t>
            </a:r>
            <a:r>
              <a:rPr lang="en-US" dirty="0"/>
              <a:t>: This column shows the current size of the Survivor0 and Survivor1 areas in KB</a:t>
            </a:r>
            <a:r>
              <a:rPr lang="en-US" dirty="0" smtClean="0"/>
              <a:t>.</a:t>
            </a:r>
          </a:p>
          <a:p>
            <a:pPr algn="l"/>
            <a:endParaRPr lang="en-US" dirty="0"/>
          </a:p>
          <a:p>
            <a:pPr algn="l"/>
            <a:r>
              <a:rPr lang="en-US" b="1" dirty="0"/>
              <a:t>S0U and S1U</a:t>
            </a:r>
            <a:r>
              <a:rPr lang="en-US" dirty="0"/>
              <a:t>: This column shows the current usage of the Survivor0 and Survivor1 areas in KB. </a:t>
            </a:r>
            <a:endParaRPr lang="en-US" dirty="0" smtClean="0"/>
          </a:p>
          <a:p>
            <a:pPr algn="l"/>
            <a:endParaRPr lang="en-US" dirty="0"/>
          </a:p>
          <a:p>
            <a:pPr algn="l"/>
            <a:r>
              <a:rPr lang="en-US" b="1" dirty="0"/>
              <a:t>EC and EU</a:t>
            </a:r>
            <a:r>
              <a:rPr lang="en-US" dirty="0"/>
              <a:t>: These columns show the current size and usage of Eden space in KB. Note that EU size is increasing and as soon as it crosses the EC, Minor GC is called and EU size is decreased</a:t>
            </a:r>
            <a:r>
              <a:rPr lang="en-US" dirty="0" smtClean="0"/>
              <a:t>.</a:t>
            </a:r>
          </a:p>
          <a:p>
            <a:pPr algn="l"/>
            <a:endParaRPr lang="en-US" dirty="0"/>
          </a:p>
          <a:p>
            <a:pPr algn="l"/>
            <a:r>
              <a:rPr lang="en-US" b="1" dirty="0"/>
              <a:t>OC and OU</a:t>
            </a:r>
            <a:r>
              <a:rPr lang="en-US" dirty="0"/>
              <a:t>: These columns show the current size and current usage of Old generation in KB.</a:t>
            </a:r>
          </a:p>
          <a:p>
            <a:pPr algn="l"/>
            <a:r>
              <a:rPr lang="en-US" b="1" dirty="0"/>
              <a:t>PC and PU</a:t>
            </a:r>
            <a:r>
              <a:rPr lang="en-US" dirty="0"/>
              <a:t>: These columns show the current size and current usage of Perm Gen in KB</a:t>
            </a:r>
            <a:r>
              <a:rPr lang="en-US" dirty="0" smtClean="0"/>
              <a:t>.</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552450"/>
          </a:xfrm>
        </p:spPr>
        <p:txBody>
          <a:bodyPr>
            <a:normAutofit/>
          </a:bodyPr>
          <a:lstStyle/>
          <a:p>
            <a:r>
              <a:rPr lang="en-US" dirty="0" smtClean="0"/>
              <a:t>How to read jstat output?</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r>
              <a:rPr lang="en-US" b="1" dirty="0" smtClean="0"/>
              <a:t>YGC </a:t>
            </a:r>
            <a:r>
              <a:rPr lang="en-US" b="1" dirty="0"/>
              <a:t>and YGCT</a:t>
            </a:r>
            <a:r>
              <a:rPr lang="en-US" dirty="0"/>
              <a:t>: YGC column displays the </a:t>
            </a:r>
            <a:r>
              <a:rPr lang="en-US" b="1" dirty="0"/>
              <a:t>number of GC event occurred in young generation</a:t>
            </a:r>
            <a:r>
              <a:rPr lang="en-US" dirty="0"/>
              <a:t>. YGCT column displays the </a:t>
            </a:r>
            <a:r>
              <a:rPr lang="en-US" b="1" dirty="0"/>
              <a:t>accumulated time for GC operations </a:t>
            </a:r>
            <a:r>
              <a:rPr lang="en-US" dirty="0"/>
              <a:t>for Young generation. Notice that both of them are increased in the same row where EU value is dropped because of minor GC.</a:t>
            </a:r>
          </a:p>
          <a:p>
            <a:pPr algn="l"/>
            <a:r>
              <a:rPr lang="en-US" b="1" dirty="0"/>
              <a:t>FGC and FGCT</a:t>
            </a:r>
            <a:r>
              <a:rPr lang="en-US" dirty="0"/>
              <a:t>: FGC column displays the number of Full GC event occurred. FGCT column displays the </a:t>
            </a:r>
            <a:r>
              <a:rPr lang="en-US" b="1" dirty="0"/>
              <a:t>accumulated time for Full GC operations</a:t>
            </a:r>
            <a:r>
              <a:rPr lang="en-US" dirty="0"/>
              <a:t>. Notice that Full GC time is too high when compared to young generation GC timings.</a:t>
            </a:r>
          </a:p>
          <a:p>
            <a:pPr algn="l"/>
            <a:r>
              <a:rPr lang="en-US" b="1" dirty="0"/>
              <a:t>GCT</a:t>
            </a:r>
            <a:r>
              <a:rPr lang="en-US" dirty="0"/>
              <a:t>: This column displays the total accumulated time for GC operations. Notice that it’s sum of YGCT and FGCT column values</a:t>
            </a:r>
            <a:r>
              <a:rPr lang="en-US" dirty="0" smtClean="0"/>
              <a:t>.</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381000"/>
            <a:ext cx="8610600" cy="476250"/>
          </a:xfrm>
        </p:spPr>
        <p:txBody>
          <a:bodyPr>
            <a:normAutofit fontScale="90000"/>
          </a:bodyPr>
          <a:lstStyle/>
          <a:p>
            <a:r>
              <a:rPr lang="en-US" dirty="0" smtClean="0"/>
              <a:t>How to adjust stack size?</a:t>
            </a:r>
            <a:endParaRPr lang="en-US" dirty="0"/>
          </a:p>
        </p:txBody>
      </p:sp>
      <p:sp>
        <p:nvSpPr>
          <p:cNvPr id="3" name="Subtitle 2"/>
          <p:cNvSpPr>
            <a:spLocks noGrp="1"/>
          </p:cNvSpPr>
          <p:nvPr>
            <p:ph type="subTitle" idx="4294967295"/>
          </p:nvPr>
        </p:nvSpPr>
        <p:spPr>
          <a:xfrm>
            <a:off x="304800" y="914400"/>
            <a:ext cx="8839200" cy="5715000"/>
          </a:xfrm>
        </p:spPr>
        <p:txBody>
          <a:bodyPr>
            <a:normAutofit fontScale="92500"/>
          </a:bodyPr>
          <a:lstStyle/>
          <a:p>
            <a:pPr algn="l">
              <a:buNone/>
            </a:pPr>
            <a:r>
              <a:rPr lang="en-US" dirty="0" smtClean="0"/>
              <a:t>Below option can be used to adjust stack size</a:t>
            </a:r>
          </a:p>
          <a:p>
            <a:pPr algn="l">
              <a:buNone/>
            </a:pPr>
            <a:endParaRPr lang="en-US" dirty="0" smtClean="0"/>
          </a:p>
          <a:p>
            <a:pPr algn="l">
              <a:buNone/>
            </a:pPr>
            <a:r>
              <a:rPr lang="en-US" b="1" dirty="0" smtClean="0"/>
              <a:t>-</a:t>
            </a:r>
            <a:r>
              <a:rPr lang="en-US" b="1" dirty="0" err="1" smtClean="0"/>
              <a:t>Xss</a:t>
            </a:r>
            <a:endParaRPr lang="en-US" b="1" dirty="0" smtClean="0"/>
          </a:p>
          <a:p>
            <a:pPr>
              <a:buNone/>
            </a:pPr>
            <a:r>
              <a:rPr lang="en-US" dirty="0" smtClean="0"/>
              <a:t>java -Xss4m Test</a:t>
            </a:r>
          </a:p>
          <a:p>
            <a:pPr>
              <a:buNone/>
            </a:pPr>
            <a:endParaRPr lang="en-US" dirty="0"/>
          </a:p>
          <a:p>
            <a:pPr>
              <a:buNone/>
            </a:pPr>
            <a:r>
              <a:rPr lang="en-US" b="1" u="sng" dirty="0" smtClean="0"/>
              <a:t>Question: </a:t>
            </a:r>
            <a:r>
              <a:rPr lang="en-US" dirty="0" smtClean="0"/>
              <a:t>When multiple threads exist and main thread throws </a:t>
            </a:r>
            <a:r>
              <a:rPr lang="en-US" dirty="0" err="1" smtClean="0"/>
              <a:t>StackOverflowError</a:t>
            </a:r>
            <a:r>
              <a:rPr lang="en-US" dirty="0" smtClean="0"/>
              <a:t>, does other threads continue to run?</a:t>
            </a:r>
          </a:p>
          <a:p>
            <a:pPr>
              <a:buNone/>
            </a:pPr>
            <a:endParaRPr lang="en-US" dirty="0" smtClean="0"/>
          </a:p>
          <a:p>
            <a:pPr>
              <a:buNone/>
            </a:pPr>
            <a:endParaRPr lang="en-US" dirty="0" smtClean="0"/>
          </a:p>
          <a:p>
            <a:pPr>
              <a:buNone/>
            </a:pPr>
            <a:r>
              <a:rPr lang="en-US" dirty="0" smtClean="0"/>
              <a:t>HOW TO FIND CURRENT DEFAULT JVM OPTIONS?</a:t>
            </a:r>
          </a:p>
          <a:p>
            <a:pPr>
              <a:buNone/>
            </a:pPr>
            <a:r>
              <a:rPr lang="en-US" dirty="0" smtClean="0"/>
              <a:t>java -XX:+</a:t>
            </a:r>
            <a:r>
              <a:rPr lang="en-US" dirty="0" err="1" smtClean="0"/>
              <a:t>PrintFlagsFinal</a:t>
            </a:r>
            <a:r>
              <a:rPr lang="en-US" dirty="0" smtClean="0"/>
              <a:t> | </a:t>
            </a:r>
            <a:r>
              <a:rPr lang="en-US" dirty="0" err="1" smtClean="0"/>
              <a:t>findstr</a:t>
            </a:r>
            <a:r>
              <a:rPr lang="en-US" dirty="0" smtClean="0"/>
              <a:t> /I "</a:t>
            </a:r>
            <a:r>
              <a:rPr lang="en-US" dirty="0" err="1" smtClean="0"/>
              <a:t>Xmm</a:t>
            </a:r>
            <a:r>
              <a:rPr lang="en-US" dirty="0" smtClean="0"/>
              <a:t>“</a:t>
            </a:r>
          </a:p>
          <a:p>
            <a:pPr>
              <a:buNone/>
            </a:pPr>
            <a:r>
              <a:rPr lang="en-US" dirty="0" smtClean="0"/>
              <a:t>java -XX:+</a:t>
            </a:r>
            <a:r>
              <a:rPr lang="en-US" dirty="0" err="1" smtClean="0"/>
              <a:t>PrintCommandLineFlags</a:t>
            </a:r>
            <a:r>
              <a:rPr lang="en-US" dirty="0" smtClean="0"/>
              <a:t> -version</a:t>
            </a:r>
            <a:endParaRPr lang="en-US" dirty="0"/>
          </a:p>
          <a:p>
            <a:pPr algn="l">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552450"/>
          </a:xfrm>
        </p:spPr>
        <p:txBody>
          <a:bodyPr>
            <a:normAutofit/>
          </a:bodyPr>
          <a:lstStyle/>
          <a:p>
            <a:r>
              <a:rPr lang="en-US" dirty="0" smtClean="0"/>
              <a:t>How to use JMAP command</a:t>
            </a:r>
            <a:endParaRPr lang="en-US" dirty="0"/>
          </a:p>
        </p:txBody>
      </p:sp>
      <p:sp>
        <p:nvSpPr>
          <p:cNvPr id="3" name="Subtitle 2"/>
          <p:cNvSpPr>
            <a:spLocks noGrp="1"/>
          </p:cNvSpPr>
          <p:nvPr>
            <p:ph type="subTitle" idx="4294967295"/>
          </p:nvPr>
        </p:nvSpPr>
        <p:spPr>
          <a:xfrm>
            <a:off x="0" y="838200"/>
            <a:ext cx="8839200" cy="6019800"/>
          </a:xfrm>
        </p:spPr>
        <p:txBody>
          <a:bodyPr>
            <a:normAutofit/>
          </a:bodyPr>
          <a:lstStyle/>
          <a:p>
            <a:pPr>
              <a:buNone/>
            </a:pPr>
            <a:r>
              <a:rPr lang="en-US" dirty="0" smtClean="0"/>
              <a:t>Usage</a:t>
            </a:r>
          </a:p>
          <a:p>
            <a:pPr>
              <a:buNone/>
            </a:pPr>
            <a:r>
              <a:rPr lang="en-US" dirty="0" err="1" smtClean="0"/>
              <a:t>jmap</a:t>
            </a:r>
            <a:r>
              <a:rPr lang="en-US" dirty="0" smtClean="0"/>
              <a:t> -</a:t>
            </a:r>
            <a:r>
              <a:rPr lang="en-US" dirty="0" err="1" smtClean="0"/>
              <a:t>dump:live,file</a:t>
            </a:r>
            <a:r>
              <a:rPr lang="en-US" dirty="0" smtClean="0"/>
              <a:t>=&lt;file-path&gt; &lt;</a:t>
            </a:r>
            <a:r>
              <a:rPr lang="en-US" dirty="0" err="1" smtClean="0"/>
              <a:t>pid</a:t>
            </a:r>
            <a:r>
              <a:rPr lang="en-US" dirty="0" smtClean="0"/>
              <a:t>&gt; </a:t>
            </a:r>
          </a:p>
          <a:p>
            <a:pPr>
              <a:buNone/>
            </a:pPr>
            <a:r>
              <a:rPr lang="en-US" dirty="0" smtClean="0"/>
              <a:t>where </a:t>
            </a:r>
            <a:r>
              <a:rPr lang="en-US" dirty="0" err="1" smtClean="0"/>
              <a:t>pid</a:t>
            </a:r>
            <a:r>
              <a:rPr lang="en-US" dirty="0" smtClean="0"/>
              <a:t>: is the Java Process Id, whose heap dump should be captured </a:t>
            </a:r>
          </a:p>
          <a:p>
            <a:pPr>
              <a:buNone/>
            </a:pPr>
            <a:r>
              <a:rPr lang="en-US" dirty="0" smtClean="0"/>
              <a:t>file-path: is the file path where heap dump will be written in to. </a:t>
            </a:r>
            <a:br>
              <a:rPr lang="en-US" dirty="0" smtClean="0"/>
            </a:br>
            <a:endParaRPr lang="en-US" dirty="0" smtClean="0"/>
          </a:p>
          <a:p>
            <a:pPr>
              <a:buNone/>
            </a:pPr>
            <a:r>
              <a:rPr lang="en-US" dirty="0" smtClean="0"/>
              <a:t>Example:</a:t>
            </a:r>
          </a:p>
          <a:p>
            <a:pPr>
              <a:buNone/>
            </a:pPr>
            <a:r>
              <a:rPr lang="en-US" dirty="0" err="1" smtClean="0"/>
              <a:t>jmap</a:t>
            </a:r>
            <a:r>
              <a:rPr lang="en-US" dirty="0" smtClean="0"/>
              <a:t> -</a:t>
            </a:r>
            <a:r>
              <a:rPr lang="en-US" dirty="0" err="1" smtClean="0"/>
              <a:t>dump:live,file</a:t>
            </a:r>
            <a:r>
              <a:rPr lang="en-US" dirty="0" smtClean="0"/>
              <a:t>=D:/AddressBook-heapdump.bin 37320</a:t>
            </a:r>
          </a:p>
          <a:p>
            <a:pPr>
              <a:buNone/>
            </a:pP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152400"/>
            <a:ext cx="8610600" cy="552450"/>
          </a:xfrm>
        </p:spPr>
        <p:txBody>
          <a:bodyPr>
            <a:normAutofit/>
          </a:bodyPr>
          <a:lstStyle/>
          <a:p>
            <a:r>
              <a:rPr lang="en-US" dirty="0" smtClean="0"/>
              <a:t>JMAP with </a:t>
            </a:r>
            <a:r>
              <a:rPr lang="en-US" dirty="0" err="1" smtClean="0"/>
              <a:t>permgen</a:t>
            </a:r>
            <a:endParaRPr lang="en-US" dirty="0"/>
          </a:p>
        </p:txBody>
      </p:sp>
      <p:sp>
        <p:nvSpPr>
          <p:cNvPr id="3" name="Subtitle 2"/>
          <p:cNvSpPr>
            <a:spLocks noGrp="1"/>
          </p:cNvSpPr>
          <p:nvPr>
            <p:ph type="subTitle" idx="4294967295"/>
          </p:nvPr>
        </p:nvSpPr>
        <p:spPr>
          <a:xfrm>
            <a:off x="0" y="685800"/>
            <a:ext cx="8839200" cy="6019800"/>
          </a:xfrm>
        </p:spPr>
        <p:txBody>
          <a:bodyPr>
            <a:normAutofit/>
          </a:bodyPr>
          <a:lstStyle/>
          <a:p>
            <a:r>
              <a:rPr lang="en-US" dirty="0" smtClean="0"/>
              <a:t>Permanent Generation Statistics of Java Heap for a Process</a:t>
            </a:r>
          </a:p>
          <a:p>
            <a:pPr>
              <a:buNone/>
            </a:pPr>
            <a:r>
              <a:rPr lang="en-US" dirty="0" smtClean="0"/>
              <a:t>	$ </a:t>
            </a:r>
            <a:r>
              <a:rPr lang="en-US" dirty="0" err="1" smtClean="0"/>
              <a:t>jmap</a:t>
            </a:r>
            <a:r>
              <a:rPr lang="en-US" dirty="0" smtClean="0"/>
              <a:t> -</a:t>
            </a:r>
            <a:r>
              <a:rPr lang="en-US" dirty="0" err="1" smtClean="0"/>
              <a:t>permstat</a:t>
            </a:r>
            <a:r>
              <a:rPr lang="en-US" dirty="0" smtClean="0"/>
              <a:t> 29620    //29620 is process id</a:t>
            </a:r>
          </a:p>
        </p:txBody>
      </p:sp>
      <p:pic>
        <p:nvPicPr>
          <p:cNvPr id="1026" name="Picture 2"/>
          <p:cNvPicPr>
            <a:picLocks noChangeAspect="1" noChangeArrowheads="1"/>
          </p:cNvPicPr>
          <p:nvPr/>
        </p:nvPicPr>
        <p:blipFill>
          <a:blip r:embed="rId2"/>
          <a:srcRect/>
          <a:stretch>
            <a:fillRect/>
          </a:stretch>
        </p:blipFill>
        <p:spPr bwMode="auto">
          <a:xfrm>
            <a:off x="228599" y="1981200"/>
            <a:ext cx="8477309" cy="403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915400" cy="552450"/>
          </a:xfrm>
        </p:spPr>
        <p:txBody>
          <a:bodyPr>
            <a:normAutofit/>
          </a:bodyPr>
          <a:lstStyle/>
          <a:p>
            <a:r>
              <a:rPr lang="en-US" dirty="0" smtClean="0"/>
              <a:t>Java Code Compilation and Execution</a:t>
            </a:r>
            <a:endParaRPr lang="en-US" dirty="0"/>
          </a:p>
        </p:txBody>
      </p:sp>
      <p:pic>
        <p:nvPicPr>
          <p:cNvPr id="55298" name="Picture 2"/>
          <p:cNvPicPr>
            <a:picLocks noChangeAspect="1" noChangeArrowheads="1"/>
          </p:cNvPicPr>
          <p:nvPr/>
        </p:nvPicPr>
        <p:blipFill>
          <a:blip r:embed="rId2"/>
          <a:srcRect/>
          <a:stretch>
            <a:fillRect/>
          </a:stretch>
        </p:blipFill>
        <p:spPr bwMode="auto">
          <a:xfrm>
            <a:off x="1066800" y="1752600"/>
            <a:ext cx="6916242" cy="3810000"/>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628650"/>
          </a:xfrm>
        </p:spPr>
        <p:txBody>
          <a:bodyPr>
            <a:normAutofit/>
          </a:bodyPr>
          <a:lstStyle/>
          <a:p>
            <a:r>
              <a:rPr lang="en-US" dirty="0" smtClean="0"/>
              <a:t>Do we need to set references to null?</a:t>
            </a:r>
            <a:endParaRPr lang="en-US" dirty="0"/>
          </a:p>
        </p:txBody>
      </p:sp>
      <p:sp>
        <p:nvSpPr>
          <p:cNvPr id="3" name="Subtitle 2"/>
          <p:cNvSpPr>
            <a:spLocks noGrp="1"/>
          </p:cNvSpPr>
          <p:nvPr>
            <p:ph type="subTitle" idx="4294967295"/>
          </p:nvPr>
        </p:nvSpPr>
        <p:spPr>
          <a:xfrm>
            <a:off x="0" y="990600"/>
            <a:ext cx="8839200" cy="5715000"/>
          </a:xfrm>
        </p:spPr>
        <p:txBody>
          <a:bodyPr>
            <a:normAutofit fontScale="77500" lnSpcReduction="20000"/>
          </a:bodyPr>
          <a:lstStyle/>
          <a:p>
            <a:pPr fontAlgn="base"/>
            <a:r>
              <a:rPr lang="en-US" dirty="0" smtClean="0"/>
              <a:t>No, generally do not set local variables to null to hasten their collection by the GC: the compiler is smart enough to figure it out without our help; the null assignments will only make your code look dirty. Except in some situations like below</a:t>
            </a:r>
          </a:p>
          <a:p>
            <a:pPr fontAlgn="base">
              <a:buNone/>
            </a:pPr>
            <a:r>
              <a:rPr lang="en-US" b="1" dirty="0" smtClean="0"/>
              <a:t> if longer scope where a memory-intensive object ceased to be used partway through the scope</a:t>
            </a:r>
            <a:r>
              <a:rPr lang="en-US" dirty="0" smtClean="0"/>
              <a:t>. For example:</a:t>
            </a:r>
          </a:p>
          <a:p>
            <a:pPr lvl="1" fontAlgn="base">
              <a:buNone/>
            </a:pPr>
            <a:r>
              <a:rPr lang="en-US" dirty="0" smtClean="0"/>
              <a:t>{ </a:t>
            </a:r>
          </a:p>
          <a:p>
            <a:pPr lvl="1" fontAlgn="base">
              <a:buNone/>
            </a:pPr>
            <a:r>
              <a:rPr lang="en-US" dirty="0" err="1" smtClean="0"/>
              <a:t>HugeObject</a:t>
            </a:r>
            <a:r>
              <a:rPr lang="en-US" dirty="0" smtClean="0"/>
              <a:t> </a:t>
            </a:r>
            <a:r>
              <a:rPr lang="en-US" dirty="0" err="1" smtClean="0"/>
              <a:t>obj</a:t>
            </a:r>
            <a:r>
              <a:rPr lang="en-US" dirty="0" smtClean="0"/>
              <a:t> = ... </a:t>
            </a:r>
          </a:p>
          <a:p>
            <a:pPr lvl="1" fontAlgn="base">
              <a:buNone/>
            </a:pPr>
            <a:r>
              <a:rPr lang="en-US" dirty="0" err="1" smtClean="0"/>
              <a:t>doSomethingWith</a:t>
            </a:r>
            <a:r>
              <a:rPr lang="en-US" dirty="0" smtClean="0"/>
              <a:t>(</a:t>
            </a:r>
            <a:r>
              <a:rPr lang="en-US" dirty="0" err="1" smtClean="0"/>
              <a:t>obj</a:t>
            </a:r>
            <a:r>
              <a:rPr lang="en-US" dirty="0" smtClean="0"/>
              <a:t>); </a:t>
            </a:r>
          </a:p>
          <a:p>
            <a:pPr lvl="1" fontAlgn="base">
              <a:buNone/>
            </a:pPr>
            <a:r>
              <a:rPr lang="en-US" dirty="0" err="1" smtClean="0"/>
              <a:t>obj</a:t>
            </a:r>
            <a:r>
              <a:rPr lang="en-US" dirty="0" smtClean="0"/>
              <a:t> = null; &lt;-- explicitly set to null </a:t>
            </a:r>
          </a:p>
          <a:p>
            <a:pPr lvl="1" fontAlgn="base">
              <a:buNone/>
            </a:pPr>
            <a:r>
              <a:rPr lang="en-US" dirty="0" err="1" smtClean="0"/>
              <a:t>doSomethingElse</a:t>
            </a:r>
            <a:r>
              <a:rPr lang="en-US" dirty="0" smtClean="0"/>
              <a:t>(); </a:t>
            </a:r>
          </a:p>
          <a:p>
            <a:pPr lvl="1" fontAlgn="base">
              <a:buNone/>
            </a:pPr>
            <a:r>
              <a:rPr lang="en-US" dirty="0" smtClean="0"/>
              <a:t>}</a:t>
            </a:r>
          </a:p>
          <a:p>
            <a:pPr fontAlgn="base">
              <a:buNone/>
            </a:pPr>
            <a:endParaRPr lang="en-US" dirty="0" smtClean="0"/>
          </a:p>
          <a:p>
            <a:pPr fontAlgn="base">
              <a:buNone/>
            </a:pPr>
            <a:r>
              <a:rPr lang="en-US" dirty="0" smtClean="0"/>
              <a:t>	The  </a:t>
            </a:r>
            <a:r>
              <a:rPr lang="en-US" i="1" dirty="0" err="1" smtClean="0"/>
              <a:t>obj</a:t>
            </a:r>
            <a:r>
              <a:rPr lang="en-US" dirty="0" smtClean="0"/>
              <a:t> is still in scope, then without the explicit </a:t>
            </a:r>
            <a:r>
              <a:rPr lang="en-US" dirty="0" err="1" smtClean="0"/>
              <a:t>nulling</a:t>
            </a:r>
            <a:r>
              <a:rPr lang="en-US" dirty="0" smtClean="0"/>
              <a:t> of the reference, it does not become garbage collectable until after the </a:t>
            </a:r>
            <a:r>
              <a:rPr lang="en-US" i="1" dirty="0" err="1" smtClean="0"/>
              <a:t>doSomethingElse</a:t>
            </a:r>
            <a:r>
              <a:rPr lang="en-US" i="1" dirty="0" smtClean="0"/>
              <a:t>()</a:t>
            </a:r>
            <a:r>
              <a:rPr lang="en-US" dirty="0" smtClean="0"/>
              <a:t> method completes. And this is the advice that </a:t>
            </a:r>
            <a:r>
              <a:rPr lang="en-US" b="1" dirty="0" smtClean="0"/>
              <a:t>probably no longer holds on modern JVMs</a:t>
            </a:r>
            <a:r>
              <a:rPr lang="en-US" dirty="0" smtClean="0"/>
              <a:t>: </a:t>
            </a:r>
          </a:p>
          <a:p>
            <a:pPr fontAlgn="base"/>
            <a:endParaRPr lang="en-US" dirty="0" smtClean="0"/>
          </a:p>
          <a:p>
            <a:pPr fontAlgn="base"/>
            <a:r>
              <a:rPr lang="en-US" dirty="0" smtClean="0"/>
              <a:t>For Non-locals, if you have a member variable that might stay around for longer than necessary, it is a good idea to set it to null and prevent </a:t>
            </a:r>
            <a:r>
              <a:rPr lang="en-US" i="1" dirty="0" smtClean="0"/>
              <a:t>lingerer memory leaks</a:t>
            </a:r>
            <a:r>
              <a:rPr lang="en-US" dirty="0" smtClean="0"/>
              <a:t>.</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628650"/>
          </a:xfrm>
        </p:spPr>
        <p:txBody>
          <a:bodyPr>
            <a:normAutofit/>
          </a:bodyPr>
          <a:lstStyle/>
          <a:p>
            <a:r>
              <a:rPr lang="en-US" dirty="0" smtClean="0"/>
              <a:t>VisualVM UI Tool</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r>
              <a:rPr lang="en-US" dirty="0" smtClean="0"/>
              <a:t>This is UI Tool to Monitor Heap usage, GC, Threads, etc… of any running Java Application.</a:t>
            </a:r>
          </a:p>
          <a:p>
            <a:pPr algn="l"/>
            <a:endParaRPr lang="en-US" dirty="0" smtClean="0"/>
          </a:p>
          <a:p>
            <a:pPr algn="l"/>
            <a:r>
              <a:rPr lang="en-US" dirty="0" smtClean="0"/>
              <a:t>How to get </a:t>
            </a:r>
            <a:r>
              <a:rPr lang="en-US" dirty="0" err="1" smtClean="0"/>
              <a:t>VisualVM</a:t>
            </a:r>
            <a:r>
              <a:rPr lang="en-US" dirty="0" smtClean="0"/>
              <a:t> Tool?</a:t>
            </a:r>
          </a:p>
          <a:p>
            <a:pPr algn="l"/>
            <a:r>
              <a:rPr lang="en-US" dirty="0" smtClean="0"/>
              <a:t>Download and install it from</a:t>
            </a:r>
          </a:p>
          <a:p>
            <a:r>
              <a:rPr lang="en-US" dirty="0" smtClean="0"/>
              <a:t>https://visualvm.github.io/download.html</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VisualVM UI Tool</a:t>
            </a:r>
            <a:endParaRPr lang="en-US" dirty="0"/>
          </a:p>
        </p:txBody>
      </p:sp>
      <p:pic>
        <p:nvPicPr>
          <p:cNvPr id="2050" name="Picture 2"/>
          <p:cNvPicPr>
            <a:picLocks noChangeAspect="1" noChangeArrowheads="1"/>
          </p:cNvPicPr>
          <p:nvPr/>
        </p:nvPicPr>
        <p:blipFill>
          <a:blip r:embed="rId2"/>
          <a:srcRect/>
          <a:stretch>
            <a:fillRect/>
          </a:stretch>
        </p:blipFill>
        <p:spPr bwMode="auto">
          <a:xfrm>
            <a:off x="0" y="1389530"/>
            <a:ext cx="9144000" cy="51636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81000"/>
            <a:ext cx="8610600" cy="552450"/>
          </a:xfrm>
        </p:spPr>
        <p:txBody>
          <a:bodyPr>
            <a:normAutofit/>
          </a:bodyPr>
          <a:lstStyle/>
          <a:p>
            <a:r>
              <a:rPr lang="en-US" dirty="0" smtClean="0"/>
              <a:t>VisualGC 2.x UI Tool</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buNone/>
            </a:pPr>
            <a:r>
              <a:rPr lang="en-US" dirty="0" err="1" smtClean="0"/>
              <a:t>VisualGC</a:t>
            </a:r>
            <a:r>
              <a:rPr lang="en-US" dirty="0" smtClean="0"/>
              <a:t> Tool shows Eden, Survival, </a:t>
            </a:r>
            <a:r>
              <a:rPr lang="en-US" dirty="0" err="1" smtClean="0"/>
              <a:t>PermGen</a:t>
            </a:r>
            <a:r>
              <a:rPr lang="en-US" dirty="0" smtClean="0"/>
              <a:t> Memory slots, and their current usage details.</a:t>
            </a:r>
          </a:p>
          <a:p>
            <a:pPr algn="l">
              <a:buNone/>
            </a:pPr>
            <a:endParaRPr lang="en-US" dirty="0" smtClean="0"/>
          </a:p>
          <a:p>
            <a:pPr algn="l"/>
            <a:r>
              <a:rPr lang="en-US" dirty="0" smtClean="0"/>
              <a:t>This tool is available as </a:t>
            </a:r>
            <a:r>
              <a:rPr lang="en-US" dirty="0" err="1" smtClean="0"/>
              <a:t>Plugin</a:t>
            </a:r>
            <a:r>
              <a:rPr lang="en-US" dirty="0" smtClean="0"/>
              <a:t> to VisualVM. After installing VisualVM Tool, follow below steps</a:t>
            </a:r>
          </a:p>
          <a:p>
            <a:pPr marL="514350" indent="-514350" algn="l">
              <a:buAutoNum type="arabicPeriod"/>
            </a:pPr>
            <a:r>
              <a:rPr lang="en-US" dirty="0" smtClean="0"/>
              <a:t>Select Tools </a:t>
            </a:r>
          </a:p>
          <a:p>
            <a:pPr marL="514350" indent="-514350" algn="l">
              <a:buAutoNum type="arabicPeriod"/>
            </a:pPr>
            <a:r>
              <a:rPr lang="en-US" dirty="0" smtClean="0"/>
              <a:t>Select </a:t>
            </a:r>
            <a:r>
              <a:rPr lang="en-US" dirty="0" err="1" smtClean="0"/>
              <a:t>Plugins</a:t>
            </a:r>
            <a:endParaRPr lang="en-US" dirty="0" smtClean="0"/>
          </a:p>
          <a:p>
            <a:pPr marL="514350" indent="-514350" algn="l">
              <a:buAutoNum type="arabicPeriod"/>
            </a:pPr>
            <a:r>
              <a:rPr lang="en-US" dirty="0" smtClean="0"/>
              <a:t>Then select VisualGC, and install</a:t>
            </a:r>
          </a:p>
          <a:p>
            <a:pPr marL="514350" indent="-514350" algn="l">
              <a:buAutoNum type="arabicPeriod"/>
            </a:pP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VisualGC 2.x UI Tool</a:t>
            </a:r>
            <a:endParaRPr lang="en-US" dirty="0"/>
          </a:p>
        </p:txBody>
      </p:sp>
      <p:pic>
        <p:nvPicPr>
          <p:cNvPr id="1027" name="Picture 3"/>
          <p:cNvPicPr>
            <a:picLocks noChangeAspect="1" noChangeArrowheads="1"/>
          </p:cNvPicPr>
          <p:nvPr/>
        </p:nvPicPr>
        <p:blipFill>
          <a:blip r:embed="rId2"/>
          <a:srcRect/>
          <a:stretch>
            <a:fillRect/>
          </a:stretch>
        </p:blipFill>
        <p:spPr bwMode="auto">
          <a:xfrm>
            <a:off x="0" y="1524000"/>
            <a:ext cx="9040813"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228600"/>
            <a:ext cx="8610600" cy="628650"/>
          </a:xfrm>
        </p:spPr>
        <p:txBody>
          <a:bodyPr>
            <a:normAutofit/>
          </a:bodyPr>
          <a:lstStyle/>
          <a:p>
            <a:r>
              <a:rPr lang="en-US" dirty="0" err="1" smtClean="0"/>
              <a:t>Jconsole</a:t>
            </a:r>
            <a:r>
              <a:rPr lang="en-US" dirty="0" smtClean="0"/>
              <a:t> Tool</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r>
              <a:rPr lang="en-US" dirty="0" err="1" smtClean="0"/>
              <a:t>Jconsole</a:t>
            </a:r>
            <a:r>
              <a:rPr lang="en-US" dirty="0" smtClean="0"/>
              <a:t> Tool provided with JDK, can be used to dump Heap. </a:t>
            </a:r>
          </a:p>
          <a:p>
            <a:pPr algn="l"/>
            <a:r>
              <a:rPr lang="en-US" dirty="0" smtClean="0"/>
              <a:t>This Tool can be launched by typing </a:t>
            </a:r>
            <a:r>
              <a:rPr lang="en-US" b="1" dirty="0" err="1" smtClean="0"/>
              <a:t>jconsole</a:t>
            </a:r>
            <a:r>
              <a:rPr lang="en-US" dirty="0" smtClean="0"/>
              <a:t> in command line</a:t>
            </a:r>
          </a:p>
          <a:p>
            <a:r>
              <a:rPr lang="en-US" dirty="0" smtClean="0"/>
              <a:t>Below are steps to generate </a:t>
            </a:r>
            <a:r>
              <a:rPr lang="en-US" dirty="0" err="1" smtClean="0"/>
              <a:t>HeapDump</a:t>
            </a:r>
            <a:endParaRPr lang="en-US" dirty="0" smtClean="0"/>
          </a:p>
          <a:p>
            <a:pPr algn="l"/>
            <a:r>
              <a:rPr lang="en-US" dirty="0" smtClean="0"/>
              <a:t> On the </a:t>
            </a:r>
            <a:r>
              <a:rPr lang="en-US" b="1" dirty="0" err="1" smtClean="0"/>
              <a:t>MBeans</a:t>
            </a:r>
            <a:r>
              <a:rPr lang="en-US" dirty="0" smtClean="0"/>
              <a:t> tab, in the </a:t>
            </a:r>
            <a:r>
              <a:rPr lang="en-US" b="1" dirty="0" err="1" smtClean="0"/>
              <a:t>com.sun.management</a:t>
            </a:r>
            <a:r>
              <a:rPr lang="en-US" b="1" dirty="0" smtClean="0"/>
              <a:t>/</a:t>
            </a:r>
            <a:r>
              <a:rPr lang="en-US" b="1" dirty="0" err="1" smtClean="0"/>
              <a:t>HotSpotDiagnostics</a:t>
            </a:r>
            <a:r>
              <a:rPr lang="en-US" dirty="0" smtClean="0"/>
              <a:t> object, select the </a:t>
            </a:r>
            <a:r>
              <a:rPr lang="en-US" b="1" dirty="0" err="1" smtClean="0"/>
              <a:t>Operation</a:t>
            </a:r>
            <a:r>
              <a:rPr lang="en-US" dirty="0" err="1" smtClean="0"/>
              <a:t>section</a:t>
            </a:r>
            <a:r>
              <a:rPr lang="en-US" dirty="0" smtClean="0"/>
              <a:t>.  </a:t>
            </a:r>
          </a:p>
          <a:p>
            <a:pPr marL="514350" indent="-514350" algn="l">
              <a:buFont typeface="+mj-lt"/>
              <a:buAutoNum type="arabicPeriod"/>
            </a:pPr>
            <a:r>
              <a:rPr lang="en-US" dirty="0" smtClean="0"/>
              <a:t>In </a:t>
            </a:r>
            <a:r>
              <a:rPr lang="en-US" b="1" dirty="0" err="1" smtClean="0"/>
              <a:t>dumpHeap</a:t>
            </a:r>
            <a:r>
              <a:rPr lang="en-US" dirty="0" smtClean="0"/>
              <a:t> parameters, enter the following information:p0: [heap-output-path] p1: true - do a garbage collection before dump heap</a:t>
            </a:r>
          </a:p>
          <a:p>
            <a:pPr marL="514350" indent="-514350" algn="l">
              <a:buFont typeface="+mj-lt"/>
              <a:buAutoNum type="arabicPeriod"/>
            </a:pPr>
            <a:r>
              <a:rPr lang="en-US" dirty="0" smtClean="0"/>
              <a:t>For example:p0: c:/abc.dmp p1: true</a:t>
            </a:r>
          </a:p>
          <a:p>
            <a:pPr marL="514350" indent="-514350" algn="l">
              <a:buFont typeface="+mj-lt"/>
              <a:buAutoNum type="arabicPeriod"/>
            </a:pPr>
            <a:r>
              <a:rPr lang="en-US" dirty="0" smtClean="0"/>
              <a:t>Click the </a:t>
            </a:r>
            <a:r>
              <a:rPr lang="en-US" b="1" dirty="0" err="1" smtClean="0"/>
              <a:t>dumpHeap</a:t>
            </a:r>
            <a:r>
              <a:rPr lang="en-US" dirty="0" smtClean="0"/>
              <a:t> button.</a:t>
            </a:r>
          </a:p>
          <a:p>
            <a:pPr algn="l"/>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152400"/>
            <a:ext cx="8610600" cy="781050"/>
          </a:xfrm>
        </p:spPr>
        <p:txBody>
          <a:bodyPr>
            <a:normAutofit/>
          </a:bodyPr>
          <a:lstStyle/>
          <a:p>
            <a:r>
              <a:rPr lang="en-US" dirty="0" err="1" smtClean="0"/>
              <a:t>Jconsole</a:t>
            </a:r>
            <a:r>
              <a:rPr lang="en-US" dirty="0" smtClean="0"/>
              <a:t> Tool Snapshot</a:t>
            </a:r>
            <a:endParaRPr lang="en-US" dirty="0"/>
          </a:p>
        </p:txBody>
      </p:sp>
      <p:pic>
        <p:nvPicPr>
          <p:cNvPr id="1026" name="Picture 2"/>
          <p:cNvPicPr>
            <a:picLocks noChangeAspect="1" noChangeArrowheads="1"/>
          </p:cNvPicPr>
          <p:nvPr/>
        </p:nvPicPr>
        <p:blipFill>
          <a:blip r:embed="rId2"/>
          <a:srcRect/>
          <a:stretch>
            <a:fillRect/>
          </a:stretch>
        </p:blipFill>
        <p:spPr bwMode="auto">
          <a:xfrm>
            <a:off x="381000" y="885093"/>
            <a:ext cx="8239125" cy="5972907"/>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552450"/>
          </a:xfrm>
        </p:spPr>
        <p:txBody>
          <a:bodyPr>
            <a:normAutofit/>
          </a:bodyPr>
          <a:lstStyle/>
          <a:p>
            <a:r>
              <a:rPr lang="en-US" dirty="0" smtClean="0"/>
              <a:t>Eclipse MAT Tool – Memory Analyzer Tool</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fontAlgn="base"/>
            <a:r>
              <a:rPr lang="en-US" dirty="0" smtClean="0"/>
              <a:t>Eclipse MAT Tool is used to process and view </a:t>
            </a:r>
            <a:r>
              <a:rPr lang="en-US" dirty="0" err="1" smtClean="0"/>
              <a:t>HeapDump</a:t>
            </a:r>
            <a:r>
              <a:rPr lang="en-US" dirty="0" smtClean="0"/>
              <a:t>. It even shows minute details like number of instances of an object, etc…</a:t>
            </a:r>
          </a:p>
          <a:p>
            <a:pPr fontAlgn="base"/>
            <a:endParaRPr lang="en-US" dirty="0" smtClean="0"/>
          </a:p>
          <a:p>
            <a:pPr fontAlgn="base"/>
            <a:r>
              <a:rPr lang="en-US" dirty="0" smtClean="0"/>
              <a:t>How to install MAT on Eclipse</a:t>
            </a:r>
          </a:p>
          <a:p>
            <a:pPr fontAlgn="base"/>
            <a:r>
              <a:rPr lang="en-US" dirty="0" smtClean="0"/>
              <a:t>Eclipse —&gt; Help Menu —&gt; Install New Software —&gt; Add</a:t>
            </a:r>
          </a:p>
          <a:p>
            <a:pPr fontAlgn="base"/>
            <a:r>
              <a:rPr lang="en-US" dirty="0" smtClean="0"/>
              <a:t>Enter below information </a:t>
            </a:r>
            <a:r>
              <a:rPr lang="en-US" dirty="0" smtClean="0">
                <a:hlinkClick r:id="rId2"/>
              </a:rPr>
              <a:t>http://download.eclipse.org/mat/1.5/update-site/</a:t>
            </a:r>
            <a:r>
              <a:rPr lang="en-US" dirty="0" smtClean="0"/>
              <a:t> and follow onscreen instructions to complete installation of MAT </a:t>
            </a:r>
            <a:r>
              <a:rPr lang="en-US" dirty="0" err="1" smtClean="0"/>
              <a:t>Plugin</a:t>
            </a:r>
            <a:r>
              <a:rPr lang="en-US" dirty="0" smtClean="0"/>
              <a:t> to you Eclipse IDE.</a:t>
            </a:r>
          </a:p>
          <a:p>
            <a:pPr algn="l"/>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Eclipse MAT Tool Snapshots</a:t>
            </a:r>
            <a:endParaRPr lang="en-US" dirty="0"/>
          </a:p>
        </p:txBody>
      </p:sp>
      <p:pic>
        <p:nvPicPr>
          <p:cNvPr id="2051" name="Picture 3"/>
          <p:cNvPicPr>
            <a:picLocks noChangeAspect="1" noChangeArrowheads="1"/>
          </p:cNvPicPr>
          <p:nvPr/>
        </p:nvPicPr>
        <p:blipFill>
          <a:blip r:embed="rId2"/>
          <a:srcRect/>
          <a:stretch>
            <a:fillRect/>
          </a:stretch>
        </p:blipFill>
        <p:spPr bwMode="auto">
          <a:xfrm>
            <a:off x="0" y="1143000"/>
            <a:ext cx="4333875" cy="4752975"/>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4267200" y="1219200"/>
            <a:ext cx="4876800" cy="5257800"/>
          </a:xfrm>
          <a:prstGeom prst="rect">
            <a:avLst/>
          </a:prstGeom>
          <a:noFill/>
          <a:ln w="9525">
            <a:noFill/>
            <a:miter lim="800000"/>
            <a:headEnd/>
            <a:tailEnd/>
          </a:ln>
          <a:effectLst/>
        </p:spPr>
      </p:pic>
      <p:sp>
        <p:nvSpPr>
          <p:cNvPr id="8" name="TextBox 7"/>
          <p:cNvSpPr txBox="1"/>
          <p:nvPr/>
        </p:nvSpPr>
        <p:spPr>
          <a:xfrm>
            <a:off x="5029200" y="3200400"/>
            <a:ext cx="4114800" cy="830997"/>
          </a:xfrm>
          <a:prstGeom prst="rect">
            <a:avLst/>
          </a:prstGeom>
          <a:noFill/>
        </p:spPr>
        <p:txBody>
          <a:bodyPr wrap="square" rtlCol="0">
            <a:spAutoFit/>
          </a:bodyPr>
          <a:lstStyle/>
          <a:p>
            <a:r>
              <a:rPr lang="en-US" sz="4800" dirty="0" smtClean="0">
                <a:solidFill>
                  <a:srgbClr val="FF0000"/>
                </a:solidFill>
              </a:rPr>
              <a:t>Searchable Text</a:t>
            </a:r>
            <a:endParaRPr lang="en-US" sz="4800" dirty="0">
              <a:solidFill>
                <a:srgbClr val="FF0000"/>
              </a:solidFill>
            </a:endParaRPr>
          </a:p>
        </p:txBody>
      </p:sp>
      <p:cxnSp>
        <p:nvCxnSpPr>
          <p:cNvPr id="10" name="Straight Arrow Connector 9"/>
          <p:cNvCxnSpPr/>
          <p:nvPr/>
        </p:nvCxnSpPr>
        <p:spPr>
          <a:xfrm rot="16200000" flipH="1">
            <a:off x="4572000" y="2133600"/>
            <a:ext cx="12954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552450"/>
          </a:xfrm>
        </p:spPr>
        <p:txBody>
          <a:bodyPr>
            <a:normAutofit/>
          </a:bodyPr>
          <a:lstStyle/>
          <a:p>
            <a:r>
              <a:rPr lang="en-US" dirty="0" smtClean="0"/>
              <a:t>Eclipse MAT Tool – terminology</a:t>
            </a:r>
            <a:endParaRPr lang="en-US" dirty="0"/>
          </a:p>
        </p:txBody>
      </p:sp>
      <p:sp>
        <p:nvSpPr>
          <p:cNvPr id="3" name="Subtitle 2"/>
          <p:cNvSpPr>
            <a:spLocks noGrp="1"/>
          </p:cNvSpPr>
          <p:nvPr>
            <p:ph type="subTitle" idx="4294967295"/>
          </p:nvPr>
        </p:nvSpPr>
        <p:spPr>
          <a:xfrm>
            <a:off x="0" y="990600"/>
            <a:ext cx="8839200" cy="5715000"/>
          </a:xfrm>
        </p:spPr>
        <p:txBody>
          <a:bodyPr>
            <a:normAutofit fontScale="85000" lnSpcReduction="20000"/>
          </a:bodyPr>
          <a:lstStyle/>
          <a:p>
            <a:r>
              <a:rPr lang="en-US" b="1" dirty="0"/>
              <a:t>Outgoing </a:t>
            </a:r>
            <a:r>
              <a:rPr lang="en-US" b="1" dirty="0" smtClean="0"/>
              <a:t>References</a:t>
            </a:r>
            <a:r>
              <a:rPr lang="en-US" dirty="0"/>
              <a:t/>
            </a:r>
            <a:br>
              <a:rPr lang="en-US" dirty="0"/>
            </a:br>
            <a:r>
              <a:rPr lang="en-US" dirty="0"/>
              <a:t>Using the following </a:t>
            </a:r>
            <a:r>
              <a:rPr lang="en-US" i="1" dirty="0"/>
              <a:t>OQL </a:t>
            </a:r>
            <a:r>
              <a:rPr lang="en-US" dirty="0"/>
              <a:t>statement, we have identified total </a:t>
            </a:r>
            <a:endParaRPr lang="en-US" dirty="0" smtClean="0"/>
          </a:p>
          <a:p>
            <a:pPr marL="0" indent="0">
              <a:buNone/>
            </a:pPr>
            <a:r>
              <a:rPr lang="en-US" dirty="0" smtClean="0"/>
              <a:t>SELECT </a:t>
            </a:r>
            <a:r>
              <a:rPr lang="en-US" dirty="0"/>
              <a:t>* FROM </a:t>
            </a:r>
            <a:r>
              <a:rPr lang="en-US" dirty="0" err="1"/>
              <a:t>java.lang.String</a:t>
            </a:r>
            <a:r>
              <a:rPr lang="en-US" dirty="0"/>
              <a:t> WHERE </a:t>
            </a:r>
            <a:r>
              <a:rPr lang="en-US" dirty="0" err="1"/>
              <a:t>toString</a:t>
            </a:r>
            <a:r>
              <a:rPr lang="en-US" dirty="0"/>
              <a:t>().</a:t>
            </a:r>
            <a:r>
              <a:rPr lang="en-US" dirty="0" err="1"/>
              <a:t>startsWith</a:t>
            </a:r>
            <a:r>
              <a:rPr lang="en-US" dirty="0"/>
              <a:t>("http://xmlns.oracle.com/apps/</a:t>
            </a:r>
            <a:r>
              <a:rPr lang="en-US" dirty="0" err="1"/>
              <a:t>fnd</a:t>
            </a:r>
            <a:r>
              <a:rPr lang="en-US" dirty="0"/>
              <a:t>/</a:t>
            </a:r>
            <a:r>
              <a:rPr lang="en-US" dirty="0" err="1"/>
              <a:t>applcore</a:t>
            </a:r>
            <a:r>
              <a:rPr lang="en-US" dirty="0"/>
              <a:t>/log/service/types")After expanding the first entry, it shows two </a:t>
            </a:r>
            <a:r>
              <a:rPr lang="en-US" i="1" dirty="0"/>
              <a:t>outgoing references</a:t>
            </a:r>
            <a:r>
              <a:rPr lang="en-US" dirty="0"/>
              <a:t>:</a:t>
            </a:r>
            <a:br>
              <a:rPr lang="en-US" dirty="0"/>
            </a:br>
            <a:r>
              <a:rPr lang="en-US" dirty="0"/>
              <a:t>a reference to the </a:t>
            </a:r>
            <a:r>
              <a:rPr lang="en-US" i="1" dirty="0"/>
              <a:t>Class </a:t>
            </a:r>
            <a:r>
              <a:rPr lang="en-US" dirty="0"/>
              <a:t>instance for the </a:t>
            </a:r>
            <a:r>
              <a:rPr lang="en-US" i="1" dirty="0"/>
              <a:t>String </a:t>
            </a:r>
            <a:r>
              <a:rPr lang="en-US" dirty="0"/>
              <a:t>object</a:t>
            </a:r>
          </a:p>
          <a:p>
            <a:pPr marL="0" indent="0">
              <a:buNone/>
            </a:pPr>
            <a:r>
              <a:rPr lang="en-US" dirty="0" smtClean="0"/>
              <a:t>a reference to an array of char values</a:t>
            </a:r>
          </a:p>
          <a:p>
            <a:pPr marL="0" indent="0">
              <a:buNone/>
            </a:pPr>
            <a:r>
              <a:rPr lang="en-US" i="1" dirty="0" smtClean="0"/>
              <a:t>Outgoing References</a:t>
            </a:r>
            <a:r>
              <a:rPr lang="en-US" dirty="0" smtClean="0"/>
              <a:t> show the actual contents of the instances, helping to find out their purpose. In our </a:t>
            </a:r>
            <a:r>
              <a:rPr lang="en-US" i="1" dirty="0" smtClean="0"/>
              <a:t>String </a:t>
            </a:r>
            <a:r>
              <a:rPr lang="en-US" dirty="0" smtClean="0"/>
              <a:t>instance, it holds two references. The memory overhead of this </a:t>
            </a:r>
            <a:r>
              <a:rPr lang="en-US" i="1" dirty="0" smtClean="0"/>
              <a:t>String </a:t>
            </a:r>
            <a:r>
              <a:rPr lang="en-US" dirty="0" smtClean="0"/>
              <a:t>instance is shown in two values: </a:t>
            </a:r>
          </a:p>
          <a:p>
            <a:pPr marL="0" indent="0">
              <a:buNone/>
            </a:pPr>
            <a:r>
              <a:rPr lang="en-US" b="1" dirty="0" smtClean="0"/>
              <a:t>Shallow Heap</a:t>
            </a:r>
            <a:endParaRPr lang="en-US" dirty="0" smtClean="0"/>
          </a:p>
          <a:p>
            <a:pPr marL="0" indent="0">
              <a:buNone/>
            </a:pPr>
            <a:r>
              <a:rPr lang="en-US" b="1" dirty="0" smtClean="0"/>
              <a:t>Retained Heap</a:t>
            </a:r>
            <a:endParaRPr lang="en-US" dirty="0" smtClean="0"/>
          </a:p>
          <a:p>
            <a:r>
              <a:rPr lang="en-US" b="1" dirty="0" smtClean="0"/>
              <a:t>Incoming References</a:t>
            </a:r>
            <a:r>
              <a:rPr lang="en-US" dirty="0"/>
              <a:t/>
            </a:r>
            <a:br>
              <a:rPr lang="en-US" dirty="0"/>
            </a:br>
            <a:r>
              <a:rPr lang="en-US" dirty="0"/>
              <a:t>To get </a:t>
            </a:r>
            <a:r>
              <a:rPr lang="en-US" i="1" dirty="0"/>
              <a:t>incoming references</a:t>
            </a:r>
            <a:r>
              <a:rPr lang="en-US" dirty="0"/>
              <a:t> of the first entry, choose </a:t>
            </a:r>
            <a:r>
              <a:rPr lang="en-US" i="1" dirty="0"/>
              <a:t>List Objects</a:t>
            </a:r>
            <a:r>
              <a:rPr lang="en-US" dirty="0"/>
              <a:t> with </a:t>
            </a:r>
            <a:r>
              <a:rPr lang="en-US" i="1" dirty="0"/>
              <a:t>Incoming References</a:t>
            </a:r>
            <a:r>
              <a:rPr lang="en-US" dirty="0"/>
              <a:t> from the context menu.</a:t>
            </a:r>
            <a:br>
              <a:rPr lang="en-US" dirty="0"/>
            </a:b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742357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228600"/>
            <a:ext cx="7772400" cy="476250"/>
          </a:xfrm>
        </p:spPr>
        <p:txBody>
          <a:bodyPr>
            <a:normAutofit fontScale="90000"/>
          </a:bodyPr>
          <a:lstStyle/>
          <a:p>
            <a:r>
              <a:rPr lang="en-US" dirty="0" smtClean="0"/>
              <a:t>Interpreter and JIT Compiler</a:t>
            </a:r>
            <a:endParaRPr lang="en-US" dirty="0"/>
          </a:p>
        </p:txBody>
      </p:sp>
      <p:sp>
        <p:nvSpPr>
          <p:cNvPr id="1026" name="AutoShape 2" descr="https://dzone.com/storage/rc-covers/16521-thumb.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2057400" y="838200"/>
            <a:ext cx="5048250" cy="5867400"/>
          </a:xfrm>
          <a:prstGeom prst="rect">
            <a:avLst/>
          </a:prstGeom>
          <a:noFill/>
          <a:ln w="9525">
            <a:noFill/>
            <a:miter lim="800000"/>
            <a:headEnd/>
            <a:tailEnd/>
          </a:ln>
          <a:effec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552450"/>
          </a:xfrm>
        </p:spPr>
        <p:txBody>
          <a:bodyPr>
            <a:normAutofit/>
          </a:bodyPr>
          <a:lstStyle/>
          <a:p>
            <a:r>
              <a:rPr lang="en-US" dirty="0" smtClean="0"/>
              <a:t>Incoming &amp; Outgoing reference MAT Tool</a:t>
            </a:r>
            <a:endParaRPr lang="en-US" dirty="0"/>
          </a:p>
        </p:txBody>
      </p:sp>
      <p:sp>
        <p:nvSpPr>
          <p:cNvPr id="3" name="Subtitle 2"/>
          <p:cNvSpPr>
            <a:spLocks noGrp="1"/>
          </p:cNvSpPr>
          <p:nvPr>
            <p:ph type="subTitle" idx="4294967295"/>
          </p:nvPr>
        </p:nvSpPr>
        <p:spPr>
          <a:xfrm>
            <a:off x="0" y="990600"/>
            <a:ext cx="8839200" cy="5715000"/>
          </a:xfrm>
        </p:spPr>
        <p:txBody>
          <a:bodyPr>
            <a:normAutofit fontScale="85000" lnSpcReduction="20000"/>
          </a:bodyPr>
          <a:lstStyle/>
          <a:p>
            <a:pPr marL="0" indent="0">
              <a:buNone/>
            </a:pPr>
            <a:endParaRPr lang="en-US" dirty="0" smtClean="0"/>
          </a:p>
          <a:p>
            <a:pPr marL="365760" lvl="1" indent="0">
              <a:buNone/>
            </a:pPr>
            <a:r>
              <a:rPr lang="en-US" dirty="0" smtClean="0">
                <a:latin typeface="Courier New" pitchFamily="49" charset="0"/>
                <a:cs typeface="Courier New" pitchFamily="49" charset="0"/>
              </a:rPr>
              <a:t>Class A{</a:t>
            </a:r>
          </a:p>
          <a:p>
            <a:pPr marL="365760" lvl="1" indent="0">
              <a:buNone/>
            </a:pPr>
            <a:endParaRPr lang="en-US" dirty="0" smtClean="0">
              <a:latin typeface="Courier New" pitchFamily="49" charset="0"/>
              <a:cs typeface="Courier New" pitchFamily="49" charset="0"/>
            </a:endParaRPr>
          </a:p>
          <a:p>
            <a:pPr marL="365760" lvl="1" indent="0">
              <a:buNone/>
            </a:pPr>
            <a:r>
              <a:rPr lang="en-US" dirty="0" smtClean="0">
                <a:latin typeface="Courier New" pitchFamily="49" charset="0"/>
                <a:cs typeface="Courier New" pitchFamily="49" charset="0"/>
              </a:rPr>
              <a:t>}</a:t>
            </a:r>
          </a:p>
          <a:p>
            <a:pPr marL="365760" lvl="1" indent="0">
              <a:buNone/>
            </a:pPr>
            <a:endParaRPr lang="en-US" dirty="0">
              <a:latin typeface="Courier New" pitchFamily="49" charset="0"/>
              <a:cs typeface="Courier New" pitchFamily="49" charset="0"/>
            </a:endParaRPr>
          </a:p>
          <a:p>
            <a:pPr marL="365760" lvl="1" indent="0">
              <a:buNone/>
            </a:pPr>
            <a:r>
              <a:rPr lang="en-US" b="1" dirty="0" smtClean="0">
                <a:latin typeface="Courier New" pitchFamily="49" charset="0"/>
                <a:cs typeface="Courier New" pitchFamily="49" charset="0"/>
              </a:rPr>
              <a:t>Class B </a:t>
            </a:r>
          </a:p>
          <a:p>
            <a:pPr marL="365760" lvl="1" indent="0">
              <a:buNone/>
            </a:pPr>
            <a:r>
              <a:rPr lang="en-US" b="1" dirty="0" smtClean="0">
                <a:latin typeface="Courier New" pitchFamily="49" charset="0"/>
                <a:cs typeface="Courier New" pitchFamily="49" charset="0"/>
              </a:rPr>
              <a:t>{</a:t>
            </a:r>
          </a:p>
          <a:p>
            <a:pPr marL="365760" lvl="1" indent="0">
              <a:buNone/>
            </a:pPr>
            <a:r>
              <a:rPr lang="en-US" b="1" dirty="0" smtClean="0">
                <a:latin typeface="Courier New" pitchFamily="49" charset="0"/>
                <a:cs typeface="Courier New" pitchFamily="49" charset="0"/>
              </a:rPr>
              <a:t>	A </a:t>
            </a:r>
            <a:r>
              <a:rPr lang="en-US" b="1" dirty="0" err="1" smtClean="0">
                <a:latin typeface="Courier New" pitchFamily="49" charset="0"/>
                <a:cs typeface="Courier New" pitchFamily="49" charset="0"/>
              </a:rPr>
              <a:t>obj</a:t>
            </a:r>
            <a:r>
              <a:rPr lang="en-US" b="1" dirty="0" smtClean="0">
                <a:latin typeface="Courier New" pitchFamily="49" charset="0"/>
                <a:cs typeface="Courier New" pitchFamily="49" charset="0"/>
              </a:rPr>
              <a:t>;</a:t>
            </a:r>
          </a:p>
          <a:p>
            <a:pPr marL="365760" lvl="1" indent="0">
              <a:buNone/>
            </a:pPr>
            <a:r>
              <a:rPr lang="en-US" b="1" dirty="0" smtClean="0">
                <a:latin typeface="Courier New" pitchFamily="49" charset="0"/>
                <a:cs typeface="Courier New" pitchFamily="49" charset="0"/>
              </a:rPr>
              <a:t>}</a:t>
            </a:r>
          </a:p>
          <a:p>
            <a:pPr marL="365760" lvl="1" indent="0">
              <a:buNone/>
            </a:pPr>
            <a:endParaRPr lang="en-US" dirty="0">
              <a:latin typeface="Courier New" pitchFamily="49" charset="0"/>
              <a:cs typeface="Courier New" pitchFamily="49" charset="0"/>
            </a:endParaRPr>
          </a:p>
          <a:p>
            <a:pPr marL="365760" lvl="1" indent="0">
              <a:buNone/>
            </a:pPr>
            <a:r>
              <a:rPr lang="en-US" dirty="0" smtClean="0">
                <a:latin typeface="Courier New" pitchFamily="49" charset="0"/>
                <a:cs typeface="Courier New" pitchFamily="49" charset="0"/>
              </a:rPr>
              <a:t>Class C</a:t>
            </a:r>
          </a:p>
          <a:p>
            <a:pPr marL="365760" lvl="1" indent="0">
              <a:buNone/>
            </a:pPr>
            <a:r>
              <a:rPr lang="en-US" dirty="0" smtClean="0">
                <a:latin typeface="Courier New" pitchFamily="49" charset="0"/>
                <a:cs typeface="Courier New" pitchFamily="49" charset="0"/>
              </a:rPr>
              <a:t>{</a:t>
            </a:r>
          </a:p>
          <a:p>
            <a:pPr marL="365760" lvl="1" indent="0">
              <a:buNone/>
            </a:pPr>
            <a:r>
              <a:rPr lang="en-US" dirty="0" smtClean="0">
                <a:latin typeface="Courier New" pitchFamily="49" charset="0"/>
                <a:cs typeface="Courier New" pitchFamily="49" charset="0"/>
              </a:rPr>
              <a:t>	B </a:t>
            </a:r>
            <a:r>
              <a:rPr lang="en-US" dirty="0" err="1" smtClean="0">
                <a:latin typeface="Courier New" pitchFamily="49" charset="0"/>
                <a:cs typeface="Courier New" pitchFamily="49" charset="0"/>
              </a:rPr>
              <a:t>bobj</a:t>
            </a:r>
            <a:r>
              <a:rPr lang="en-US" dirty="0" smtClean="0">
                <a:latin typeface="Courier New" pitchFamily="49" charset="0"/>
                <a:cs typeface="Courier New" pitchFamily="49" charset="0"/>
              </a:rPr>
              <a:t>;</a:t>
            </a:r>
          </a:p>
          <a:p>
            <a:pPr marL="365760" lvl="1" indent="0">
              <a:buNone/>
            </a:pPr>
            <a:r>
              <a:rPr lang="en-US" dirty="0" smtClean="0">
                <a:latin typeface="Courier New" pitchFamily="49" charset="0"/>
                <a:cs typeface="Courier New" pitchFamily="49" charset="0"/>
              </a:rPr>
              <a:t>}</a:t>
            </a:r>
          </a:p>
          <a:p>
            <a:pPr marL="365760" lvl="1" indent="0">
              <a:buNone/>
            </a:pPr>
            <a:endParaRPr lang="en-US" dirty="0" smtClean="0">
              <a:latin typeface="Courier New" pitchFamily="49" charset="0"/>
              <a:cs typeface="Courier New" pitchFamily="49" charset="0"/>
            </a:endParaRPr>
          </a:p>
          <a:p>
            <a:pPr marL="0" indent="0">
              <a:buNone/>
            </a:pPr>
            <a:r>
              <a:rPr lang="en-US" dirty="0" smtClean="0"/>
              <a:t>If we take class B, then A is out going reference, and C is incoming reference</a:t>
            </a: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4906120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552450"/>
          </a:xfrm>
        </p:spPr>
        <p:txBody>
          <a:bodyPr>
            <a:normAutofit/>
          </a:bodyPr>
          <a:lstStyle/>
          <a:p>
            <a:r>
              <a:rPr lang="en-US" dirty="0" smtClean="0"/>
              <a:t>Eclipse MAT Tool – terminology</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fontAlgn="base"/>
            <a:r>
              <a:rPr lang="en-US" b="1" dirty="0" smtClean="0"/>
              <a:t>Dominator Tree</a:t>
            </a:r>
            <a:r>
              <a:rPr lang="en-US" dirty="0" smtClean="0"/>
              <a:t>: List the biggest objects and what they keep alive.</a:t>
            </a:r>
          </a:p>
          <a:p>
            <a:pPr fontAlgn="base"/>
            <a:endParaRPr lang="en-US" dirty="0" smtClean="0"/>
          </a:p>
          <a:p>
            <a:pPr fontAlgn="base"/>
            <a:endParaRPr lang="en-US" dirty="0" smtClean="0"/>
          </a:p>
          <a:p>
            <a:pPr fontAlgn="base"/>
            <a:endParaRPr lang="en-US" dirty="0" smtClean="0"/>
          </a:p>
          <a:p>
            <a:pPr fontAlgn="base"/>
            <a:r>
              <a:rPr lang="en-US" b="1" dirty="0" smtClean="0"/>
              <a:t>Shallow size</a:t>
            </a:r>
          </a:p>
          <a:p>
            <a:pPr fontAlgn="base">
              <a:buNone/>
            </a:pPr>
            <a:r>
              <a:rPr lang="en-US" dirty="0" smtClean="0"/>
              <a:t>The shallow size of an object is amount of memory used to store the object itself. The referenced objects are not taken into account.</a:t>
            </a:r>
          </a:p>
          <a:p>
            <a:pPr fontAlgn="base"/>
            <a:r>
              <a:rPr lang="en-US" b="1" dirty="0" smtClean="0"/>
              <a:t>Retained size</a:t>
            </a:r>
          </a:p>
          <a:p>
            <a:pPr fontAlgn="base">
              <a:buNone/>
            </a:pPr>
            <a:r>
              <a:rPr lang="en-US" dirty="0" smtClean="0"/>
              <a:t>The retained size of an object is the amount of memory that can be freed when the object is collected by the garbage collector.</a:t>
            </a:r>
            <a:endParaRPr lang="en-US" dirty="0"/>
          </a:p>
        </p:txBody>
      </p:sp>
      <p:sp>
        <p:nvSpPr>
          <p:cNvPr id="4" name="Rectangle 3"/>
          <p:cNvSpPr/>
          <p:nvPr/>
        </p:nvSpPr>
        <p:spPr>
          <a:xfrm>
            <a:off x="381000" y="1981200"/>
            <a:ext cx="838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Root</a:t>
            </a:r>
            <a:endParaRPr lang="en-US" dirty="0"/>
          </a:p>
        </p:txBody>
      </p:sp>
      <p:sp>
        <p:nvSpPr>
          <p:cNvPr id="5" name="Oval 4"/>
          <p:cNvSpPr/>
          <p:nvPr/>
        </p:nvSpPr>
        <p:spPr>
          <a:xfrm>
            <a:off x="3048000" y="20574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endParaRPr lang="en-US" dirty="0"/>
          </a:p>
        </p:txBody>
      </p:sp>
      <p:sp>
        <p:nvSpPr>
          <p:cNvPr id="6" name="Oval 5"/>
          <p:cNvSpPr/>
          <p:nvPr/>
        </p:nvSpPr>
        <p:spPr>
          <a:xfrm>
            <a:off x="5257800" y="20574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8" name="Straight Arrow Connector 7"/>
          <p:cNvCxnSpPr>
            <a:endCxn id="5" idx="2"/>
          </p:cNvCxnSpPr>
          <p:nvPr/>
        </p:nvCxnSpPr>
        <p:spPr>
          <a:xfrm>
            <a:off x="2057400" y="2286000"/>
            <a:ext cx="990600" cy="381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3"/>
          </p:cNvCxnSpPr>
          <p:nvPr/>
        </p:nvCxnSpPr>
        <p:spPr>
          <a:xfrm>
            <a:off x="1219200" y="2286000"/>
            <a:ext cx="762000" cy="1588"/>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6" idx="2"/>
          </p:cNvCxnSpPr>
          <p:nvPr/>
        </p:nvCxnSpPr>
        <p:spPr>
          <a:xfrm flipV="1">
            <a:off x="3581400" y="2324100"/>
            <a:ext cx="1676400" cy="381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66800" y="2590800"/>
            <a:ext cx="6096000" cy="369332"/>
          </a:xfrm>
          <a:prstGeom prst="rect">
            <a:avLst/>
          </a:prstGeom>
          <a:noFill/>
        </p:spPr>
        <p:txBody>
          <a:bodyPr wrap="square" rtlCol="0">
            <a:spAutoFit/>
          </a:bodyPr>
          <a:lstStyle/>
          <a:p>
            <a:r>
              <a:rPr lang="en-US" dirty="0" smtClean="0"/>
              <a:t>Here object X is Dominator of Y</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762000"/>
          </a:xfrm>
        </p:spPr>
        <p:txBody>
          <a:bodyPr>
            <a:normAutofit fontScale="90000"/>
          </a:bodyPr>
          <a:lstStyle/>
          <a:p>
            <a:r>
              <a:rPr lang="en-US" dirty="0" smtClean="0"/>
              <a:t>MAT Tool DOMINATOR TREE </a:t>
            </a:r>
            <a:br>
              <a:rPr lang="en-US" dirty="0" smtClean="0"/>
            </a:br>
            <a:r>
              <a:rPr lang="en-US" dirty="0" smtClean="0"/>
              <a:t>– view details of a class</a:t>
            </a:r>
            <a:endParaRPr lang="en-US" dirty="0"/>
          </a:p>
        </p:txBody>
      </p:sp>
      <p:pic>
        <p:nvPicPr>
          <p:cNvPr id="2050" name="Picture 2"/>
          <p:cNvPicPr>
            <a:picLocks noChangeAspect="1" noChangeArrowheads="1"/>
          </p:cNvPicPr>
          <p:nvPr/>
        </p:nvPicPr>
        <p:blipFill>
          <a:blip r:embed="rId2"/>
          <a:srcRect/>
          <a:stretch>
            <a:fillRect/>
          </a:stretch>
        </p:blipFill>
        <p:spPr bwMode="auto">
          <a:xfrm>
            <a:off x="0" y="1122810"/>
            <a:ext cx="9067800" cy="5735190"/>
          </a:xfrm>
          <a:prstGeom prst="rect">
            <a:avLst/>
          </a:prstGeom>
          <a:noFill/>
          <a:ln w="9525">
            <a:noFill/>
            <a:miter lim="800000"/>
            <a:headEnd/>
            <a:tailEnd/>
          </a:ln>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552450"/>
          </a:xfrm>
        </p:spPr>
        <p:txBody>
          <a:bodyPr>
            <a:normAutofit/>
          </a:bodyPr>
          <a:lstStyle/>
          <a:p>
            <a:r>
              <a:rPr lang="en-US" dirty="0" smtClean="0"/>
              <a:t>MAT Tool DOMINATOR TREE</a:t>
            </a:r>
            <a:endParaRPr lang="en-US" dirty="0"/>
          </a:p>
        </p:txBody>
      </p:sp>
      <p:pic>
        <p:nvPicPr>
          <p:cNvPr id="3074" name="Picture 2"/>
          <p:cNvPicPr>
            <a:picLocks noChangeAspect="1" noChangeArrowheads="1"/>
          </p:cNvPicPr>
          <p:nvPr/>
        </p:nvPicPr>
        <p:blipFill>
          <a:blip r:embed="rId2"/>
          <a:srcRect/>
          <a:stretch>
            <a:fillRect/>
          </a:stretch>
        </p:blipFill>
        <p:spPr bwMode="auto">
          <a:xfrm>
            <a:off x="152400" y="685800"/>
            <a:ext cx="5867400" cy="3764915"/>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304800" y="5153025"/>
            <a:ext cx="4448175" cy="1704975"/>
          </a:xfrm>
          <a:prstGeom prst="rect">
            <a:avLst/>
          </a:prstGeom>
          <a:noFill/>
          <a:ln w="9525">
            <a:noFill/>
            <a:miter lim="800000"/>
            <a:headEnd/>
            <a:tailEnd/>
          </a:ln>
          <a:effectLst/>
        </p:spPr>
      </p:pic>
      <p:sp>
        <p:nvSpPr>
          <p:cNvPr id="5" name="TextBox 4"/>
          <p:cNvSpPr txBox="1"/>
          <p:nvPr/>
        </p:nvSpPr>
        <p:spPr>
          <a:xfrm>
            <a:off x="1905000" y="4648200"/>
            <a:ext cx="3657600" cy="369332"/>
          </a:xfrm>
          <a:prstGeom prst="rect">
            <a:avLst/>
          </a:prstGeom>
          <a:noFill/>
        </p:spPr>
        <p:txBody>
          <a:bodyPr wrap="square" rtlCol="0">
            <a:spAutoFit/>
          </a:bodyPr>
          <a:lstStyle/>
          <a:p>
            <a:r>
              <a:rPr lang="en-US" b="1" dirty="0" smtClean="0"/>
              <a:t>Display Full Dominator Tree</a:t>
            </a:r>
            <a:endParaRPr lang="en-US" b="1" dirty="0"/>
          </a:p>
        </p:txBody>
      </p:sp>
      <p:cxnSp>
        <p:nvCxnSpPr>
          <p:cNvPr id="7" name="Straight Arrow Connector 6"/>
          <p:cNvCxnSpPr/>
          <p:nvPr/>
        </p:nvCxnSpPr>
        <p:spPr>
          <a:xfrm flipV="1">
            <a:off x="1143000" y="4953000"/>
            <a:ext cx="838200" cy="609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029200" y="6019800"/>
            <a:ext cx="3657600" cy="646331"/>
          </a:xfrm>
          <a:prstGeom prst="rect">
            <a:avLst/>
          </a:prstGeom>
          <a:noFill/>
        </p:spPr>
        <p:txBody>
          <a:bodyPr wrap="square" rtlCol="0">
            <a:spAutoFit/>
          </a:bodyPr>
          <a:lstStyle/>
          <a:p>
            <a:r>
              <a:rPr lang="en-US" b="1" dirty="0" smtClean="0"/>
              <a:t>Shows Thread’s name, stack, retained heaps</a:t>
            </a:r>
            <a:endParaRPr lang="en-US" b="1" dirty="0"/>
          </a:p>
        </p:txBody>
      </p:sp>
      <p:cxnSp>
        <p:nvCxnSpPr>
          <p:cNvPr id="12" name="Straight Arrow Connector 11"/>
          <p:cNvCxnSpPr/>
          <p:nvPr/>
        </p:nvCxnSpPr>
        <p:spPr>
          <a:xfrm>
            <a:off x="1676400" y="5638800"/>
            <a:ext cx="3429000" cy="609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3733800" y="5257800"/>
            <a:ext cx="1447800" cy="381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181600" y="5105400"/>
            <a:ext cx="3657600" cy="646331"/>
          </a:xfrm>
          <a:prstGeom prst="rect">
            <a:avLst/>
          </a:prstGeom>
          <a:noFill/>
        </p:spPr>
        <p:txBody>
          <a:bodyPr wrap="square" rtlCol="0">
            <a:spAutoFit/>
          </a:bodyPr>
          <a:lstStyle/>
          <a:p>
            <a:r>
              <a:rPr lang="en-US" b="1" dirty="0" smtClean="0"/>
              <a:t>Generate Reports(in html, </a:t>
            </a:r>
            <a:r>
              <a:rPr lang="en-US" b="1" dirty="0" err="1" smtClean="0"/>
              <a:t>pdf</a:t>
            </a:r>
            <a:r>
              <a:rPr lang="en-US" b="1" dirty="0" smtClean="0"/>
              <a:t>, etc…)</a:t>
            </a:r>
            <a:endParaRPr lang="en-US" b="1"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552450"/>
          </a:xfrm>
        </p:spPr>
        <p:txBody>
          <a:bodyPr>
            <a:normAutofit/>
          </a:bodyPr>
          <a:lstStyle/>
          <a:p>
            <a:r>
              <a:rPr lang="en-US" dirty="0" smtClean="0"/>
              <a:t>MAT Tool VIEW RETAINED SET</a:t>
            </a:r>
            <a:endParaRPr lang="en-US" dirty="0"/>
          </a:p>
        </p:txBody>
      </p:sp>
      <p:pic>
        <p:nvPicPr>
          <p:cNvPr id="4098" name="Picture 2"/>
          <p:cNvPicPr>
            <a:picLocks noChangeAspect="1" noChangeArrowheads="1"/>
          </p:cNvPicPr>
          <p:nvPr/>
        </p:nvPicPr>
        <p:blipFill>
          <a:blip r:embed="rId2"/>
          <a:srcRect/>
          <a:stretch>
            <a:fillRect/>
          </a:stretch>
        </p:blipFill>
        <p:spPr bwMode="auto">
          <a:xfrm>
            <a:off x="0" y="762000"/>
            <a:ext cx="8915400" cy="6096000"/>
          </a:xfrm>
          <a:prstGeom prst="rect">
            <a:avLst/>
          </a:prstGeom>
          <a:noFill/>
          <a:ln w="9525">
            <a:no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552450"/>
          </a:xfrm>
        </p:spPr>
        <p:txBody>
          <a:bodyPr>
            <a:normAutofit fontScale="90000"/>
          </a:bodyPr>
          <a:lstStyle/>
          <a:p>
            <a:r>
              <a:rPr lang="en-US" dirty="0" smtClean="0"/>
              <a:t>MAT Tool SHOW LARGEST OBJECT OF A TYPE</a:t>
            </a:r>
            <a:endParaRPr lang="en-US" dirty="0"/>
          </a:p>
        </p:txBody>
      </p:sp>
      <p:pic>
        <p:nvPicPr>
          <p:cNvPr id="5122" name="Picture 2"/>
          <p:cNvPicPr>
            <a:picLocks noChangeAspect="1" noChangeArrowheads="1"/>
          </p:cNvPicPr>
          <p:nvPr/>
        </p:nvPicPr>
        <p:blipFill>
          <a:blip r:embed="rId2"/>
          <a:srcRect/>
          <a:stretch>
            <a:fillRect/>
          </a:stretch>
        </p:blipFill>
        <p:spPr bwMode="auto">
          <a:xfrm>
            <a:off x="152400" y="838200"/>
            <a:ext cx="8763000" cy="6019800"/>
          </a:xfrm>
          <a:prstGeom prst="rect">
            <a:avLst/>
          </a:prstGeom>
          <a:noFill/>
          <a:ln w="9525">
            <a:noFill/>
            <a:miter lim="800000"/>
            <a:headEnd/>
            <a:tailEnd/>
          </a:ln>
          <a:effec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552450"/>
          </a:xfrm>
        </p:spPr>
        <p:txBody>
          <a:bodyPr>
            <a:normAutofit/>
          </a:bodyPr>
          <a:lstStyle/>
          <a:p>
            <a:r>
              <a:rPr lang="en-US" dirty="0" smtClean="0"/>
              <a:t>MAT Tool</a:t>
            </a:r>
            <a:endParaRPr lang="en-US" dirty="0"/>
          </a:p>
        </p:txBody>
      </p:sp>
      <p:sp>
        <p:nvSpPr>
          <p:cNvPr id="4" name="Subtitle 2"/>
          <p:cNvSpPr txBox="1">
            <a:spLocks/>
          </p:cNvSpPr>
          <p:nvPr/>
        </p:nvSpPr>
        <p:spPr>
          <a:xfrm>
            <a:off x="0" y="990600"/>
            <a:ext cx="9144000" cy="5867400"/>
          </a:xfrm>
          <a:prstGeom prst="rect">
            <a:avLst/>
          </a:prstGeom>
        </p:spPr>
        <p:txBody>
          <a:bodyPr vert="horz">
            <a:normAutofit fontScale="92500" lnSpcReduction="10000"/>
          </a:bodyPr>
          <a:lstStyle/>
          <a:p>
            <a:pPr marL="514350" marR="0" lvl="0" indent="-51435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Its</a:t>
            </a:r>
            <a:r>
              <a:rPr kumimoji="0" lang="en-US" sz="2400" b="0" i="0" u="none" strike="noStrike" kern="1200" cap="none" spc="0" normalizeH="0" noProof="0" dirty="0" smtClean="0">
                <a:ln>
                  <a:noFill/>
                </a:ln>
                <a:solidFill>
                  <a:schemeClr val="tx1"/>
                </a:solidFill>
                <a:effectLst/>
                <a:uLnTx/>
                <a:uFillTx/>
                <a:latin typeface="+mn-lt"/>
                <a:ea typeface="+mn-ea"/>
                <a:cs typeface="+mn-cs"/>
              </a:rPr>
              <a:t> possible to import the reports in various formats</a:t>
            </a:r>
          </a:p>
          <a:p>
            <a:pPr marL="514350" marR="0" lvl="0" indent="-51435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lang="en-US" sz="2400" baseline="0" dirty="0" smtClean="0"/>
          </a:p>
          <a:p>
            <a:pPr marL="514350" marR="0" lvl="0" indent="-514350" algn="l" defTabSz="914400" rtl="0" eaLnBrk="1" fontAlgn="auto" latinLnBrk="0" hangingPunct="1">
              <a:lnSpc>
                <a:spcPct val="100000"/>
              </a:lnSpc>
              <a:spcBef>
                <a:spcPts val="600"/>
              </a:spcBef>
              <a:spcAft>
                <a:spcPts val="0"/>
              </a:spcAft>
              <a:buClr>
                <a:schemeClr val="accent1"/>
              </a:buClr>
              <a:buSzPct val="70000"/>
              <a:tabLst/>
              <a:defRPr/>
            </a:pPr>
            <a:r>
              <a:rPr kumimoji="0" lang="en-US" sz="2400" b="1" i="0" u="none" strike="noStrike" kern="1200" cap="none" spc="0" normalizeH="0" noProof="0" dirty="0" smtClean="0">
                <a:ln>
                  <a:noFill/>
                </a:ln>
                <a:solidFill>
                  <a:schemeClr val="tx1"/>
                </a:solidFill>
                <a:effectLst/>
                <a:uLnTx/>
                <a:uFillTx/>
                <a:latin typeface="+mn-lt"/>
                <a:ea typeface="+mn-ea"/>
                <a:cs typeface="+mn-cs"/>
              </a:rPr>
              <a:t>MAT Supports OQL(Object Query Language): </a:t>
            </a:r>
            <a:r>
              <a:rPr kumimoji="0" lang="en-US" sz="2400" b="0" i="0" u="none" strike="noStrike" kern="1200" cap="none" spc="0" normalizeH="0" noProof="0" dirty="0" smtClean="0">
                <a:ln>
                  <a:noFill/>
                </a:ln>
                <a:solidFill>
                  <a:schemeClr val="tx1"/>
                </a:solidFill>
                <a:effectLst/>
                <a:uLnTx/>
                <a:uFillTx/>
                <a:latin typeface="+mn-lt"/>
                <a:ea typeface="+mn-ea"/>
                <a:cs typeface="+mn-cs"/>
              </a:rPr>
              <a:t>This can be used to query any information from </a:t>
            </a:r>
            <a:r>
              <a:rPr kumimoji="0" lang="en-US" sz="2400" b="0" i="0" u="none" strike="noStrike" kern="1200" cap="none" spc="0" normalizeH="0" noProof="0" dirty="0" err="1" smtClean="0">
                <a:ln>
                  <a:noFill/>
                </a:ln>
                <a:solidFill>
                  <a:schemeClr val="tx1"/>
                </a:solidFill>
                <a:effectLst/>
                <a:uLnTx/>
                <a:uFillTx/>
                <a:latin typeface="+mn-lt"/>
                <a:ea typeface="+mn-ea"/>
                <a:cs typeface="+mn-cs"/>
              </a:rPr>
              <a:t>HeapDump</a:t>
            </a:r>
            <a:r>
              <a:rPr kumimoji="0" lang="en-US" sz="2400" b="0" i="0" u="none" strike="noStrike" kern="1200" cap="none" spc="0" normalizeH="0" noProof="0" dirty="0" smtClean="0">
                <a:ln>
                  <a:noFill/>
                </a:ln>
                <a:solidFill>
                  <a:schemeClr val="tx1"/>
                </a:solidFill>
                <a:effectLst/>
                <a:uLnTx/>
                <a:uFillTx/>
                <a:latin typeface="+mn-lt"/>
                <a:ea typeface="+mn-ea"/>
                <a:cs typeface="+mn-cs"/>
              </a:rPr>
              <a:t>.</a:t>
            </a:r>
          </a:p>
          <a:p>
            <a:pPr marL="514350" marR="0" lvl="0" indent="-514350" algn="l" defTabSz="914400" rtl="0" eaLnBrk="1" fontAlgn="auto" latinLnBrk="0" hangingPunct="1">
              <a:lnSpc>
                <a:spcPct val="100000"/>
              </a:lnSpc>
              <a:spcBef>
                <a:spcPts val="600"/>
              </a:spcBef>
              <a:spcAft>
                <a:spcPts val="0"/>
              </a:spcAft>
              <a:buClr>
                <a:schemeClr val="accent1"/>
              </a:buClr>
              <a:buSzPct val="70000"/>
              <a:tabLst/>
              <a:defRPr/>
            </a:pPr>
            <a:endParaRPr lang="en-US" sz="2400" baseline="0" dirty="0" smtClean="0"/>
          </a:p>
          <a:p>
            <a:pPr marL="514350" lvl="0" indent="-514350">
              <a:spcBef>
                <a:spcPts val="600"/>
              </a:spcBef>
              <a:buClr>
                <a:schemeClr val="accent1"/>
              </a:buClr>
              <a:buSzPct val="70000"/>
            </a:pPr>
            <a:r>
              <a:rPr kumimoji="0" lang="en-US" sz="2400" b="0" i="0" u="none" strike="noStrike" kern="1200" cap="none" spc="0" normalizeH="0" noProof="0" dirty="0" smtClean="0">
                <a:ln>
                  <a:noFill/>
                </a:ln>
                <a:solidFill>
                  <a:schemeClr val="tx1"/>
                </a:solidFill>
                <a:effectLst/>
                <a:uLnTx/>
                <a:uFillTx/>
                <a:latin typeface="+mn-lt"/>
                <a:ea typeface="+mn-ea"/>
                <a:cs typeface="+mn-cs"/>
              </a:rPr>
              <a:t>OQL is like SQL, here </a:t>
            </a:r>
            <a:r>
              <a:rPr lang="en-US" sz="2400" dirty="0" smtClean="0"/>
              <a:t>classes as tables, objects as rows, and fields as columns</a:t>
            </a:r>
          </a:p>
          <a:p>
            <a:pPr marL="514350" lvl="0" indent="-514350">
              <a:spcBef>
                <a:spcPts val="600"/>
              </a:spcBef>
              <a:buClr>
                <a:schemeClr val="accent1"/>
              </a:buClr>
              <a:buSzPct val="70000"/>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14350" lvl="0" indent="-514350">
              <a:spcBef>
                <a:spcPts val="600"/>
              </a:spcBef>
              <a:buClr>
                <a:schemeClr val="accent1"/>
              </a:buClr>
              <a:buSzPct val="70000"/>
            </a:pPr>
            <a:r>
              <a:rPr lang="en-US" sz="2400" dirty="0" smtClean="0"/>
              <a:t>For example:</a:t>
            </a:r>
            <a:br>
              <a:rPr lang="en-US" sz="2400" dirty="0" smtClean="0"/>
            </a:br>
            <a:r>
              <a:rPr lang="en-US" sz="2400" b="1" dirty="0" smtClean="0"/>
              <a:t>select * from </a:t>
            </a:r>
            <a:r>
              <a:rPr lang="en-US" sz="2400" b="1" dirty="0" err="1" smtClean="0"/>
              <a:t>java.lang.String</a:t>
            </a:r>
            <a:r>
              <a:rPr lang="en-US" sz="2400" b="1" dirty="0" smtClean="0"/>
              <a:t> where </a:t>
            </a:r>
            <a:r>
              <a:rPr lang="en-US" sz="2400" b="1" dirty="0" err="1" smtClean="0"/>
              <a:t>toString</a:t>
            </a:r>
            <a:r>
              <a:rPr lang="en-US" sz="2400" b="1" dirty="0" smtClean="0"/>
              <a:t>().</a:t>
            </a:r>
            <a:r>
              <a:rPr lang="en-US" sz="2400" b="1" dirty="0" err="1" smtClean="0"/>
              <a:t>startsWith</a:t>
            </a:r>
            <a:r>
              <a:rPr lang="en-US" sz="2400" b="1" dirty="0" smtClean="0"/>
              <a:t>(“</a:t>
            </a:r>
            <a:r>
              <a:rPr lang="en-US" sz="2400" b="1" dirty="0" err="1" smtClean="0"/>
              <a:t>abc</a:t>
            </a:r>
            <a:r>
              <a:rPr lang="en-US" sz="2400" b="1" dirty="0" smtClean="0"/>
              <a:t>")</a:t>
            </a:r>
            <a:r>
              <a:rPr lang="en-US" sz="2400" dirty="0" smtClean="0"/>
              <a:t/>
            </a:r>
            <a:br>
              <a:rPr lang="en-US" sz="2400" dirty="0" smtClean="0"/>
            </a:br>
            <a:r>
              <a:rPr lang="en-US" sz="2400" dirty="0" smtClean="0"/>
              <a:t>to query String objects with a certain prefix (i.e., “</a:t>
            </a:r>
            <a:r>
              <a:rPr lang="en-US" sz="2400" i="1" dirty="0" err="1" smtClean="0"/>
              <a:t>abc</a:t>
            </a:r>
            <a:r>
              <a:rPr lang="en-US" sz="2400" dirty="0" smtClean="0"/>
              <a:t>") and calculate the total size of retained heap associated with the interested objects.</a:t>
            </a:r>
          </a:p>
          <a:p>
            <a:pPr marL="514350" lvl="0" indent="-514350">
              <a:spcBef>
                <a:spcPts val="600"/>
              </a:spcBef>
              <a:buClr>
                <a:schemeClr val="accent1"/>
              </a:buClr>
              <a:buSzPct val="70000"/>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NOTE: Blindly do not doubt code which has thrown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OutOfMemory</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Exception, the root cause may be some other portion of your code, which</a:t>
            </a:r>
            <a:r>
              <a:rPr kumimoji="0" lang="en-US" sz="2400" b="0" i="0" u="none" strike="noStrike" kern="1200" cap="none" spc="0" normalizeH="0" noProof="0" dirty="0" smtClean="0">
                <a:ln>
                  <a:noFill/>
                </a:ln>
                <a:solidFill>
                  <a:schemeClr val="tx1"/>
                </a:solidFill>
                <a:effectLst/>
                <a:uLnTx/>
                <a:uFillTx/>
                <a:latin typeface="+mn-lt"/>
                <a:ea typeface="+mn-ea"/>
                <a:cs typeface="+mn-cs"/>
              </a:rPr>
              <a:t> may consume huge </a:t>
            </a:r>
            <a:r>
              <a:rPr lang="en-US" sz="2400" dirty="0"/>
              <a:t>H</a:t>
            </a:r>
            <a:r>
              <a:rPr kumimoji="0" lang="en-US" sz="2400" b="0" i="0" u="none" strike="noStrike" kern="1200" cap="none" spc="0" normalizeH="0" noProof="0" dirty="0" err="1" smtClean="0">
                <a:ln>
                  <a:noFill/>
                </a:ln>
                <a:solidFill>
                  <a:schemeClr val="tx1"/>
                </a:solidFill>
                <a:effectLst/>
                <a:uLnTx/>
                <a:uFillTx/>
                <a:latin typeface="+mn-lt"/>
                <a:ea typeface="+mn-ea"/>
                <a:cs typeface="+mn-cs"/>
              </a:rPr>
              <a:t>eap</a:t>
            </a:r>
            <a:r>
              <a:rPr kumimoji="0" lang="en-US" sz="2400" b="0" i="0" u="none" strike="noStrike" kern="1200" cap="none" spc="0" normalizeH="0" noProof="0" dirty="0" smtClean="0">
                <a:ln>
                  <a:noFill/>
                </a:ln>
                <a:solidFill>
                  <a:schemeClr val="tx1"/>
                </a:solidFill>
                <a:effectLst/>
                <a:uLnTx/>
                <a:uFillTx/>
                <a:latin typeface="+mn-lt"/>
                <a:ea typeface="+mn-ea"/>
                <a:cs typeface="+mn-cs"/>
              </a:rPr>
              <a:t> memory.</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552450"/>
          </a:xfrm>
        </p:spPr>
        <p:txBody>
          <a:bodyPr>
            <a:normAutofit/>
          </a:bodyPr>
          <a:lstStyle/>
          <a:p>
            <a:r>
              <a:rPr lang="en-US" dirty="0" smtClean="0"/>
              <a:t>MAT Tool - OQL</a:t>
            </a:r>
            <a:endParaRPr lang="en-US" dirty="0"/>
          </a:p>
        </p:txBody>
      </p:sp>
      <p:pic>
        <p:nvPicPr>
          <p:cNvPr id="6146" name="Picture 2"/>
          <p:cNvPicPr>
            <a:picLocks noChangeAspect="1" noChangeArrowheads="1"/>
          </p:cNvPicPr>
          <p:nvPr/>
        </p:nvPicPr>
        <p:blipFill>
          <a:blip r:embed="rId2"/>
          <a:srcRect/>
          <a:stretch>
            <a:fillRect/>
          </a:stretch>
        </p:blipFill>
        <p:spPr bwMode="auto">
          <a:xfrm>
            <a:off x="228600" y="762000"/>
            <a:ext cx="5943600" cy="3762134"/>
          </a:xfrm>
          <a:prstGeom prst="rect">
            <a:avLst/>
          </a:prstGeom>
          <a:noFill/>
          <a:ln w="9525">
            <a:noFill/>
            <a:miter lim="800000"/>
            <a:headEnd/>
            <a:tailEnd/>
          </a:ln>
          <a:effectLst/>
        </p:spPr>
      </p:pic>
      <p:sp>
        <p:nvSpPr>
          <p:cNvPr id="5" name="Rectangle 4"/>
          <p:cNvSpPr/>
          <p:nvPr/>
        </p:nvSpPr>
        <p:spPr>
          <a:xfrm>
            <a:off x="228600" y="5410200"/>
            <a:ext cx="5486400" cy="646331"/>
          </a:xfrm>
          <a:prstGeom prst="rect">
            <a:avLst/>
          </a:prstGeom>
        </p:spPr>
        <p:txBody>
          <a:bodyPr wrap="square">
            <a:spAutoFit/>
          </a:bodyPr>
          <a:lstStyle/>
          <a:p>
            <a:r>
              <a:rPr lang="en-US" dirty="0" smtClean="0"/>
              <a:t>OQL to display all classes in a package</a:t>
            </a:r>
          </a:p>
          <a:p>
            <a:r>
              <a:rPr lang="en-US" dirty="0" smtClean="0"/>
              <a:t>SELECT * from "com.p1.*"</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552450"/>
          </a:xfrm>
        </p:spPr>
        <p:txBody>
          <a:bodyPr>
            <a:normAutofit/>
          </a:bodyPr>
          <a:lstStyle/>
          <a:p>
            <a:r>
              <a:rPr lang="en-US" dirty="0" smtClean="0"/>
              <a:t>MAT Tool – immediate dominators</a:t>
            </a:r>
            <a:endParaRPr lang="en-US" dirty="0"/>
          </a:p>
        </p:txBody>
      </p:sp>
      <p:sp>
        <p:nvSpPr>
          <p:cNvPr id="4" name="Subtitle 2"/>
          <p:cNvSpPr txBox="1">
            <a:spLocks/>
          </p:cNvSpPr>
          <p:nvPr/>
        </p:nvSpPr>
        <p:spPr>
          <a:xfrm>
            <a:off x="0" y="990600"/>
            <a:ext cx="8839200" cy="5715000"/>
          </a:xfrm>
          <a:prstGeom prst="rect">
            <a:avLst/>
          </a:prstGeom>
        </p:spPr>
        <p:txBody>
          <a:bodyPr vert="horz">
            <a:normAutofit/>
          </a:bodyPr>
          <a:lstStyle/>
          <a:p>
            <a:pPr marL="514350" lvl="0" indent="-514350">
              <a:spcBef>
                <a:spcPts val="600"/>
              </a:spcBef>
              <a:buClr>
                <a:schemeClr val="accent1"/>
              </a:buClr>
              <a:buSzPct val="70000"/>
              <a:buFont typeface="Wingdings"/>
              <a:buChar char=""/>
            </a:pPr>
            <a:r>
              <a:rPr lang="en-US" sz="2400" dirty="0" smtClean="0"/>
              <a:t>An Object A is said to </a:t>
            </a:r>
            <a:r>
              <a:rPr lang="en-US" sz="2400" i="1" dirty="0" smtClean="0"/>
              <a:t>dominate </a:t>
            </a:r>
            <a:r>
              <a:rPr lang="en-US" sz="2400" dirty="0" smtClean="0"/>
              <a:t>an Object B if every path from the Root to B must pass through A</a:t>
            </a:r>
          </a:p>
          <a:p>
            <a:pPr marL="514350" lvl="0" indent="-514350">
              <a:spcBef>
                <a:spcPts val="600"/>
              </a:spcBef>
              <a:buClr>
                <a:schemeClr val="accent1"/>
              </a:buClr>
              <a:buSzPct val="70000"/>
              <a:buFont typeface="Wingdings"/>
              <a:buChar cha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14350" lvl="0" indent="-514350">
              <a:spcBef>
                <a:spcPts val="600"/>
              </a:spcBef>
              <a:buClr>
                <a:schemeClr val="accent1"/>
              </a:buClr>
              <a:buSzPct val="70000"/>
              <a:buFont typeface="Wingdings"/>
              <a:buChar char=""/>
            </a:pPr>
            <a:r>
              <a:rPr lang="en-US" sz="2400" dirty="0" smtClean="0"/>
              <a:t>Right click and select “Immediate Dominators”</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8610600" cy="552450"/>
          </a:xfrm>
        </p:spPr>
        <p:txBody>
          <a:bodyPr>
            <a:normAutofit/>
          </a:bodyPr>
          <a:lstStyle/>
          <a:p>
            <a:r>
              <a:rPr lang="en-US" dirty="0" smtClean="0"/>
              <a:t>OQL – Object Query Language</a:t>
            </a:r>
            <a:endParaRPr lang="en-US" dirty="0"/>
          </a:p>
        </p:txBody>
      </p:sp>
      <p:sp>
        <p:nvSpPr>
          <p:cNvPr id="4" name="Subtitle 2"/>
          <p:cNvSpPr txBox="1">
            <a:spLocks/>
          </p:cNvSpPr>
          <p:nvPr/>
        </p:nvSpPr>
        <p:spPr>
          <a:xfrm>
            <a:off x="0" y="609600"/>
            <a:ext cx="8839200" cy="6096000"/>
          </a:xfrm>
          <a:prstGeom prst="rect">
            <a:avLst/>
          </a:prstGeom>
        </p:spPr>
        <p:txBody>
          <a:bodyPr vert="horz">
            <a:noAutofit/>
          </a:bodyPr>
          <a:lstStyle/>
          <a:p>
            <a:r>
              <a:rPr lang="en-US" sz="1600" dirty="0" smtClean="0"/>
              <a:t>SELECT </a:t>
            </a:r>
            <a:r>
              <a:rPr lang="en-US" sz="1600" dirty="0" err="1" smtClean="0"/>
              <a:t>toString</a:t>
            </a:r>
            <a:r>
              <a:rPr lang="en-US" sz="1600" dirty="0" smtClean="0"/>
              <a:t>(s), </a:t>
            </a:r>
            <a:r>
              <a:rPr lang="en-US" sz="1600" dirty="0" err="1" smtClean="0"/>
              <a:t>s.count</a:t>
            </a:r>
            <a:r>
              <a:rPr lang="en-US" sz="1600" dirty="0" smtClean="0"/>
              <a:t>, </a:t>
            </a:r>
            <a:r>
              <a:rPr lang="en-US" sz="1600" dirty="0" err="1" smtClean="0"/>
              <a:t>s.value</a:t>
            </a:r>
            <a:r>
              <a:rPr lang="en-US" sz="1600" dirty="0" smtClean="0"/>
              <a:t> FROM </a:t>
            </a:r>
            <a:r>
              <a:rPr lang="en-US" sz="1600" dirty="0" err="1" smtClean="0"/>
              <a:t>java.lang.String</a:t>
            </a:r>
            <a:r>
              <a:rPr lang="en-US" sz="1600" dirty="0" smtClean="0"/>
              <a:t> </a:t>
            </a:r>
            <a:r>
              <a:rPr lang="en-US" sz="1600" dirty="0" err="1" smtClean="0"/>
              <a:t>sThe</a:t>
            </a:r>
            <a:r>
              <a:rPr lang="en-US" sz="1600" dirty="0" smtClean="0"/>
              <a:t> resulting table knows about the underlying object. So you can use the context menu to open further views on the object at hand. Use the @ symbol to access Java attributes and methods of the objects. There are also a number of built-in functions available to extract common information:</a:t>
            </a:r>
          </a:p>
          <a:p>
            <a:endParaRPr lang="en-US" sz="1600" dirty="0" smtClean="0"/>
          </a:p>
          <a:p>
            <a:r>
              <a:rPr lang="en-US" sz="1600" dirty="0" smtClean="0"/>
              <a:t>SELECT </a:t>
            </a:r>
            <a:r>
              <a:rPr lang="en-US" sz="1600" dirty="0" err="1" smtClean="0"/>
              <a:t>toString</a:t>
            </a:r>
            <a:r>
              <a:rPr lang="en-US" sz="1600" dirty="0" smtClean="0"/>
              <a:t>(s), </a:t>
            </a:r>
            <a:r>
              <a:rPr lang="en-US" sz="1600" dirty="0" err="1" smtClean="0"/>
              <a:t>s.@usedHeapSize</a:t>
            </a:r>
            <a:r>
              <a:rPr lang="en-US" sz="1600" dirty="0" smtClean="0"/>
              <a:t>, </a:t>
            </a:r>
            <a:r>
              <a:rPr lang="en-US" sz="1600" dirty="0" err="1" smtClean="0"/>
              <a:t>s.@retainedHeapSize</a:t>
            </a:r>
            <a:r>
              <a:rPr lang="en-US" sz="1600" dirty="0" smtClean="0"/>
              <a:t> FROM </a:t>
            </a:r>
            <a:r>
              <a:rPr lang="en-US" sz="1600" dirty="0" err="1" smtClean="0"/>
              <a:t>java.lang.String</a:t>
            </a:r>
            <a:r>
              <a:rPr lang="en-US" sz="1600" dirty="0" smtClean="0"/>
              <a:t> </a:t>
            </a:r>
            <a:r>
              <a:rPr lang="en-US" sz="1600" dirty="0" err="1" smtClean="0"/>
              <a:t>sThe</a:t>
            </a:r>
            <a:r>
              <a:rPr lang="en-US" sz="1600" dirty="0" smtClean="0"/>
              <a:t> section on </a:t>
            </a:r>
            <a:r>
              <a:rPr lang="en-US" sz="1600" u="sng" dirty="0" smtClean="0">
                <a:hlinkClick r:id="rId2"/>
              </a:rPr>
              <a:t>Property </a:t>
            </a:r>
            <a:r>
              <a:rPr lang="en-US" sz="1600" u="sng" dirty="0" err="1" smtClean="0">
                <a:hlinkClick r:id="rId2"/>
              </a:rPr>
              <a:t>Accessors</a:t>
            </a:r>
            <a:r>
              <a:rPr lang="en-US" sz="1600" u="sng" dirty="0" smtClean="0">
                <a:hlinkClick r:id="rId2"/>
              </a:rPr>
              <a:t> </a:t>
            </a:r>
            <a:r>
              <a:rPr lang="en-US" sz="1600" dirty="0" smtClean="0"/>
              <a:t>contains details on the commonly available attributes.</a:t>
            </a:r>
          </a:p>
          <a:p>
            <a:endParaRPr lang="en-US" sz="1600" dirty="0" smtClean="0"/>
          </a:p>
          <a:p>
            <a:r>
              <a:rPr lang="en-US" sz="1600" b="1" dirty="0" smtClean="0"/>
              <a:t>Provide column names</a:t>
            </a:r>
            <a:endParaRPr lang="en-US" sz="1600" dirty="0" smtClean="0"/>
          </a:p>
          <a:p>
            <a:r>
              <a:rPr lang="en-US" sz="1600" dirty="0" smtClean="0"/>
              <a:t>Use the AS keyword to name the columns:</a:t>
            </a:r>
          </a:p>
          <a:p>
            <a:r>
              <a:rPr lang="en-US" sz="1600" dirty="0" smtClean="0"/>
              <a:t>SELECT </a:t>
            </a:r>
            <a:r>
              <a:rPr lang="en-US" sz="1600" dirty="0" err="1" smtClean="0"/>
              <a:t>toString</a:t>
            </a:r>
            <a:r>
              <a:rPr lang="en-US" sz="1600" dirty="0" smtClean="0"/>
              <a:t>(s) AS Value, </a:t>
            </a:r>
            <a:r>
              <a:rPr lang="en-US" sz="1600" dirty="0" err="1" smtClean="0"/>
              <a:t>s.@usedHeapSize</a:t>
            </a:r>
            <a:r>
              <a:rPr lang="en-US" sz="1600" dirty="0" smtClean="0"/>
              <a:t> AS "Shallow Size", </a:t>
            </a:r>
            <a:r>
              <a:rPr lang="en-US" sz="1600" dirty="0" err="1" smtClean="0"/>
              <a:t>s.@retainedHeapSize</a:t>
            </a:r>
            <a:r>
              <a:rPr lang="en-US" sz="1600" dirty="0" smtClean="0"/>
              <a:t> AS "Retained Size" FROM </a:t>
            </a:r>
            <a:r>
              <a:rPr lang="en-US" sz="1600" dirty="0" err="1" smtClean="0"/>
              <a:t>java.lang.String</a:t>
            </a:r>
            <a:r>
              <a:rPr lang="en-US" sz="1600" dirty="0" smtClean="0"/>
              <a:t> </a:t>
            </a:r>
            <a:r>
              <a:rPr lang="en-US" sz="1600" dirty="0" err="1" smtClean="0"/>
              <a:t>sUse</a:t>
            </a:r>
            <a:r>
              <a:rPr lang="en-US" sz="1600" dirty="0" smtClean="0"/>
              <a:t> the AS RETAINED SET keyword to get the set of objects retained by your selection:</a:t>
            </a:r>
          </a:p>
          <a:p>
            <a:r>
              <a:rPr lang="en-US" sz="1600" dirty="0" smtClean="0"/>
              <a:t>SELECT AS RETAINED SET * FROM </a:t>
            </a:r>
            <a:r>
              <a:rPr lang="en-US" sz="1600" dirty="0" err="1" smtClean="0"/>
              <a:t>java.lang.String</a:t>
            </a:r>
            <a:r>
              <a:rPr lang="en-US" sz="1600" b="1" dirty="0" err="1" smtClean="0"/>
              <a:t>Flatten</a:t>
            </a:r>
            <a:r>
              <a:rPr lang="en-US" sz="1600" b="1" dirty="0" smtClean="0"/>
              <a:t> select items into an object list</a:t>
            </a:r>
          </a:p>
          <a:p>
            <a:endParaRPr lang="en-US" sz="1600" dirty="0" smtClean="0"/>
          </a:p>
          <a:p>
            <a:r>
              <a:rPr lang="en-US" sz="1600" dirty="0" smtClean="0"/>
              <a:t>Use the OBJECTS to interpret the items in the SELECT clause as objects:</a:t>
            </a:r>
          </a:p>
          <a:p>
            <a:r>
              <a:rPr lang="en-US" sz="1600" dirty="0" smtClean="0"/>
              <a:t>SELECT OBJECTS dominators(s) FROM </a:t>
            </a:r>
            <a:r>
              <a:rPr lang="en-US" sz="1600" dirty="0" err="1" smtClean="0"/>
              <a:t>java.lang.String</a:t>
            </a:r>
            <a:r>
              <a:rPr lang="en-US" sz="1600" dirty="0" smtClean="0"/>
              <a:t> </a:t>
            </a:r>
            <a:r>
              <a:rPr lang="en-US" sz="1600" dirty="0" err="1" smtClean="0"/>
              <a:t>sThe</a:t>
            </a:r>
            <a:r>
              <a:rPr lang="en-US" sz="1600" dirty="0" smtClean="0"/>
              <a:t> function dominators() returns an array of objects. Therefore the query returns a list of object lists, i.e. arrays. By using the keyword OBJECTS , we force the OQL to reduce this into a single list of objects.</a:t>
            </a:r>
          </a:p>
          <a:p>
            <a:r>
              <a:rPr lang="en-US" sz="1600" b="1" dirty="0" smtClean="0"/>
              <a:t>Select unique objects</a:t>
            </a:r>
            <a:endParaRPr lang="en-US" sz="1600" dirty="0" smtClean="0"/>
          </a:p>
          <a:p>
            <a:r>
              <a:rPr lang="en-US" sz="1600" dirty="0" smtClean="0"/>
              <a:t>Use the DISTINCT keyword to only select unique objects:</a:t>
            </a:r>
          </a:p>
          <a:p>
            <a:r>
              <a:rPr lang="en-US" sz="1600" dirty="0" smtClean="0"/>
              <a:t>SELECT DISTINCT * FROM OBJECTS 0,1,1,2Use the DISTINCT OBJECTS keyword to only select unique objects from the result of the selected clause:</a:t>
            </a:r>
          </a:p>
          <a:p>
            <a:r>
              <a:rPr lang="en-US" sz="1600" dirty="0" smtClean="0"/>
              <a:t>SELECT DISTINCT OBJECTS </a:t>
            </a:r>
            <a:r>
              <a:rPr lang="en-US" sz="1600" dirty="0" err="1" smtClean="0"/>
              <a:t>classof</a:t>
            </a:r>
            <a:r>
              <a:rPr lang="en-US" sz="1600" dirty="0" smtClean="0"/>
              <a:t>(s) FROM </a:t>
            </a:r>
            <a:r>
              <a:rPr lang="en-US" sz="1600" dirty="0" err="1" smtClean="0"/>
              <a:t>java.lang.String</a:t>
            </a:r>
            <a:r>
              <a:rPr lang="en-US" sz="1600" dirty="0" smtClean="0"/>
              <a:t> </a:t>
            </a:r>
            <a:r>
              <a:rPr lang="en-US" sz="1600" dirty="0" err="1" smtClean="0"/>
              <a:t>sThe</a:t>
            </a:r>
            <a:r>
              <a:rPr lang="en-US" sz="1600" dirty="0" smtClean="0"/>
              <a:t> function </a:t>
            </a:r>
            <a:r>
              <a:rPr lang="en-US" sz="1600" dirty="0" err="1" smtClean="0"/>
              <a:t>classof</a:t>
            </a:r>
            <a:r>
              <a:rPr lang="en-US" sz="1600" dirty="0" smtClean="0"/>
              <a:t> returns the class object. </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7772400" cy="628650"/>
          </a:xfrm>
        </p:spPr>
        <p:txBody>
          <a:bodyPr/>
          <a:lstStyle/>
          <a:p>
            <a:r>
              <a:rPr lang="en-US" dirty="0" smtClean="0"/>
              <a:t>JVM Internal Components</a:t>
            </a:r>
            <a:endParaRPr lang="en-US" dirty="0"/>
          </a:p>
        </p:txBody>
      </p:sp>
      <p:sp>
        <p:nvSpPr>
          <p:cNvPr id="3" name="Subtitle 2"/>
          <p:cNvSpPr>
            <a:spLocks noGrp="1"/>
          </p:cNvSpPr>
          <p:nvPr>
            <p:ph type="subTitle" idx="4294967295"/>
          </p:nvPr>
        </p:nvSpPr>
        <p:spPr>
          <a:xfrm>
            <a:off x="228600" y="762000"/>
            <a:ext cx="8915400" cy="5943600"/>
          </a:xfrm>
        </p:spPr>
        <p:txBody>
          <a:bodyPr>
            <a:normAutofit/>
          </a:bodyPr>
          <a:lstStyle/>
          <a:p>
            <a:pPr marL="457200" indent="-457200" algn="l">
              <a:buFont typeface="+mj-lt"/>
              <a:buAutoNum type="arabicPeriod"/>
            </a:pPr>
            <a:r>
              <a:rPr lang="en-US" u="sng" dirty="0" err="1" smtClean="0"/>
              <a:t>ByteCode</a:t>
            </a:r>
            <a:r>
              <a:rPr lang="en-US" u="sng" dirty="0" smtClean="0"/>
              <a:t> verifier</a:t>
            </a:r>
            <a:r>
              <a:rPr lang="en-US" dirty="0" smtClean="0"/>
              <a:t>: </a:t>
            </a:r>
            <a:r>
              <a:rPr lang="en-US" dirty="0" err="1" smtClean="0"/>
              <a:t>ByteCode</a:t>
            </a:r>
            <a:r>
              <a:rPr lang="en-US" dirty="0" smtClean="0"/>
              <a:t> verifier checks if the read </a:t>
            </a:r>
            <a:r>
              <a:rPr lang="en-US" dirty="0" err="1" smtClean="0"/>
              <a:t>bytecode</a:t>
            </a:r>
            <a:r>
              <a:rPr lang="en-US" dirty="0" smtClean="0"/>
              <a:t>, is valid, and detects any malicious operations which may corrupt data/code.</a:t>
            </a:r>
          </a:p>
          <a:p>
            <a:pPr marL="457200" indent="-457200" algn="l">
              <a:buFont typeface="+mj-lt"/>
              <a:buAutoNum type="arabicPeriod"/>
            </a:pPr>
            <a:r>
              <a:rPr lang="en-US" u="sng" dirty="0" err="1" smtClean="0"/>
              <a:t>Classloader</a:t>
            </a:r>
            <a:r>
              <a:rPr lang="en-US" dirty="0" smtClean="0"/>
              <a:t>: </a:t>
            </a:r>
            <a:r>
              <a:rPr lang="en-US" dirty="0" err="1" smtClean="0"/>
              <a:t>Classloader</a:t>
            </a:r>
            <a:r>
              <a:rPr lang="en-US" dirty="0" smtClean="0"/>
              <a:t> </a:t>
            </a:r>
            <a:r>
              <a:rPr lang="en-US" dirty="0"/>
              <a:t>is a subsystem of JVM that is used to load </a:t>
            </a:r>
            <a:r>
              <a:rPr lang="en-US" dirty="0" smtClean="0"/>
              <a:t>required class files(compiled byte code of each class file)</a:t>
            </a:r>
            <a:endParaRPr lang="en-US" dirty="0"/>
          </a:p>
          <a:p>
            <a:pPr marL="457200" indent="-457200" algn="l">
              <a:buFont typeface="+mj-lt"/>
              <a:buAutoNum type="arabicPeriod"/>
            </a:pPr>
            <a:r>
              <a:rPr lang="en-US" u="sng" dirty="0" smtClean="0"/>
              <a:t>Class(Method</a:t>
            </a:r>
            <a:r>
              <a:rPr lang="en-US" u="sng" dirty="0"/>
              <a:t>) </a:t>
            </a:r>
            <a:r>
              <a:rPr lang="en-US" u="sng" dirty="0" smtClean="0"/>
              <a:t>Area</a:t>
            </a:r>
            <a:r>
              <a:rPr lang="en-US" dirty="0" smtClean="0"/>
              <a:t>: Class(Method</a:t>
            </a:r>
            <a:r>
              <a:rPr lang="en-US" dirty="0"/>
              <a:t>) Area stores per-class structures such as the runtime constant pool, field and method data, the code for </a:t>
            </a:r>
            <a:r>
              <a:rPr lang="en-US" dirty="0" smtClean="0"/>
              <a:t>methods.</a:t>
            </a:r>
          </a:p>
          <a:p>
            <a:pPr marL="457200" indent="-457200" algn="l">
              <a:buFont typeface="+mj-lt"/>
              <a:buAutoNum type="arabicPeriod"/>
            </a:pPr>
            <a:r>
              <a:rPr lang="en-US" u="sng" dirty="0" smtClean="0"/>
              <a:t>Heap</a:t>
            </a:r>
            <a:r>
              <a:rPr lang="en-US" dirty="0" smtClean="0"/>
              <a:t>: It </a:t>
            </a:r>
            <a:r>
              <a:rPr lang="en-US" dirty="0"/>
              <a:t>is the runtime data area in which objects are </a:t>
            </a:r>
            <a:r>
              <a:rPr lang="en-US" dirty="0" smtClean="0"/>
              <a:t>allocated.</a:t>
            </a:r>
          </a:p>
          <a:p>
            <a:pPr marL="457200" indent="-457200" algn="l">
              <a:buFont typeface="+mj-lt"/>
              <a:buAutoNum type="arabicPeriod"/>
            </a:pPr>
            <a:r>
              <a:rPr lang="en-US" u="sng" dirty="0" smtClean="0"/>
              <a:t>Stack</a:t>
            </a:r>
            <a:r>
              <a:rPr lang="en-US" dirty="0" smtClean="0"/>
              <a:t>: Java </a:t>
            </a:r>
            <a:r>
              <a:rPr lang="en-US" dirty="0"/>
              <a:t>Stack stores frames</a:t>
            </a:r>
            <a:r>
              <a:rPr lang="en-US" dirty="0" smtClean="0"/>
              <a:t>. It </a:t>
            </a:r>
            <a:r>
              <a:rPr lang="en-US" dirty="0"/>
              <a:t>holds local variables and partial results, and plays a part in method invocation and return</a:t>
            </a:r>
            <a:r>
              <a:rPr lang="en-US" dirty="0" smtClean="0"/>
              <a:t>. </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8610600" cy="552450"/>
          </a:xfrm>
        </p:spPr>
        <p:txBody>
          <a:bodyPr>
            <a:normAutofit/>
          </a:bodyPr>
          <a:lstStyle/>
          <a:p>
            <a:r>
              <a:rPr lang="en-US" dirty="0" smtClean="0"/>
              <a:t>OQL – Object Query Language</a:t>
            </a:r>
            <a:endParaRPr lang="en-US" dirty="0"/>
          </a:p>
        </p:txBody>
      </p:sp>
      <p:sp>
        <p:nvSpPr>
          <p:cNvPr id="4" name="Subtitle 2"/>
          <p:cNvSpPr txBox="1">
            <a:spLocks/>
          </p:cNvSpPr>
          <p:nvPr/>
        </p:nvSpPr>
        <p:spPr>
          <a:xfrm>
            <a:off x="0" y="609600"/>
            <a:ext cx="8839200" cy="6096000"/>
          </a:xfrm>
          <a:prstGeom prst="rect">
            <a:avLst/>
          </a:prstGeom>
        </p:spPr>
        <p:txBody>
          <a:bodyPr vert="horz">
            <a:noAutofit/>
          </a:bodyPr>
          <a:lstStyle/>
          <a:p>
            <a:r>
              <a:rPr lang="en-US" sz="1600" b="1" dirty="0" smtClean="0"/>
              <a:t>FROM Clause</a:t>
            </a:r>
          </a:p>
          <a:p>
            <a:r>
              <a:rPr lang="en-US" sz="1600" b="1" dirty="0" smtClean="0"/>
              <a:t>Specify the class</a:t>
            </a:r>
          </a:p>
          <a:p>
            <a:r>
              <a:rPr lang="en-US" sz="1600" dirty="0" smtClean="0"/>
              <a:t>The FROM clause defines the classes on which to operate. Specify the class by one of the following means:</a:t>
            </a:r>
          </a:p>
          <a:p>
            <a:r>
              <a:rPr lang="en-US" sz="1600" b="1" dirty="0" smtClean="0"/>
              <a:t>by class name:</a:t>
            </a:r>
          </a:p>
          <a:p>
            <a:r>
              <a:rPr lang="en-US" sz="1600" dirty="0" smtClean="0">
                <a:solidFill>
                  <a:srgbClr val="FF0000"/>
                </a:solidFill>
              </a:rPr>
              <a:t>SELECT * FROM </a:t>
            </a:r>
            <a:r>
              <a:rPr lang="en-US" sz="1600" dirty="0" err="1" smtClean="0">
                <a:solidFill>
                  <a:srgbClr val="FF0000"/>
                </a:solidFill>
              </a:rPr>
              <a:t>java.lang.String</a:t>
            </a:r>
            <a:endParaRPr lang="en-US" sz="1600" dirty="0" smtClean="0">
              <a:solidFill>
                <a:srgbClr val="FF0000"/>
              </a:solidFill>
            </a:endParaRPr>
          </a:p>
          <a:p>
            <a:r>
              <a:rPr lang="en-US" sz="1600" b="1" dirty="0" smtClean="0"/>
              <a:t>by a regular expression matching the class name:</a:t>
            </a:r>
          </a:p>
          <a:p>
            <a:r>
              <a:rPr lang="en-US" sz="1600" dirty="0" smtClean="0">
                <a:solidFill>
                  <a:srgbClr val="FF0000"/>
                </a:solidFill>
              </a:rPr>
              <a:t>SELECT * FROM "java\.</a:t>
            </a:r>
            <a:r>
              <a:rPr lang="en-US" sz="1600" dirty="0" err="1" smtClean="0">
                <a:solidFill>
                  <a:srgbClr val="FF0000"/>
                </a:solidFill>
              </a:rPr>
              <a:t>lang</a:t>
            </a:r>
            <a:r>
              <a:rPr lang="en-US" sz="1600" dirty="0" smtClean="0">
                <a:solidFill>
                  <a:srgbClr val="FF0000"/>
                </a:solidFill>
              </a:rPr>
              <a:t>\..*“</a:t>
            </a:r>
          </a:p>
          <a:p>
            <a:r>
              <a:rPr lang="en-US" sz="1600" b="1" dirty="0" smtClean="0"/>
              <a:t>by the object address of the class:</a:t>
            </a:r>
          </a:p>
          <a:p>
            <a:r>
              <a:rPr lang="en-US" sz="1600" dirty="0" smtClean="0"/>
              <a:t>SELECT * FROM 0x2b7468c8</a:t>
            </a:r>
          </a:p>
          <a:p>
            <a:r>
              <a:rPr lang="en-US" sz="1600" b="1" dirty="0" smtClean="0"/>
              <a:t>by the object addresses of more than one </a:t>
            </a:r>
            <a:r>
              <a:rPr lang="en-US" sz="1600" b="1" dirty="0" err="1" smtClean="0"/>
              <a:t>class:</a:t>
            </a:r>
            <a:r>
              <a:rPr lang="en-US" sz="1600" dirty="0" err="1" smtClean="0"/>
              <a:t>SELECT</a:t>
            </a:r>
            <a:r>
              <a:rPr lang="en-US" sz="1600" dirty="0" smtClean="0"/>
              <a:t> * FROM 0x2b7468c8,0x2b74aee0</a:t>
            </a:r>
            <a:r>
              <a:rPr lang="en-US" sz="1600" b="1" dirty="0" smtClean="0"/>
              <a:t>by the object id of the </a:t>
            </a:r>
            <a:r>
              <a:rPr lang="en-US" sz="1600" b="1" dirty="0" err="1" smtClean="0"/>
              <a:t>class:</a:t>
            </a:r>
            <a:r>
              <a:rPr lang="en-US" sz="1600" dirty="0" err="1" smtClean="0"/>
              <a:t>SELECT</a:t>
            </a:r>
            <a:r>
              <a:rPr lang="en-US" sz="1600" dirty="0" smtClean="0"/>
              <a:t> * FROM 20815</a:t>
            </a:r>
            <a:r>
              <a:rPr lang="en-US" sz="1600" b="1" dirty="0" smtClean="0"/>
              <a:t>by the object ids of more than one </a:t>
            </a:r>
            <a:r>
              <a:rPr lang="en-US" sz="1600" b="1" dirty="0" err="1" smtClean="0"/>
              <a:t>class:</a:t>
            </a:r>
            <a:r>
              <a:rPr lang="en-US" sz="1600" dirty="0" err="1" smtClean="0"/>
              <a:t>SELECT</a:t>
            </a:r>
            <a:r>
              <a:rPr lang="en-US" sz="1600" dirty="0" smtClean="0"/>
              <a:t> * FROM 20815,20975</a:t>
            </a:r>
            <a:r>
              <a:rPr lang="en-US" sz="1600" b="1" dirty="0" smtClean="0"/>
              <a:t>by a sub </a:t>
            </a:r>
            <a:r>
              <a:rPr lang="en-US" sz="1600" b="1" dirty="0" err="1" smtClean="0"/>
              <a:t>select:</a:t>
            </a:r>
            <a:r>
              <a:rPr lang="en-US" sz="1600" dirty="0" err="1" smtClean="0"/>
              <a:t>SELECT</a:t>
            </a:r>
            <a:r>
              <a:rPr lang="en-US" sz="1600" dirty="0" smtClean="0"/>
              <a:t> * FROM ( SELECT * FROM </a:t>
            </a:r>
            <a:r>
              <a:rPr lang="en-US" sz="1600" dirty="0" err="1" smtClean="0"/>
              <a:t>java.lang.Class</a:t>
            </a:r>
            <a:r>
              <a:rPr lang="en-US" sz="1600" dirty="0" smtClean="0"/>
              <a:t> c WHERE c implements </a:t>
            </a:r>
            <a:r>
              <a:rPr lang="en-US" sz="1600" dirty="0" err="1" smtClean="0"/>
              <a:t>org.eclipse.mat.snapshot.model.IClass</a:t>
            </a:r>
            <a:r>
              <a:rPr lang="en-US" sz="1600" dirty="0" smtClean="0"/>
              <a:t> )The statement returns all objects in the heap. The implements check is necessary, as the heap dump can contain </a:t>
            </a:r>
            <a:r>
              <a:rPr lang="en-US" sz="1600" dirty="0" err="1" smtClean="0"/>
              <a:t>java.lang.Class</a:t>
            </a:r>
            <a:r>
              <a:rPr lang="en-US" sz="1600" dirty="0" smtClean="0"/>
              <a:t> instances caused by proxy classes or classes representing primitive types such as </a:t>
            </a:r>
            <a:r>
              <a:rPr lang="en-US" sz="1600" dirty="0" err="1" smtClean="0"/>
              <a:t>int.class</a:t>
            </a:r>
            <a:r>
              <a:rPr lang="en-US" sz="1600" dirty="0" smtClean="0"/>
              <a:t> or </a:t>
            </a:r>
            <a:r>
              <a:rPr lang="en-US" sz="1600" dirty="0" err="1" smtClean="0"/>
              <a:t>Integer.TYPE</a:t>
            </a:r>
            <a:r>
              <a:rPr lang="en-US" sz="1600" dirty="0" smtClean="0"/>
              <a:t>. The following query has the same effect, which calls a method directly on the </a:t>
            </a:r>
            <a:r>
              <a:rPr lang="en-US" sz="1600" dirty="0" err="1" smtClean="0"/>
              <a:t>ISnapshot</a:t>
            </a:r>
            <a:r>
              <a:rPr lang="en-US" sz="1600" dirty="0" smtClean="0"/>
              <a:t> object:</a:t>
            </a:r>
          </a:p>
          <a:p>
            <a:r>
              <a:rPr lang="en-US" sz="1600" dirty="0" smtClean="0"/>
              <a:t>SELECT * FROM ${snapshot}.</a:t>
            </a:r>
            <a:r>
              <a:rPr lang="en-US" sz="1600" dirty="0" err="1" smtClean="0"/>
              <a:t>getClasses</a:t>
            </a:r>
            <a:r>
              <a:rPr lang="en-US" sz="1600" dirty="0" smtClean="0"/>
              <a:t>()</a:t>
            </a:r>
          </a:p>
        </p:txBody>
      </p:sp>
    </p:spTree>
    <p:extLst>
      <p:ext uri="{BB962C8B-B14F-4D97-AF65-F5344CB8AC3E}">
        <p14:creationId xmlns:p14="http://schemas.microsoft.com/office/powerpoint/2010/main" val="28377521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8610600" cy="552450"/>
          </a:xfrm>
        </p:spPr>
        <p:txBody>
          <a:bodyPr>
            <a:normAutofit/>
          </a:bodyPr>
          <a:lstStyle/>
          <a:p>
            <a:r>
              <a:rPr lang="en-US" dirty="0" smtClean="0"/>
              <a:t>OQL – Object Query Language</a:t>
            </a:r>
            <a:endParaRPr lang="en-US" dirty="0"/>
          </a:p>
        </p:txBody>
      </p:sp>
      <p:sp>
        <p:nvSpPr>
          <p:cNvPr id="4" name="Subtitle 2"/>
          <p:cNvSpPr txBox="1">
            <a:spLocks/>
          </p:cNvSpPr>
          <p:nvPr/>
        </p:nvSpPr>
        <p:spPr>
          <a:xfrm>
            <a:off x="0" y="609600"/>
            <a:ext cx="8839200" cy="6096000"/>
          </a:xfrm>
          <a:prstGeom prst="rect">
            <a:avLst/>
          </a:prstGeom>
        </p:spPr>
        <p:txBody>
          <a:bodyPr vert="horz">
            <a:noAutofit/>
          </a:bodyPr>
          <a:lstStyle/>
          <a:p>
            <a:r>
              <a:rPr lang="en-US" sz="1600" b="1" dirty="0" smtClean="0"/>
              <a:t>Include sub classes</a:t>
            </a:r>
          </a:p>
          <a:p>
            <a:r>
              <a:rPr lang="en-US" sz="1600" dirty="0" smtClean="0"/>
              <a:t>Use the INSTANCEOF keyword to include objects of sub-classes into the query:</a:t>
            </a:r>
          </a:p>
          <a:p>
            <a:r>
              <a:rPr lang="en-US" sz="1600" dirty="0" smtClean="0"/>
              <a:t>SELECT * FROM INSTANCEOF </a:t>
            </a:r>
            <a:r>
              <a:rPr lang="en-US" sz="1600" dirty="0" err="1" smtClean="0"/>
              <a:t>java.lang.ref.Reference</a:t>
            </a:r>
            <a:endParaRPr lang="en-US" sz="1600" dirty="0" smtClean="0"/>
          </a:p>
          <a:p>
            <a:r>
              <a:rPr lang="en-US" sz="1600" dirty="0" smtClean="0"/>
              <a:t>The resulting table contains, amongst others, </a:t>
            </a:r>
            <a:r>
              <a:rPr lang="en-US" sz="1600" dirty="0" err="1" smtClean="0"/>
              <a:t>WeakReference</a:t>
            </a:r>
            <a:r>
              <a:rPr lang="en-US" sz="1600" dirty="0" smtClean="0"/>
              <a:t> and </a:t>
            </a:r>
            <a:r>
              <a:rPr lang="en-US" sz="1600" dirty="0" err="1" smtClean="0"/>
              <a:t>SoftReference</a:t>
            </a:r>
            <a:r>
              <a:rPr lang="en-US" sz="1600" dirty="0" smtClean="0"/>
              <a:t> objects because both classes extend from </a:t>
            </a:r>
            <a:r>
              <a:rPr lang="en-US" sz="1600" dirty="0" err="1" smtClean="0"/>
              <a:t>java.lang.ref.Reference</a:t>
            </a:r>
            <a:r>
              <a:rPr lang="en-US" sz="1600" dirty="0" smtClean="0"/>
              <a:t> . </a:t>
            </a:r>
          </a:p>
          <a:p>
            <a:r>
              <a:rPr lang="en-US" sz="1600" dirty="0" smtClean="0"/>
              <a:t>By the way, the same result has the following query</a:t>
            </a:r>
          </a:p>
          <a:p>
            <a:r>
              <a:rPr lang="en-US" sz="1600" dirty="0" smtClean="0"/>
              <a:t>SELECT * FROM ${snapshot}.</a:t>
            </a:r>
            <a:r>
              <a:rPr lang="en-US" sz="1600" dirty="0" err="1" smtClean="0"/>
              <a:t>getClassesByName</a:t>
            </a:r>
            <a:r>
              <a:rPr lang="en-US" sz="1600" dirty="0" smtClean="0"/>
              <a:t>("</a:t>
            </a:r>
            <a:r>
              <a:rPr lang="en-US" sz="1600" dirty="0" err="1" smtClean="0"/>
              <a:t>java.lang.ref.Reference</a:t>
            </a:r>
            <a:r>
              <a:rPr lang="en-US" sz="1600" dirty="0" smtClean="0"/>
              <a:t>", true)</a:t>
            </a:r>
            <a:endParaRPr lang="en-US" sz="16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8610600" cy="552450"/>
          </a:xfrm>
        </p:spPr>
        <p:txBody>
          <a:bodyPr>
            <a:normAutofit/>
          </a:bodyPr>
          <a:lstStyle/>
          <a:p>
            <a:r>
              <a:rPr lang="en-US" dirty="0" smtClean="0"/>
              <a:t>OQL – Object Query Language</a:t>
            </a:r>
            <a:endParaRPr lang="en-US" dirty="0"/>
          </a:p>
        </p:txBody>
      </p:sp>
      <p:sp>
        <p:nvSpPr>
          <p:cNvPr id="4" name="Subtitle 2"/>
          <p:cNvSpPr txBox="1">
            <a:spLocks/>
          </p:cNvSpPr>
          <p:nvPr/>
        </p:nvSpPr>
        <p:spPr>
          <a:xfrm>
            <a:off x="0" y="609600"/>
            <a:ext cx="8839200" cy="6096000"/>
          </a:xfrm>
          <a:prstGeom prst="rect">
            <a:avLst/>
          </a:prstGeom>
        </p:spPr>
        <p:txBody>
          <a:bodyPr vert="horz">
            <a:noAutofit/>
          </a:bodyPr>
          <a:lstStyle/>
          <a:p>
            <a:r>
              <a:rPr lang="en-US" sz="1600" b="1" dirty="0" smtClean="0"/>
              <a:t>WHERE Clause</a:t>
            </a:r>
          </a:p>
          <a:p>
            <a:r>
              <a:rPr lang="en-US" sz="1600" b="1" dirty="0" smtClean="0"/>
              <a:t>&gt;=, &lt;=, &gt;, &lt;, [ NOT ] LIKE, [ NOT ] IN, IMPLEMENTS (relational operations)</a:t>
            </a:r>
          </a:p>
          <a:p>
            <a:r>
              <a:rPr lang="en-US" sz="1600" dirty="0" smtClean="0"/>
              <a:t>The WHERE clause specifies search conditions, that remove unwanted data from the query result. The following operators, are in order of precedence. The operators are evaluated in the specified order:</a:t>
            </a:r>
          </a:p>
          <a:p>
            <a:r>
              <a:rPr lang="en-US" sz="1600" dirty="0" smtClean="0"/>
              <a:t>SELECT * FROM </a:t>
            </a:r>
            <a:r>
              <a:rPr lang="en-US" sz="1600" dirty="0" err="1" smtClean="0"/>
              <a:t>java.lang.String</a:t>
            </a:r>
            <a:r>
              <a:rPr lang="en-US" sz="1600" dirty="0" smtClean="0"/>
              <a:t> s WHERE </a:t>
            </a:r>
            <a:r>
              <a:rPr lang="en-US" sz="1600" dirty="0" err="1" smtClean="0"/>
              <a:t>s.count</a:t>
            </a:r>
            <a:r>
              <a:rPr lang="en-US" sz="1600" dirty="0" smtClean="0"/>
              <a:t> &gt;= 100</a:t>
            </a:r>
          </a:p>
          <a:p>
            <a:r>
              <a:rPr lang="en-US" sz="1600" dirty="0" smtClean="0"/>
              <a:t>SELECT * FROM </a:t>
            </a:r>
            <a:r>
              <a:rPr lang="en-US" sz="1600" dirty="0" err="1" smtClean="0"/>
              <a:t>java.lang.String</a:t>
            </a:r>
            <a:r>
              <a:rPr lang="en-US" sz="1600" dirty="0" smtClean="0"/>
              <a:t> s WHERE </a:t>
            </a:r>
            <a:r>
              <a:rPr lang="en-US" sz="1600" dirty="0" err="1" smtClean="0"/>
              <a:t>toString</a:t>
            </a:r>
            <a:r>
              <a:rPr lang="en-US" sz="1600" dirty="0" smtClean="0"/>
              <a:t>(s) LIKE </a:t>
            </a:r>
            <a:r>
              <a:rPr lang="en-US" sz="1600" smtClean="0"/>
              <a:t>".*day“</a:t>
            </a:r>
          </a:p>
          <a:p>
            <a:r>
              <a:rPr lang="en-US" sz="1600" smtClean="0"/>
              <a:t>SELECT </a:t>
            </a:r>
            <a:r>
              <a:rPr lang="en-US" sz="1600" dirty="0" smtClean="0"/>
              <a:t>* FROM </a:t>
            </a:r>
            <a:r>
              <a:rPr lang="en-US" sz="1600" dirty="0" err="1" smtClean="0"/>
              <a:t>java.lang.String</a:t>
            </a:r>
            <a:r>
              <a:rPr lang="en-US" sz="1600" dirty="0" smtClean="0"/>
              <a:t> s WHERE </a:t>
            </a:r>
            <a:r>
              <a:rPr lang="en-US" sz="1600" dirty="0" err="1" smtClean="0"/>
              <a:t>s.value</a:t>
            </a:r>
            <a:r>
              <a:rPr lang="en-US" sz="1600" dirty="0" smtClean="0"/>
              <a:t> NOT IN dominators(s)SELECT * FROM </a:t>
            </a:r>
            <a:r>
              <a:rPr lang="en-US" sz="1600" dirty="0" err="1" smtClean="0"/>
              <a:t>java.lang.Class</a:t>
            </a:r>
            <a:r>
              <a:rPr lang="en-US" sz="1600" dirty="0" smtClean="0"/>
              <a:t> c WHERE c IMPLEMENTS </a:t>
            </a:r>
            <a:r>
              <a:rPr lang="en-US" sz="1600" dirty="0" err="1" smtClean="0"/>
              <a:t>org.eclipse.mat.snapshot.model.IClass</a:t>
            </a:r>
            <a:endParaRPr lang="en-US" sz="1600" dirty="0" smtClean="0"/>
          </a:p>
          <a:p>
            <a:r>
              <a:rPr lang="en-US" sz="1600" b="1" dirty="0" smtClean="0"/>
              <a:t>=, != (equality operations)</a:t>
            </a:r>
          </a:p>
          <a:p>
            <a:r>
              <a:rPr lang="en-US" sz="1600" dirty="0" smtClean="0"/>
              <a:t>SELECT * FROM </a:t>
            </a:r>
            <a:r>
              <a:rPr lang="en-US" sz="1600" dirty="0" err="1" smtClean="0"/>
              <a:t>java.lang.String</a:t>
            </a:r>
            <a:r>
              <a:rPr lang="en-US" sz="1600" dirty="0" smtClean="0"/>
              <a:t> s WHERE </a:t>
            </a:r>
            <a:r>
              <a:rPr lang="en-US" sz="1600" dirty="0" err="1" smtClean="0"/>
              <a:t>toString</a:t>
            </a:r>
            <a:r>
              <a:rPr lang="en-US" sz="1600" dirty="0" smtClean="0"/>
              <a:t>(s) = "</a:t>
            </a:r>
            <a:r>
              <a:rPr lang="en-US" sz="1600" dirty="0" err="1" smtClean="0"/>
              <a:t>monday</a:t>
            </a:r>
            <a:r>
              <a:rPr lang="en-US" sz="1600" dirty="0" smtClean="0"/>
              <a:t>"</a:t>
            </a:r>
          </a:p>
          <a:p>
            <a:r>
              <a:rPr lang="en-US" sz="1600" b="1" dirty="0" smtClean="0"/>
              <a:t>AND (conditional AND operation)</a:t>
            </a:r>
          </a:p>
          <a:p>
            <a:r>
              <a:rPr lang="en-US" sz="1600" dirty="0" smtClean="0"/>
              <a:t>SELECT * FROM </a:t>
            </a:r>
            <a:r>
              <a:rPr lang="en-US" sz="1600" dirty="0" err="1" smtClean="0"/>
              <a:t>java.lang.String</a:t>
            </a:r>
            <a:r>
              <a:rPr lang="en-US" sz="1600" dirty="0" smtClean="0"/>
              <a:t> s WHERE </a:t>
            </a:r>
            <a:r>
              <a:rPr lang="en-US" sz="1600" dirty="0" err="1" smtClean="0"/>
              <a:t>s.count</a:t>
            </a:r>
            <a:r>
              <a:rPr lang="en-US" sz="1600" dirty="0" smtClean="0"/>
              <a:t> &gt; 100 AND </a:t>
            </a:r>
            <a:r>
              <a:rPr lang="en-US" sz="1600" dirty="0" err="1" smtClean="0"/>
              <a:t>s.@retainedHeapSize</a:t>
            </a:r>
            <a:r>
              <a:rPr lang="en-US" sz="1600" dirty="0" smtClean="0"/>
              <a:t> &gt; </a:t>
            </a:r>
            <a:r>
              <a:rPr lang="en-US" sz="1600" dirty="0" err="1" smtClean="0"/>
              <a:t>s.@usedHeapSize</a:t>
            </a:r>
            <a:endParaRPr lang="en-US" sz="1600" dirty="0" smtClean="0"/>
          </a:p>
          <a:p>
            <a:r>
              <a:rPr lang="en-US" sz="1600" b="1" dirty="0" smtClean="0"/>
              <a:t>OR (conditional OR operation)</a:t>
            </a:r>
          </a:p>
          <a:p>
            <a:r>
              <a:rPr lang="en-US" sz="1600" dirty="0" smtClean="0"/>
              <a:t>SELECT * FROM </a:t>
            </a:r>
            <a:r>
              <a:rPr lang="en-US" sz="1600" dirty="0" err="1" smtClean="0"/>
              <a:t>java.lang.String</a:t>
            </a:r>
            <a:r>
              <a:rPr lang="en-US" sz="1600" dirty="0" smtClean="0"/>
              <a:t> s WHERE </a:t>
            </a:r>
            <a:r>
              <a:rPr lang="en-US" sz="1600" dirty="0" err="1" smtClean="0"/>
              <a:t>s.count</a:t>
            </a:r>
            <a:r>
              <a:rPr lang="en-US" sz="1600" dirty="0" smtClean="0"/>
              <a:t> &gt; 1000 OR </a:t>
            </a:r>
            <a:r>
              <a:rPr lang="en-US" sz="1600" dirty="0" err="1" smtClean="0"/>
              <a:t>s.value.@length</a:t>
            </a:r>
            <a:r>
              <a:rPr lang="en-US" sz="1600" dirty="0" smtClean="0"/>
              <a:t> &gt; 1000Operators can be applied to expressions, constant literals and sub queries. Valid expressions are explained in the next sections.</a:t>
            </a:r>
          </a:p>
          <a:p>
            <a:r>
              <a:rPr lang="en-US" sz="1600" b="1" dirty="0" smtClean="0"/>
              <a:t>Literal Expression</a:t>
            </a:r>
          </a:p>
          <a:p>
            <a:r>
              <a:rPr lang="en-US" sz="1600" dirty="0" smtClean="0"/>
              <a:t>Boolean, String, Integer, Long, Character and null literals:</a:t>
            </a:r>
          </a:p>
          <a:p>
            <a:r>
              <a:rPr lang="en-US" sz="1600" dirty="0" smtClean="0"/>
              <a:t>SELECT * FROM </a:t>
            </a:r>
            <a:r>
              <a:rPr lang="en-US" sz="1600" dirty="0" err="1" smtClean="0"/>
              <a:t>java.lang.String</a:t>
            </a:r>
            <a:r>
              <a:rPr lang="en-US" sz="1600" dirty="0" smtClean="0"/>
              <a:t> s WHERE ( </a:t>
            </a:r>
            <a:r>
              <a:rPr lang="en-US" sz="1600" dirty="0" err="1" smtClean="0"/>
              <a:t>s.count</a:t>
            </a:r>
            <a:r>
              <a:rPr lang="en-US" sz="1600" dirty="0" smtClean="0"/>
              <a:t> &gt; 1000 ) = true WHERE </a:t>
            </a:r>
            <a:r>
              <a:rPr lang="en-US" sz="1600" dirty="0" err="1" smtClean="0"/>
              <a:t>toString</a:t>
            </a:r>
            <a:r>
              <a:rPr lang="en-US" sz="1600" dirty="0" smtClean="0"/>
              <a:t>(s) = "</a:t>
            </a:r>
            <a:r>
              <a:rPr lang="en-US" sz="1600" dirty="0" err="1" smtClean="0"/>
              <a:t>monday</a:t>
            </a:r>
            <a:r>
              <a:rPr lang="en-US" sz="1600" dirty="0" smtClean="0"/>
              <a:t>" WHERE dominators(s).size() = 0 WHERE </a:t>
            </a:r>
            <a:r>
              <a:rPr lang="en-US" sz="1600" dirty="0" err="1" smtClean="0"/>
              <a:t>s.@retainedHeapSize</a:t>
            </a:r>
            <a:r>
              <a:rPr lang="en-US" sz="1600" dirty="0" smtClean="0"/>
              <a:t> &gt; 1024L WHERE </a:t>
            </a:r>
            <a:r>
              <a:rPr lang="en-US" sz="1600" dirty="0" err="1" smtClean="0"/>
              <a:t>s.value</a:t>
            </a:r>
            <a:r>
              <a:rPr lang="en-US" sz="1600" dirty="0" smtClean="0"/>
              <a:t> != null AND </a:t>
            </a:r>
            <a:r>
              <a:rPr lang="en-US" sz="1600" dirty="0" err="1" smtClean="0"/>
              <a:t>s.value.@valueArray.@length</a:t>
            </a:r>
            <a:r>
              <a:rPr lang="en-US" sz="1600" dirty="0" smtClean="0"/>
              <a:t> &gt;= 1 AND s.value.@valueArray.get(0) = 'j' WHERE </a:t>
            </a:r>
            <a:r>
              <a:rPr lang="en-US" sz="1600" dirty="0" err="1" smtClean="0"/>
              <a:t>s.@GCRootInfo</a:t>
            </a:r>
            <a:r>
              <a:rPr lang="en-US" sz="1600" dirty="0" smtClean="0"/>
              <a:t> != null </a:t>
            </a:r>
            <a:endParaRPr lang="en-US" sz="16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552450"/>
          </a:xfrm>
        </p:spPr>
        <p:txBody>
          <a:bodyPr>
            <a:normAutofit/>
          </a:bodyPr>
          <a:lstStyle/>
          <a:p>
            <a:r>
              <a:rPr lang="en-US" dirty="0" smtClean="0"/>
              <a:t>finalize() method</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marL="514350" indent="-514350" algn="l"/>
            <a:r>
              <a:rPr lang="en-US" dirty="0" smtClean="0"/>
              <a:t>As known, finalize() method gets invoked, when an object gets Garbage Collected. Hence Garbage Collection of objects with finalize() method is delayed a bit, unlike an object without finalize().</a:t>
            </a:r>
          </a:p>
          <a:p>
            <a:pPr marL="514350" indent="-514350" algn="l"/>
            <a:r>
              <a:rPr lang="en-US" dirty="0" smtClean="0"/>
              <a:t>Objects with </a:t>
            </a:r>
            <a:r>
              <a:rPr lang="en-US" dirty="0" err="1" smtClean="0"/>
              <a:t>finalizers</a:t>
            </a:r>
            <a:r>
              <a:rPr lang="en-US" dirty="0" smtClean="0"/>
              <a:t> (those that have a non-trivial finalize() method) have significant overhead compared to objects without </a:t>
            </a:r>
            <a:r>
              <a:rPr lang="en-US" dirty="0" err="1" smtClean="0"/>
              <a:t>finalizers</a:t>
            </a:r>
            <a:r>
              <a:rPr lang="en-US" dirty="0" smtClean="0"/>
              <a:t>, and should be used sparingly. </a:t>
            </a:r>
          </a:p>
          <a:p>
            <a:pPr marL="514350" indent="-514350" algn="l"/>
            <a:r>
              <a:rPr lang="en-US" dirty="0" err="1" smtClean="0"/>
              <a:t>Finalizeable</a:t>
            </a:r>
            <a:r>
              <a:rPr lang="en-US" dirty="0" smtClean="0"/>
              <a:t> objects are both slower to allocate and slower to collect. </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8610600" cy="552450"/>
          </a:xfrm>
        </p:spPr>
        <p:txBody>
          <a:bodyPr>
            <a:normAutofit/>
          </a:bodyPr>
          <a:lstStyle/>
          <a:p>
            <a:r>
              <a:rPr lang="en-US" dirty="0" smtClean="0"/>
              <a:t>finalize() method</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marL="514350" indent="-514350" algn="l"/>
            <a:r>
              <a:rPr lang="en-US" dirty="0" smtClean="0"/>
              <a:t>At allocation time, the JVM must register any </a:t>
            </a:r>
            <a:r>
              <a:rPr lang="en-US" dirty="0" err="1" smtClean="0"/>
              <a:t>finalizeable</a:t>
            </a:r>
            <a:r>
              <a:rPr lang="en-US" dirty="0" smtClean="0"/>
              <a:t> objects with the garbage collector, and (at least in the </a:t>
            </a:r>
            <a:r>
              <a:rPr lang="en-US" dirty="0" err="1" smtClean="0"/>
              <a:t>HotSpot</a:t>
            </a:r>
            <a:r>
              <a:rPr lang="en-US" dirty="0" smtClean="0"/>
              <a:t> JVM implementation) </a:t>
            </a:r>
            <a:r>
              <a:rPr lang="en-US" dirty="0" err="1" smtClean="0"/>
              <a:t>finalizeable</a:t>
            </a:r>
            <a:r>
              <a:rPr lang="en-US" dirty="0" smtClean="0"/>
              <a:t> objects must follow a slower allocation path than most other objects. </a:t>
            </a:r>
          </a:p>
          <a:p>
            <a:pPr marL="514350" indent="-514350" algn="l"/>
            <a:r>
              <a:rPr lang="en-US" dirty="0" smtClean="0"/>
              <a:t>Similarly, </a:t>
            </a:r>
            <a:r>
              <a:rPr lang="en-US" dirty="0" err="1" smtClean="0"/>
              <a:t>finalizeable</a:t>
            </a:r>
            <a:r>
              <a:rPr lang="en-US" dirty="0" smtClean="0"/>
              <a:t> objects are slower to collect, too. </a:t>
            </a:r>
          </a:p>
          <a:p>
            <a:pPr marL="514350" indent="-514350" algn="l"/>
            <a:r>
              <a:rPr lang="en-US" dirty="0" smtClean="0"/>
              <a:t>It takes at least two garbage collection cycles (in the best case) before a </a:t>
            </a:r>
            <a:r>
              <a:rPr lang="en-US" dirty="0" err="1" smtClean="0"/>
              <a:t>finalizeable</a:t>
            </a:r>
            <a:r>
              <a:rPr lang="en-US" dirty="0" smtClean="0"/>
              <a:t> object can be reclaimed, and the garbage collector has to do extra work to invoke the </a:t>
            </a:r>
            <a:r>
              <a:rPr lang="en-US" dirty="0" err="1" smtClean="0"/>
              <a:t>finalizer</a:t>
            </a:r>
            <a:r>
              <a:rPr lang="en-US" dirty="0" smtClean="0"/>
              <a:t>. </a:t>
            </a:r>
          </a:p>
          <a:p>
            <a:pPr marL="514350" indent="-514350" algn="l">
              <a:buNone/>
            </a:pPr>
            <a:endParaRPr lang="en-US" dirty="0" smtClean="0"/>
          </a:p>
          <a:p>
            <a:pPr marL="514350" indent="-514350" algn="l">
              <a:buNone/>
            </a:pPr>
            <a:r>
              <a:rPr lang="en-US" dirty="0" smtClean="0"/>
              <a:t>Where finalize() is defined? What are other methods  defined there?</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381000"/>
            <a:ext cx="8610600" cy="476250"/>
          </a:xfrm>
        </p:spPr>
        <p:txBody>
          <a:bodyPr>
            <a:normAutofit fontScale="90000"/>
          </a:bodyPr>
          <a:lstStyle/>
          <a:p>
            <a:r>
              <a:rPr lang="en-US" dirty="0" smtClean="0"/>
              <a:t>String performance</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r>
              <a:rPr lang="en-US" b="1" u="sng" dirty="0" smtClean="0"/>
              <a:t>Mutability Difference</a:t>
            </a:r>
            <a:r>
              <a:rPr lang="en-US" dirty="0" smtClean="0"/>
              <a:t>: Generally there are many string instances in our applications. </a:t>
            </a:r>
          </a:p>
          <a:p>
            <a:r>
              <a:rPr lang="en-US" b="1" dirty="0" smtClean="0"/>
              <a:t>String objects are immutable </a:t>
            </a:r>
            <a:r>
              <a:rPr lang="en-US" dirty="0" smtClean="0"/>
              <a:t>and their values cannot be changed after they are created. </a:t>
            </a:r>
          </a:p>
          <a:p>
            <a:r>
              <a:rPr lang="en-US" b="1" dirty="0" err="1" smtClean="0"/>
              <a:t>StringBuffer</a:t>
            </a:r>
            <a:r>
              <a:rPr lang="en-US" b="1" dirty="0" smtClean="0"/>
              <a:t> and </a:t>
            </a:r>
            <a:r>
              <a:rPr lang="en-US" b="1" dirty="0" err="1" smtClean="0"/>
              <a:t>StringBuilder</a:t>
            </a:r>
            <a:r>
              <a:rPr lang="en-US" b="1" dirty="0" smtClean="0"/>
              <a:t> are mutable</a:t>
            </a:r>
            <a:r>
              <a:rPr lang="en-US" dirty="0" smtClean="0"/>
              <a:t>. </a:t>
            </a:r>
          </a:p>
          <a:p>
            <a:r>
              <a:rPr lang="en-US" dirty="0" smtClean="0"/>
              <a:t>String always creates a new object when you try to update the same.</a:t>
            </a:r>
          </a:p>
          <a:p>
            <a:r>
              <a:rPr lang="en-US" b="1" u="sng" dirty="0" smtClean="0"/>
              <a:t>String Constant Pool Difference</a:t>
            </a:r>
            <a:r>
              <a:rPr lang="en-US" dirty="0" smtClean="0"/>
              <a:t>: String uses a pool internally unlike </a:t>
            </a:r>
            <a:r>
              <a:rPr lang="en-US" dirty="0" err="1" smtClean="0"/>
              <a:t>StringBuffer</a:t>
            </a:r>
            <a:r>
              <a:rPr lang="en-US" dirty="0" smtClean="0"/>
              <a:t> and </a:t>
            </a:r>
            <a:r>
              <a:rPr lang="en-US" dirty="0" err="1" smtClean="0"/>
              <a:t>StringBuilder</a:t>
            </a:r>
            <a:r>
              <a:rPr lang="en-US" dirty="0" smtClean="0"/>
              <a:t>. Though compiler implicitly uses pool for a String, you can explicitly do it using String s3=s1.intern(); </a:t>
            </a:r>
          </a:p>
          <a:p>
            <a:r>
              <a:rPr lang="en-US" dirty="0" smtClean="0"/>
              <a:t>This is advantage of String. </a:t>
            </a:r>
          </a:p>
          <a:p>
            <a:r>
              <a:rPr lang="en-US" dirty="0" smtClean="0"/>
              <a:t>Here Fly Weight Design Pattern is used</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381000"/>
            <a:ext cx="8610600" cy="476250"/>
          </a:xfrm>
        </p:spPr>
        <p:txBody>
          <a:bodyPr>
            <a:normAutofit fontScale="90000"/>
          </a:bodyPr>
          <a:lstStyle/>
          <a:p>
            <a:r>
              <a:rPr lang="en-US" dirty="0" smtClean="0"/>
              <a:t>String performance</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r>
              <a:rPr lang="en-US" b="1" u="sng" dirty="0" smtClean="0"/>
              <a:t>Thread-Safety Difference</a:t>
            </a:r>
            <a:r>
              <a:rPr lang="en-US" dirty="0" smtClean="0"/>
              <a:t>: Difference between </a:t>
            </a:r>
            <a:r>
              <a:rPr lang="en-US" dirty="0" err="1" smtClean="0"/>
              <a:t>StringBuffer</a:t>
            </a:r>
            <a:r>
              <a:rPr lang="en-US" dirty="0" smtClean="0"/>
              <a:t> and </a:t>
            </a:r>
            <a:r>
              <a:rPr lang="en-US" dirty="0" err="1" smtClean="0"/>
              <a:t>StringBuilder</a:t>
            </a:r>
            <a:r>
              <a:rPr lang="en-US" dirty="0" smtClean="0"/>
              <a:t> is that </a:t>
            </a:r>
            <a:r>
              <a:rPr lang="en-US" b="1" dirty="0" err="1" smtClean="0"/>
              <a:t>StringBuffer</a:t>
            </a:r>
            <a:r>
              <a:rPr lang="en-US" b="1" dirty="0" smtClean="0"/>
              <a:t> is thread-safe</a:t>
            </a:r>
            <a:r>
              <a:rPr lang="en-US" dirty="0" smtClean="0"/>
              <a:t>. </a:t>
            </a:r>
          </a:p>
          <a:p>
            <a:r>
              <a:rPr lang="en-US" dirty="0" smtClean="0"/>
              <a:t>When the application needs to be run only in a single thread then it is better to use </a:t>
            </a:r>
            <a:r>
              <a:rPr lang="en-US" dirty="0" err="1" smtClean="0"/>
              <a:t>StringBuilder</a:t>
            </a:r>
            <a:r>
              <a:rPr lang="en-US" dirty="0" smtClean="0"/>
              <a:t>. </a:t>
            </a:r>
          </a:p>
          <a:p>
            <a:r>
              <a:rPr lang="en-US" b="1" dirty="0" err="1" smtClean="0"/>
              <a:t>StringBuilder</a:t>
            </a:r>
            <a:r>
              <a:rPr lang="en-US" b="1" dirty="0" smtClean="0"/>
              <a:t> is more efficient than </a:t>
            </a:r>
            <a:r>
              <a:rPr lang="en-US" b="1" dirty="0" err="1" smtClean="0"/>
              <a:t>StringBuffer</a:t>
            </a:r>
            <a:r>
              <a:rPr lang="en-US" dirty="0" smtClean="0"/>
              <a:t/>
            </a:r>
            <a:br>
              <a:rPr lang="en-US" dirty="0" smtClean="0"/>
            </a:b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When to use which String?</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fontAlgn="base"/>
            <a:r>
              <a:rPr lang="en-US" dirty="0" smtClean="0"/>
              <a:t>Following below guidelines helps to achieve best performance, with Strings.</a:t>
            </a:r>
          </a:p>
          <a:p>
            <a:pPr marL="514350" indent="-514350" algn="l" fontAlgn="base">
              <a:buFont typeface="+mj-lt"/>
              <a:buAutoNum type="arabicPeriod"/>
            </a:pPr>
            <a:r>
              <a:rPr lang="en-US" dirty="0" smtClean="0"/>
              <a:t>If string is not going to change use a String class.</a:t>
            </a:r>
          </a:p>
          <a:p>
            <a:pPr marL="514350" indent="-514350" algn="l" fontAlgn="base">
              <a:buFont typeface="+mj-lt"/>
              <a:buAutoNum type="arabicPeriod"/>
            </a:pPr>
            <a:r>
              <a:rPr lang="en-US" dirty="0" smtClean="0"/>
              <a:t>If string need to change and need to be accessed from a single thread, use </a:t>
            </a:r>
            <a:r>
              <a:rPr lang="en-US" dirty="0" err="1" smtClean="0"/>
              <a:t>StringBuilder</a:t>
            </a:r>
            <a:r>
              <a:rPr lang="en-US" dirty="0" smtClean="0"/>
              <a:t>.</a:t>
            </a:r>
          </a:p>
          <a:p>
            <a:pPr marL="514350" indent="-514350" algn="l" fontAlgn="base">
              <a:buFont typeface="+mj-lt"/>
              <a:buAutoNum type="arabicPeriod"/>
            </a:pPr>
            <a:r>
              <a:rPr lang="en-US" dirty="0" smtClean="0"/>
              <a:t>If string need to change, and can be accessed from multiple threads, use a </a:t>
            </a:r>
            <a:r>
              <a:rPr lang="en-US" dirty="0" err="1" smtClean="0"/>
              <a:t>StringBuffer</a:t>
            </a:r>
            <a:endParaRPr lang="en-US" dirty="0" smtClean="0"/>
          </a:p>
          <a:p>
            <a:r>
              <a:rPr lang="en-US" dirty="0" smtClean="0"/>
              <a:t/>
            </a:r>
            <a:br>
              <a:rPr lang="en-US" dirty="0" smtClean="0"/>
            </a:b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857250"/>
          </a:xfrm>
        </p:spPr>
        <p:txBody>
          <a:bodyPr>
            <a:normAutofit/>
          </a:bodyPr>
          <a:lstStyle/>
          <a:p>
            <a:r>
              <a:rPr lang="en-US" dirty="0" smtClean="0"/>
              <a:t>What is Lock/Thread Contention?</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fontAlgn="base"/>
            <a:r>
              <a:rPr lang="en-US" dirty="0" smtClean="0"/>
              <a:t>Essentially thread contention is a condition where one thread is waiting for a lock/object that is currently being held by another thread. </a:t>
            </a:r>
          </a:p>
          <a:p>
            <a:pPr fontAlgn="base"/>
            <a:r>
              <a:rPr lang="en-US" dirty="0" smtClean="0"/>
              <a:t>Therefore, this waiting thread cannot use that object until the other thread has unlocked that particular object.</a:t>
            </a:r>
          </a:p>
          <a:p>
            <a:r>
              <a:rPr lang="en-US" dirty="0" smtClean="0"/>
              <a:t/>
            </a:r>
            <a:br>
              <a:rPr lang="en-US" dirty="0" smtClean="0"/>
            </a:br>
            <a:r>
              <a:rPr lang="en-US" dirty="0" smtClean="0"/>
              <a:t>Which keyword is used to synchronize, in Java?</a:t>
            </a:r>
            <a:endParaRPr lang="en-US" b="1"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8610600" cy="704850"/>
          </a:xfrm>
        </p:spPr>
        <p:txBody>
          <a:bodyPr>
            <a:normAutofit/>
          </a:bodyPr>
          <a:lstStyle/>
          <a:p>
            <a:r>
              <a:rPr lang="en-US" dirty="0" smtClean="0"/>
              <a:t>How to find Lock Contention?</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pPr algn="l"/>
            <a:r>
              <a:rPr lang="en-US" dirty="0" smtClean="0"/>
              <a:t>VisualVM can be used to find Lock Contentions, during execution of Java Program.</a:t>
            </a:r>
          </a:p>
          <a:p>
            <a:pPr algn="l"/>
            <a:endParaRPr lang="en-US" dirty="0" smtClean="0"/>
          </a:p>
          <a:p>
            <a:pPr algn="l"/>
            <a:r>
              <a:rPr lang="en-US" dirty="0" smtClean="0"/>
              <a:t>Please select Threads tab, to view if any Blocked Threads, also click on Thread Dump button, to get Thread dump, and it can be analyzed.</a:t>
            </a:r>
          </a:p>
          <a:p>
            <a:pPr algn="l">
              <a:buNone/>
            </a:pPr>
            <a:endParaRPr lang="en-US"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3620</TotalTime>
  <Words>7940</Words>
  <Application>Microsoft Office PowerPoint</Application>
  <PresentationFormat>On-screen Show (4:3)</PresentationFormat>
  <Paragraphs>954</Paragraphs>
  <Slides>137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137</vt:i4>
      </vt:variant>
    </vt:vector>
  </HeadingPairs>
  <TitlesOfParts>
    <vt:vector size="144" baseType="lpstr">
      <vt:lpstr>Arial</vt:lpstr>
      <vt:lpstr>Calibri</vt:lpstr>
      <vt:lpstr>Century Schoolbook</vt:lpstr>
      <vt:lpstr>Courier New</vt:lpstr>
      <vt:lpstr>Wingdings</vt:lpstr>
      <vt:lpstr>Wingdings 2</vt:lpstr>
      <vt:lpstr>Oriel</vt:lpstr>
      <vt:lpstr>Java Performance Tuning</vt:lpstr>
      <vt:lpstr>Optimization – Why?</vt:lpstr>
      <vt:lpstr>JVM Internal Architecture</vt:lpstr>
      <vt:lpstr>JVM Key Components</vt:lpstr>
      <vt:lpstr>JVM Internal Architecture</vt:lpstr>
      <vt:lpstr>JVM Internal Architecture</vt:lpstr>
      <vt:lpstr>Java Code Compilation and Execution</vt:lpstr>
      <vt:lpstr>Interpreter and JIT Compiler</vt:lpstr>
      <vt:lpstr>JVM Internal Components</vt:lpstr>
      <vt:lpstr>JVM Internal Architecture</vt:lpstr>
      <vt:lpstr>Execution Engine: Interpreter &amp; JIT Compiler</vt:lpstr>
      <vt:lpstr>Security Manager</vt:lpstr>
      <vt:lpstr>Java Program under Execution in JVM</vt:lpstr>
      <vt:lpstr>Stack</vt:lpstr>
      <vt:lpstr>Reasons for Performance Problems</vt:lpstr>
      <vt:lpstr>Reasons for Performance Problems</vt:lpstr>
      <vt:lpstr>How To Improve Performance</vt:lpstr>
      <vt:lpstr>When Performance?</vt:lpstr>
      <vt:lpstr>Role of Garbage Collector</vt:lpstr>
      <vt:lpstr>Role of Garbage Collector…</vt:lpstr>
      <vt:lpstr>What Garbage Collection actually does?</vt:lpstr>
      <vt:lpstr>What Garbage Collection actually does?</vt:lpstr>
      <vt:lpstr>What Garbage Collection actually does?</vt:lpstr>
      <vt:lpstr>Object reachability checking</vt:lpstr>
      <vt:lpstr>Object reachability checking</vt:lpstr>
      <vt:lpstr>GC Verbose options</vt:lpstr>
      <vt:lpstr>GC Verbose option output</vt:lpstr>
      <vt:lpstr>JVM – Heap Memory Model</vt:lpstr>
      <vt:lpstr>Heap Memory Model – In Depth</vt:lpstr>
      <vt:lpstr>Young Generation Memory</vt:lpstr>
      <vt:lpstr>Old Generation Memory</vt:lpstr>
      <vt:lpstr>Java Process Memory Snapshot</vt:lpstr>
      <vt:lpstr>Garbage Collector Stops Java Apps</vt:lpstr>
      <vt:lpstr>Garbage Collector Stops Java Apps</vt:lpstr>
      <vt:lpstr>jcmd</vt:lpstr>
      <vt:lpstr>Java Class Loader</vt:lpstr>
      <vt:lpstr>Java Class Loader</vt:lpstr>
      <vt:lpstr>Different References</vt:lpstr>
      <vt:lpstr>Different References</vt:lpstr>
      <vt:lpstr>Different References</vt:lpstr>
      <vt:lpstr>Phantom Reference</vt:lpstr>
      <vt:lpstr>Different References - Advantages</vt:lpstr>
      <vt:lpstr>Memory Model – Permanent Generation</vt:lpstr>
      <vt:lpstr>String constant pool in  JDK1.6</vt:lpstr>
      <vt:lpstr>String constant pool in  JDK1.7</vt:lpstr>
      <vt:lpstr>Reasons for OutOfMemoryError</vt:lpstr>
      <vt:lpstr>Reasons for OutOfMemoryError</vt:lpstr>
      <vt:lpstr>OutOfMemoryError: PermGen Space</vt:lpstr>
      <vt:lpstr>OutOfMemoryError: PermGen Space</vt:lpstr>
      <vt:lpstr>Memory Model – Permanent Generation</vt:lpstr>
      <vt:lpstr>What Garbage Collection actually does?</vt:lpstr>
      <vt:lpstr>List of Tools to Monitor and Tune performance</vt:lpstr>
      <vt:lpstr>How to Measure Performance?</vt:lpstr>
      <vt:lpstr>How to Measure Performance?</vt:lpstr>
      <vt:lpstr>Garbage Collector Algorithms</vt:lpstr>
      <vt:lpstr>Garbage Collector Algorithms</vt:lpstr>
      <vt:lpstr>Garbage First Heap Regions</vt:lpstr>
      <vt:lpstr>Garbage Collector Algorithms</vt:lpstr>
      <vt:lpstr>Garbage Collector Algorithms</vt:lpstr>
      <vt:lpstr>Which gc algorithm to use?</vt:lpstr>
      <vt:lpstr>Comparison of GC algorithms</vt:lpstr>
      <vt:lpstr>Hotspot JVM Heap Size Options</vt:lpstr>
      <vt:lpstr>Purpose of jps </vt:lpstr>
      <vt:lpstr>How to Check memory Allocation size?</vt:lpstr>
      <vt:lpstr>How to read jstat output?</vt:lpstr>
      <vt:lpstr>How to read jstat output?</vt:lpstr>
      <vt:lpstr>How to adjust stack size?</vt:lpstr>
      <vt:lpstr>How to use JMAP command</vt:lpstr>
      <vt:lpstr>JMAP with permgen</vt:lpstr>
      <vt:lpstr>Do we need to set references to null?</vt:lpstr>
      <vt:lpstr>VisualVM UI Tool</vt:lpstr>
      <vt:lpstr>VisualVM UI Tool</vt:lpstr>
      <vt:lpstr>VisualGC 2.x UI Tool</vt:lpstr>
      <vt:lpstr>VisualGC 2.x UI Tool</vt:lpstr>
      <vt:lpstr>Jconsole Tool</vt:lpstr>
      <vt:lpstr>Jconsole Tool Snapshot</vt:lpstr>
      <vt:lpstr>Eclipse MAT Tool – Memory Analyzer Tool</vt:lpstr>
      <vt:lpstr>Eclipse MAT Tool Snapshots</vt:lpstr>
      <vt:lpstr>Eclipse MAT Tool – terminology</vt:lpstr>
      <vt:lpstr>Incoming &amp; Outgoing reference MAT Tool</vt:lpstr>
      <vt:lpstr>Eclipse MAT Tool – terminology</vt:lpstr>
      <vt:lpstr>MAT Tool DOMINATOR TREE  – view details of a class</vt:lpstr>
      <vt:lpstr>MAT Tool DOMINATOR TREE</vt:lpstr>
      <vt:lpstr>MAT Tool VIEW RETAINED SET</vt:lpstr>
      <vt:lpstr>MAT Tool SHOW LARGEST OBJECT OF A TYPE</vt:lpstr>
      <vt:lpstr>MAT Tool</vt:lpstr>
      <vt:lpstr>MAT Tool - OQL</vt:lpstr>
      <vt:lpstr>MAT Tool – immediate dominators</vt:lpstr>
      <vt:lpstr>OQL – Object Query Language</vt:lpstr>
      <vt:lpstr>OQL – Object Query Language</vt:lpstr>
      <vt:lpstr>OQL – Object Query Language</vt:lpstr>
      <vt:lpstr>OQL – Object Query Language</vt:lpstr>
      <vt:lpstr>finalize() method</vt:lpstr>
      <vt:lpstr>finalize() method</vt:lpstr>
      <vt:lpstr>String performance</vt:lpstr>
      <vt:lpstr>String performance</vt:lpstr>
      <vt:lpstr>When to use which String?</vt:lpstr>
      <vt:lpstr>What is Lock/Thread Contention?</vt:lpstr>
      <vt:lpstr>How to find Lock Contention?</vt:lpstr>
      <vt:lpstr>How to Analyze Thread Dump?</vt:lpstr>
      <vt:lpstr>Threads status in VisualVM</vt:lpstr>
      <vt:lpstr>When code of static method loads into memory?</vt:lpstr>
      <vt:lpstr>Improving lock performance</vt:lpstr>
      <vt:lpstr>Jstack tool purpose</vt:lpstr>
      <vt:lpstr>Tuning JIT Compiler</vt:lpstr>
      <vt:lpstr>What optimizations JIT can perform?</vt:lpstr>
      <vt:lpstr>Tuning JIT Compiler</vt:lpstr>
      <vt:lpstr>How JIT Can improve performance?</vt:lpstr>
      <vt:lpstr>JIT-Code Cache Flush Options</vt:lpstr>
      <vt:lpstr>JIT-Compilation Limit Options</vt:lpstr>
      <vt:lpstr>JIT-Diagnostic Options</vt:lpstr>
      <vt:lpstr>Diff. b/n synchronized and concurrent collections</vt:lpstr>
      <vt:lpstr>Diff. b/n System.gc() and Runtime.getRuntime.gc()</vt:lpstr>
      <vt:lpstr>Diff. b/n Client and Server JVM</vt:lpstr>
      <vt:lpstr>HotSpot JVM and other Flavours</vt:lpstr>
      <vt:lpstr>HotSpot JVM and other Flavours</vt:lpstr>
      <vt:lpstr>Purpose of jstatd? </vt:lpstr>
      <vt:lpstr>Miscellaneous</vt:lpstr>
      <vt:lpstr>VisualVM</vt:lpstr>
      <vt:lpstr>How to find our code, which may have memory leaks</vt:lpstr>
      <vt:lpstr>PowerPoint Presentation</vt:lpstr>
      <vt:lpstr>PowerPoint Presentation</vt:lpstr>
      <vt:lpstr>ApproachB: How to connect visualvm to a remote jvm</vt:lpstr>
      <vt:lpstr>How to connect to remote jvm</vt:lpstr>
      <vt:lpstr>WeakHashMap</vt:lpstr>
      <vt:lpstr>Profiler</vt:lpstr>
      <vt:lpstr>Apache Tomcat</vt:lpstr>
      <vt:lpstr>Apache Tomcat</vt:lpstr>
      <vt:lpstr>Jboss, where to specify JVM options?</vt:lpstr>
      <vt:lpstr>Web Logic performance tuning</vt:lpstr>
      <vt:lpstr>weblogic</vt:lpstr>
      <vt:lpstr>Jdbc Performance Improvement</vt:lpstr>
      <vt:lpstr>Jdbc Performance Improvement…</vt:lpstr>
      <vt:lpstr>Jdbc Performance Improvement…</vt:lpstr>
      <vt:lpstr>Logging Performance Improvements</vt:lpstr>
      <vt:lpstr>Performance Tuning Platform Dependency</vt:lpstr>
      <vt:lpstr>What is JMX?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Performance Tuning</dc:title>
  <dc:creator>admin</dc:creator>
  <cp:lastModifiedBy>Nithin AP</cp:lastModifiedBy>
  <cp:revision>584</cp:revision>
  <dcterms:created xsi:type="dcterms:W3CDTF">2017-06-14T19:04:43Z</dcterms:created>
  <dcterms:modified xsi:type="dcterms:W3CDTF">2017-08-30T09:16:58Z</dcterms:modified>
</cp:coreProperties>
</file>