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A0C8-E70B-4D6C-ACEA-8EAEFD6F7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C75F71-E635-40AC-9523-60F791D83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D51A5E-0A98-4B1D-94BE-47CA42BC012A}"/>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5" name="Footer Placeholder 4">
            <a:extLst>
              <a:ext uri="{FF2B5EF4-FFF2-40B4-BE49-F238E27FC236}">
                <a16:creationId xmlns:a16="http://schemas.microsoft.com/office/drawing/2014/main" id="{279C8589-E7B2-4BA8-92CE-BC26D0DE5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0D813-E2E7-4EA5-84D7-8D59A1874598}"/>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244900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F32F-8967-4907-840C-0D2B4EBD3A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89BC3-9C4B-4EB7-A4B8-4A04B1B5B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E2904-0F2B-43D1-9F53-0C2C1E971FDB}"/>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5" name="Footer Placeholder 4">
            <a:extLst>
              <a:ext uri="{FF2B5EF4-FFF2-40B4-BE49-F238E27FC236}">
                <a16:creationId xmlns:a16="http://schemas.microsoft.com/office/drawing/2014/main" id="{E85EF7A7-96BB-4378-826E-D5A136553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328BC-CC62-4FDA-9A12-5070471AFCC0}"/>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45126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C33B8-564B-4063-9587-893D282AB2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F5665-6A89-4616-B53B-05E0EFFFD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CB9C0-091A-4253-B46E-E025BCDA8572}"/>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5" name="Footer Placeholder 4">
            <a:extLst>
              <a:ext uri="{FF2B5EF4-FFF2-40B4-BE49-F238E27FC236}">
                <a16:creationId xmlns:a16="http://schemas.microsoft.com/office/drawing/2014/main" id="{FE026A9E-620D-4132-A60B-0951926FA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1E20D-0352-42DF-8811-478AF6B49C8B}"/>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142340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4E3B-11A8-4C8B-9E9D-E278C21ECD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5DBB0-1EF8-4B7D-BC2A-A0E169872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6E490-348A-4130-BBE2-948D507D3047}"/>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5" name="Footer Placeholder 4">
            <a:extLst>
              <a:ext uri="{FF2B5EF4-FFF2-40B4-BE49-F238E27FC236}">
                <a16:creationId xmlns:a16="http://schemas.microsoft.com/office/drawing/2014/main" id="{E47D2FC8-0B21-4897-AA29-5CACC4CC8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2DA5C-9529-436A-A1A7-5A44BAD3E583}"/>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171707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A14A-8E30-4C00-92F5-D5F4E3077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05F2EC-6CAD-45CD-8304-46C1621AB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66DD54-8714-4D64-8C2A-6B8EAEB9895A}"/>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5" name="Footer Placeholder 4">
            <a:extLst>
              <a:ext uri="{FF2B5EF4-FFF2-40B4-BE49-F238E27FC236}">
                <a16:creationId xmlns:a16="http://schemas.microsoft.com/office/drawing/2014/main" id="{F2C5CCCB-93F0-41F3-BBD1-42A11DCC9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AA1C6-F627-40CA-AFB2-23E28FE80870}"/>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184890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094C-C808-4EB7-BDBE-0662B9C8D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C20A6C-EA1E-46A3-BAFB-9B73DD28E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74AB93-DA8E-4D92-9726-8A67DA10B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075C17-C470-4776-8FEE-9576C5EE8A4C}"/>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6" name="Footer Placeholder 5">
            <a:extLst>
              <a:ext uri="{FF2B5EF4-FFF2-40B4-BE49-F238E27FC236}">
                <a16:creationId xmlns:a16="http://schemas.microsoft.com/office/drawing/2014/main" id="{9D0795CF-B24F-48C4-A9EA-8CBEEF119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D33E1-2FE1-478C-9D95-42DE4CAF0A44}"/>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181577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449-A7A4-4D56-A69C-900F7964EC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64621A-0B42-41BE-B777-BFA8973E4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5A8BF-C1B5-43A1-A0C2-EAAD692E5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93EEA0-3451-4436-8FB4-CF58B028E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A09AB-80A8-4D7E-9320-D437D17DE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B43DFF-6A05-467E-8402-BDAF0D99FF69}"/>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8" name="Footer Placeholder 7">
            <a:extLst>
              <a:ext uri="{FF2B5EF4-FFF2-40B4-BE49-F238E27FC236}">
                <a16:creationId xmlns:a16="http://schemas.microsoft.com/office/drawing/2014/main" id="{EDEF22A3-E5C4-434B-9CA0-383C292B1B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8C07D8-13BD-4984-AAF7-81106DE814D0}"/>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390120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19E0-29E0-4068-AF87-C063E5B4C0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E7BEB9-B0BF-4361-88A3-1931DD718696}"/>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4" name="Footer Placeholder 3">
            <a:extLst>
              <a:ext uri="{FF2B5EF4-FFF2-40B4-BE49-F238E27FC236}">
                <a16:creationId xmlns:a16="http://schemas.microsoft.com/office/drawing/2014/main" id="{03A7B34C-799C-4F24-A040-19B1F86D11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03C82-514E-409B-B2B7-1FB26516E6A3}"/>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208422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05745-5641-4DDC-BB86-3855612266A5}"/>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3" name="Footer Placeholder 2">
            <a:extLst>
              <a:ext uri="{FF2B5EF4-FFF2-40B4-BE49-F238E27FC236}">
                <a16:creationId xmlns:a16="http://schemas.microsoft.com/office/drawing/2014/main" id="{3F33DA49-1FE1-48AA-98F4-FF2F605036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E918E1-AAA3-4328-B23E-812BA9BB25F7}"/>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333706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6E81-4932-43BB-83C4-C900CAECB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DCB544-B261-442F-89C4-91175C3C29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842839-188A-4935-92E5-B14FCAC9D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99FA6-8096-49DA-9218-8A0707FA4822}"/>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6" name="Footer Placeholder 5">
            <a:extLst>
              <a:ext uri="{FF2B5EF4-FFF2-40B4-BE49-F238E27FC236}">
                <a16:creationId xmlns:a16="http://schemas.microsoft.com/office/drawing/2014/main" id="{97BECB40-3ADC-4A2A-804E-20A0908F1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E30B5-D7D9-412B-A775-4A471B4EED6B}"/>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5228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B510-3EA9-4115-A28D-9DA497F13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679D7F-CA8C-448B-8061-B399D7332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D1FAF7-77D1-4B55-90BD-DF71E1787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2275B-E73B-458B-81F7-FDCC778F77E9}"/>
              </a:ext>
            </a:extLst>
          </p:cNvPr>
          <p:cNvSpPr>
            <a:spLocks noGrp="1"/>
          </p:cNvSpPr>
          <p:nvPr>
            <p:ph type="dt" sz="half" idx="10"/>
          </p:nvPr>
        </p:nvSpPr>
        <p:spPr/>
        <p:txBody>
          <a:bodyPr/>
          <a:lstStyle/>
          <a:p>
            <a:fld id="{A297401E-EEEB-49B1-B9B5-2A8ECE64E675}" type="datetimeFigureOut">
              <a:rPr lang="en-IN" smtClean="0"/>
              <a:t>24-02-2024</a:t>
            </a:fld>
            <a:endParaRPr lang="en-IN"/>
          </a:p>
        </p:txBody>
      </p:sp>
      <p:sp>
        <p:nvSpPr>
          <p:cNvPr id="6" name="Footer Placeholder 5">
            <a:extLst>
              <a:ext uri="{FF2B5EF4-FFF2-40B4-BE49-F238E27FC236}">
                <a16:creationId xmlns:a16="http://schemas.microsoft.com/office/drawing/2014/main" id="{6E609290-43E3-49A4-AA68-8469DFECB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E7850-F7DB-4545-B806-E8D85390D4DD}"/>
              </a:ext>
            </a:extLst>
          </p:cNvPr>
          <p:cNvSpPr>
            <a:spLocks noGrp="1"/>
          </p:cNvSpPr>
          <p:nvPr>
            <p:ph type="sldNum" sz="quarter" idx="12"/>
          </p:nvPr>
        </p:nvSpPr>
        <p:spPr/>
        <p:txBody>
          <a:bodyPr/>
          <a:lstStyle/>
          <a:p>
            <a:fld id="{F3C29B62-F831-4B15-B4EC-606F3A06ED6A}" type="slidenum">
              <a:rPr lang="en-IN" smtClean="0"/>
              <a:t>‹#›</a:t>
            </a:fld>
            <a:endParaRPr lang="en-IN"/>
          </a:p>
        </p:txBody>
      </p:sp>
    </p:spTree>
    <p:extLst>
      <p:ext uri="{BB962C8B-B14F-4D97-AF65-F5344CB8AC3E}">
        <p14:creationId xmlns:p14="http://schemas.microsoft.com/office/powerpoint/2010/main" val="198747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906C7-85FD-40FC-B113-3EA00D973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03D5E7-03F9-4792-9320-B5D1AB19E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639FE-8FEE-4FDA-A46F-70A3C70F5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7401E-EEEB-49B1-B9B5-2A8ECE64E675}" type="datetimeFigureOut">
              <a:rPr lang="en-IN" smtClean="0"/>
              <a:t>24-02-2024</a:t>
            </a:fld>
            <a:endParaRPr lang="en-IN"/>
          </a:p>
        </p:txBody>
      </p:sp>
      <p:sp>
        <p:nvSpPr>
          <p:cNvPr id="5" name="Footer Placeholder 4">
            <a:extLst>
              <a:ext uri="{FF2B5EF4-FFF2-40B4-BE49-F238E27FC236}">
                <a16:creationId xmlns:a16="http://schemas.microsoft.com/office/drawing/2014/main" id="{0D6AE5C2-7819-47C8-8183-D134D2397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A849E8-4E1F-40A6-9564-4AC846879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29B62-F831-4B15-B4EC-606F3A06ED6A}" type="slidenum">
              <a:rPr lang="en-IN" smtClean="0"/>
              <a:t>‹#›</a:t>
            </a:fld>
            <a:endParaRPr lang="en-IN"/>
          </a:p>
        </p:txBody>
      </p:sp>
    </p:spTree>
    <p:extLst>
      <p:ext uri="{BB962C8B-B14F-4D97-AF65-F5344CB8AC3E}">
        <p14:creationId xmlns:p14="http://schemas.microsoft.com/office/powerpoint/2010/main" val="159110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6.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DE850-92E7-4312-A876-B89F6A5C5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1388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DCAE3F4-945F-4126-A93C-ED3D5FC32E2F}"/>
              </a:ext>
            </a:extLst>
          </p:cNvPr>
          <p:cNvSpPr txBox="1"/>
          <p:nvPr/>
        </p:nvSpPr>
        <p:spPr>
          <a:xfrm>
            <a:off x="382137" y="349240"/>
            <a:ext cx="3381480" cy="461665"/>
          </a:xfrm>
          <a:prstGeom prst="rect">
            <a:avLst/>
          </a:prstGeom>
          <a:noFill/>
        </p:spPr>
        <p:txBody>
          <a:bodyPr wrap="square" rtlCol="0">
            <a:spAutoFit/>
          </a:bodyPr>
          <a:lstStyle/>
          <a:p>
            <a:r>
              <a:rPr lang="en-US" sz="2400" b="1" dirty="0"/>
              <a:t>CONCLUSION :</a:t>
            </a:r>
          </a:p>
        </p:txBody>
      </p:sp>
      <p:sp>
        <p:nvSpPr>
          <p:cNvPr id="2" name="Rectangle 1">
            <a:extLst>
              <a:ext uri="{FF2B5EF4-FFF2-40B4-BE49-F238E27FC236}">
                <a16:creationId xmlns:a16="http://schemas.microsoft.com/office/drawing/2014/main" id="{0A3BFE4E-1F08-4481-AEB3-1169C287BDD0}"/>
              </a:ext>
            </a:extLst>
          </p:cNvPr>
          <p:cNvSpPr/>
          <p:nvPr/>
        </p:nvSpPr>
        <p:spPr>
          <a:xfrm>
            <a:off x="821635" y="1011737"/>
            <a:ext cx="10548730" cy="24172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Arial" panose="020B0604020202020204" pitchFamily="34" charset="0"/>
                <a:cs typeface="Arial" panose="020B0604020202020204" pitchFamily="34" charset="0"/>
              </a:rPr>
              <a:t>       In conclusion, our bank analysis project demonstrated the transformative power of analytics in driving strategic decision-making and performance improvement within the banking sector. By leveraging Excel, Power BI, MySQL, and Tableau, we extracted actionable insights across key focus areas including </a:t>
            </a:r>
            <a:r>
              <a:rPr lang="en-US" sz="1800" i="0" dirty="0">
                <a:effectLst/>
                <a:latin typeface="Arial" panose="020B0604020202020204" pitchFamily="34" charset="0"/>
                <a:cs typeface="Arial" panose="020B0604020202020204" pitchFamily="34" charset="0"/>
              </a:rPr>
              <a:t>State-wise and Month-wise Loan Status , Home Ownership Vs Last Payment Date Stats, Total Payment for Verified Vs Non-Verified Status, Grade and Subgrade-wise </a:t>
            </a:r>
            <a:r>
              <a:rPr lang="en-US" sz="1800" i="0" dirty="0" err="1">
                <a:effectLst/>
                <a:latin typeface="Arial" panose="020B0604020202020204" pitchFamily="34" charset="0"/>
                <a:cs typeface="Arial" panose="020B0604020202020204" pitchFamily="34" charset="0"/>
              </a:rPr>
              <a:t>Revol_Bal</a:t>
            </a:r>
            <a:r>
              <a:rPr lang="en-US" sz="1800" i="0" dirty="0">
                <a:effectLst/>
                <a:latin typeface="Arial" panose="020B0604020202020204" pitchFamily="34" charset="0"/>
                <a:cs typeface="Arial" panose="020B0604020202020204" pitchFamily="34" charset="0"/>
              </a:rPr>
              <a:t>, Year-wise Loan Amount Stats . </a:t>
            </a:r>
          </a:p>
        </p:txBody>
      </p:sp>
    </p:spTree>
    <p:extLst>
      <p:ext uri="{BB962C8B-B14F-4D97-AF65-F5344CB8AC3E}">
        <p14:creationId xmlns:p14="http://schemas.microsoft.com/office/powerpoint/2010/main" val="47940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4EC1E3-793F-4236-B662-1D361D8FB902}"/>
              </a:ext>
            </a:extLst>
          </p:cNvPr>
          <p:cNvSpPr/>
          <p:nvPr/>
        </p:nvSpPr>
        <p:spPr>
          <a:xfrm>
            <a:off x="1086678" y="914400"/>
            <a:ext cx="10071652" cy="502257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C3CE342-8DC5-4565-B781-DF389060B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22" y="1179444"/>
            <a:ext cx="9581321" cy="4505740"/>
          </a:xfrm>
          <a:prstGeom prst="rect">
            <a:avLst/>
          </a:prstGeom>
        </p:spPr>
      </p:pic>
    </p:spTree>
    <p:extLst>
      <p:ext uri="{BB962C8B-B14F-4D97-AF65-F5344CB8AC3E}">
        <p14:creationId xmlns:p14="http://schemas.microsoft.com/office/powerpoint/2010/main" val="132526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BC459D-5291-44CA-9896-3E8908740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89255" cy="6858000"/>
          </a:xfrm>
          <a:prstGeom prst="rect">
            <a:avLst/>
          </a:prstGeom>
        </p:spPr>
      </p:pic>
      <p:sp>
        <p:nvSpPr>
          <p:cNvPr id="5" name="TextBox 4">
            <a:extLst>
              <a:ext uri="{FF2B5EF4-FFF2-40B4-BE49-F238E27FC236}">
                <a16:creationId xmlns:a16="http://schemas.microsoft.com/office/drawing/2014/main" id="{8BE08ABB-6F68-4FD5-8E48-7AE7209A0158}"/>
              </a:ext>
            </a:extLst>
          </p:cNvPr>
          <p:cNvSpPr txBox="1"/>
          <p:nvPr/>
        </p:nvSpPr>
        <p:spPr>
          <a:xfrm>
            <a:off x="20539" y="0"/>
            <a:ext cx="5904000" cy="6876000"/>
          </a:xfrm>
          <a:prstGeom prst="rect">
            <a:avLst/>
          </a:prstGeom>
          <a:solidFill>
            <a:schemeClr val="bg1"/>
          </a:solidFill>
        </p:spPr>
        <p:txBody>
          <a:bodyPr wrap="square" rtlCol="0">
            <a:spAutoFit/>
          </a:bodyPr>
          <a:lstStyle/>
          <a:p>
            <a:pPr algn="ctr"/>
            <a:r>
              <a:rPr lang="en-US" sz="4000" b="1" dirty="0">
                <a:latin typeface="Times New Roman" panose="02020603050405020304" pitchFamily="18" charset="0"/>
                <a:ea typeface="Segoe UI Black" panose="020B0A02040204020203" pitchFamily="34" charset="0"/>
                <a:cs typeface="Times New Roman" panose="02020603050405020304" pitchFamily="18" charset="0"/>
              </a:rPr>
              <a:t>ABOUT US</a:t>
            </a: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a:p>
            <a:pPr algn="ctr"/>
            <a:endParaRPr lang="en-US" sz="4800"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EDAFD8E-5534-41D3-BE47-F98919E347A4}"/>
              </a:ext>
            </a:extLst>
          </p:cNvPr>
          <p:cNvSpPr txBox="1"/>
          <p:nvPr/>
        </p:nvSpPr>
        <p:spPr>
          <a:xfrm>
            <a:off x="20538" y="1073425"/>
            <a:ext cx="5015287" cy="1384995"/>
          </a:xfrm>
          <a:prstGeom prst="rect">
            <a:avLst/>
          </a:prstGeom>
          <a:solidFill>
            <a:schemeClr val="tx1"/>
          </a:solidFill>
          <a:ln w="76200">
            <a:solidFill>
              <a:schemeClr val="tx1"/>
            </a:solidFill>
            <a:prstDash val="solid"/>
          </a:ln>
        </p:spPr>
        <p:txBody>
          <a:bodyPr wrap="square" rtlCol="0">
            <a:spAutoFit/>
          </a:bodyPr>
          <a:lstStyle/>
          <a:p>
            <a:pPr algn="ctr"/>
            <a:r>
              <a:rPr lang="en-US" sz="2800" b="1" dirty="0">
                <a:solidFill>
                  <a:schemeClr val="bg1"/>
                </a:solidFill>
                <a:latin typeface="Arial Black" panose="020B0A04020102020204" pitchFamily="34" charset="0"/>
              </a:rPr>
              <a:t>BANK ANALYTICS</a:t>
            </a:r>
          </a:p>
          <a:p>
            <a:pPr algn="ctr"/>
            <a:endParaRPr lang="en-US" sz="2800" b="1" dirty="0">
              <a:solidFill>
                <a:srgbClr val="FF0000"/>
              </a:solidFill>
              <a:latin typeface="Arial Black" panose="020B0A04020102020204" pitchFamily="34" charset="0"/>
            </a:endParaRPr>
          </a:p>
          <a:p>
            <a:pPr algn="ctr"/>
            <a:r>
              <a:rPr lang="en-IN" sz="2800" b="1" dirty="0">
                <a:solidFill>
                  <a:schemeClr val="bg1">
                    <a:lumMod val="75000"/>
                  </a:schemeClr>
                </a:solidFill>
                <a:latin typeface="Times New Roman" panose="02020603050405020304" pitchFamily="18" charset="0"/>
                <a:cs typeface="Times New Roman" panose="02020603050405020304" pitchFamily="18" charset="0"/>
              </a:rPr>
              <a:t>GROUP 6</a:t>
            </a:r>
          </a:p>
        </p:txBody>
      </p:sp>
      <p:sp>
        <p:nvSpPr>
          <p:cNvPr id="8" name="TextBox 7">
            <a:extLst>
              <a:ext uri="{FF2B5EF4-FFF2-40B4-BE49-F238E27FC236}">
                <a16:creationId xmlns:a16="http://schemas.microsoft.com/office/drawing/2014/main" id="{109A62D0-15C2-48C6-9D80-83E722AB4738}"/>
              </a:ext>
            </a:extLst>
          </p:cNvPr>
          <p:cNvSpPr txBox="1"/>
          <p:nvPr/>
        </p:nvSpPr>
        <p:spPr>
          <a:xfrm>
            <a:off x="768626" y="3059668"/>
            <a:ext cx="3737113"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Mr. </a:t>
            </a:r>
            <a:r>
              <a:rPr lang="en-US" dirty="0" err="1">
                <a:latin typeface="Times New Roman" panose="02020603050405020304" pitchFamily="18" charset="0"/>
                <a:cs typeface="Times New Roman" panose="02020603050405020304" pitchFamily="18" charset="0"/>
              </a:rPr>
              <a:t>Rutik</a:t>
            </a:r>
            <a:r>
              <a:rPr lang="en-US" dirty="0">
                <a:latin typeface="Times New Roman" panose="02020603050405020304" pitchFamily="18" charset="0"/>
                <a:cs typeface="Times New Roman" panose="02020603050405020304" pitchFamily="18" charset="0"/>
              </a:rPr>
              <a:t> Sudhir Throat</a:t>
            </a:r>
          </a:p>
          <a:p>
            <a:r>
              <a:rPr lang="en-US" dirty="0">
                <a:latin typeface="Times New Roman" panose="02020603050405020304" pitchFamily="18" charset="0"/>
                <a:cs typeface="Times New Roman" panose="02020603050405020304" pitchFamily="18" charset="0"/>
              </a:rPr>
              <a:t>2.  Mr. </a:t>
            </a:r>
            <a:r>
              <a:rPr lang="en-US" dirty="0" err="1">
                <a:latin typeface="Times New Roman" panose="02020603050405020304" pitchFamily="18" charset="0"/>
                <a:cs typeface="Times New Roman" panose="02020603050405020304" pitchFamily="18" charset="0"/>
              </a:rPr>
              <a:t>Nithej</a:t>
            </a:r>
            <a:r>
              <a:rPr lang="en-US" dirty="0">
                <a:latin typeface="Times New Roman" panose="02020603050405020304" pitchFamily="18" charset="0"/>
                <a:cs typeface="Times New Roman" panose="02020603050405020304" pitchFamily="18" charset="0"/>
              </a:rPr>
              <a:t> N </a:t>
            </a:r>
          </a:p>
          <a:p>
            <a:r>
              <a:rPr lang="en-IN" dirty="0">
                <a:latin typeface="Times New Roman" panose="02020603050405020304" pitchFamily="18" charset="0"/>
                <a:cs typeface="Times New Roman" panose="02020603050405020304" pitchFamily="18" charset="0"/>
              </a:rPr>
              <a:t>3.  Mr. Dinesh </a:t>
            </a:r>
            <a:r>
              <a:rPr lang="en-IN" dirty="0" err="1">
                <a:latin typeface="Times New Roman" panose="02020603050405020304" pitchFamily="18" charset="0"/>
                <a:cs typeface="Times New Roman" panose="02020603050405020304" pitchFamily="18" charset="0"/>
              </a:rPr>
              <a:t>Katyaya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Avanigadda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Mr. Aryan </a:t>
            </a:r>
            <a:r>
              <a:rPr lang="en-IN" dirty="0" err="1">
                <a:latin typeface="Times New Roman" panose="02020603050405020304" pitchFamily="18" charset="0"/>
                <a:cs typeface="Times New Roman" panose="02020603050405020304" pitchFamily="18" charset="0"/>
              </a:rPr>
              <a:t>Magdum</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5.  Mr. Karthick</a:t>
            </a:r>
          </a:p>
          <a:p>
            <a:r>
              <a:rPr lang="en-IN" dirty="0">
                <a:latin typeface="Times New Roman" panose="02020603050405020304" pitchFamily="18" charset="0"/>
                <a:cs typeface="Times New Roman" panose="02020603050405020304" pitchFamily="18" charset="0"/>
              </a:rPr>
              <a:t>6.  Mr. Himanshu </a:t>
            </a:r>
            <a:r>
              <a:rPr lang="en-IN" dirty="0" err="1">
                <a:latin typeface="Times New Roman" panose="02020603050405020304" pitchFamily="18" charset="0"/>
                <a:cs typeface="Times New Roman" panose="02020603050405020304" pitchFamily="18" charset="0"/>
              </a:rPr>
              <a:t>Mukunda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Baviskar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7.  Mr. </a:t>
            </a:r>
            <a:r>
              <a:rPr lang="en-IN" dirty="0" err="1">
                <a:latin typeface="Times New Roman" panose="02020603050405020304" pitchFamily="18" charset="0"/>
                <a:cs typeface="Times New Roman" panose="02020603050405020304" pitchFamily="18" charset="0"/>
              </a:rPr>
              <a:t>Nithin</a:t>
            </a:r>
            <a:r>
              <a:rPr lang="en-IN" dirty="0">
                <a:latin typeface="Times New Roman" panose="02020603050405020304" pitchFamily="18" charset="0"/>
                <a:cs typeface="Times New Roman" panose="02020603050405020304" pitchFamily="18" charset="0"/>
              </a:rPr>
              <a:t> D.M</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9A13303-1902-4DBC-900F-107AED517FAE}"/>
              </a:ext>
            </a:extLst>
          </p:cNvPr>
          <p:cNvSpPr/>
          <p:nvPr/>
        </p:nvSpPr>
        <p:spPr>
          <a:xfrm>
            <a:off x="20537" y="6347791"/>
            <a:ext cx="5904000" cy="51020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871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B37F91B-2C42-46EA-A18E-4CB460D6C164}"/>
              </a:ext>
            </a:extLst>
          </p:cNvPr>
          <p:cNvSpPr txBox="1"/>
          <p:nvPr/>
        </p:nvSpPr>
        <p:spPr>
          <a:xfrm>
            <a:off x="265042" y="424068"/>
            <a:ext cx="5830958" cy="584775"/>
          </a:xfrm>
          <a:prstGeom prst="rect">
            <a:avLst/>
          </a:prstGeom>
          <a:noFill/>
        </p:spPr>
        <p:txBody>
          <a:bodyPr wrap="square" rtlCol="0">
            <a:spAutoFit/>
          </a:bodyPr>
          <a:lstStyle/>
          <a:p>
            <a:r>
              <a:rPr lang="en-US" sz="3200" b="1" dirty="0">
                <a:latin typeface="Arial" panose="020B0604020202020204" pitchFamily="34" charset="0"/>
                <a:ea typeface="Segoe UI Black" panose="020B0A02040204020203" pitchFamily="34" charset="0"/>
                <a:cs typeface="Arial" panose="020B0604020202020204" pitchFamily="34" charset="0"/>
              </a:rPr>
              <a:t>INTRODUCTION</a:t>
            </a:r>
            <a:endParaRPr lang="en-IN" sz="3200" b="1" dirty="0">
              <a:latin typeface="Arial" panose="020B0604020202020204" pitchFamily="34" charset="0"/>
              <a:ea typeface="Segoe UI Black" panose="020B0A02040204020203" pitchFamily="34" charset="0"/>
              <a:cs typeface="Arial" panose="020B0604020202020204" pitchFamily="34" charset="0"/>
            </a:endParaRPr>
          </a:p>
        </p:txBody>
      </p:sp>
      <p:sp>
        <p:nvSpPr>
          <p:cNvPr id="8" name="TextBox 7">
            <a:extLst>
              <a:ext uri="{FF2B5EF4-FFF2-40B4-BE49-F238E27FC236}">
                <a16:creationId xmlns:a16="http://schemas.microsoft.com/office/drawing/2014/main" id="{2B752EA0-12AD-4E85-9C1A-60811CD7B442}"/>
              </a:ext>
            </a:extLst>
          </p:cNvPr>
          <p:cNvSpPr txBox="1"/>
          <p:nvPr/>
        </p:nvSpPr>
        <p:spPr>
          <a:xfrm>
            <a:off x="265042" y="1202541"/>
            <a:ext cx="11714923" cy="1754326"/>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l"/>
            <a:r>
              <a:rPr lang="en-US" i="0" dirty="0">
                <a:solidFill>
                  <a:schemeClr val="bg1"/>
                </a:solidFill>
                <a:effectLst/>
                <a:latin typeface="Söhne"/>
                <a:cs typeface="Times New Roman" panose="02020603050405020304" pitchFamily="18" charset="0"/>
              </a:rPr>
              <a:t>Welcome everyone,</a:t>
            </a:r>
          </a:p>
          <a:p>
            <a:pPr algn="l"/>
            <a:endParaRPr lang="en-US" i="0" dirty="0">
              <a:solidFill>
                <a:schemeClr val="bg1"/>
              </a:solidFill>
              <a:effectLst/>
              <a:latin typeface="Söhne"/>
              <a:cs typeface="Times New Roman" panose="02020603050405020304" pitchFamily="18" charset="0"/>
            </a:endParaRPr>
          </a:p>
          <a:p>
            <a:pPr algn="just"/>
            <a:r>
              <a:rPr lang="en-US" i="0" dirty="0">
                <a:solidFill>
                  <a:schemeClr val="bg1"/>
                </a:solidFill>
                <a:effectLst/>
                <a:latin typeface="Söhne"/>
                <a:cs typeface="Times New Roman" panose="02020603050405020304" pitchFamily="18" charset="0"/>
              </a:rPr>
              <a:t>Today, I am excited to present our bank analytics project, leveraging the power of Excel, Power BI, Tableau, and SQL to unlock valuable insights and drive informed decision-making within our banking operations. This project utilizes two datasets “Finance 1” and “Finance 2” each providing unique perspectives and analysis facilities performance. </a:t>
            </a:r>
          </a:p>
          <a:p>
            <a:pPr algn="l"/>
            <a:endParaRPr lang="en-US" i="0" dirty="0">
              <a:solidFill>
                <a:srgbClr val="0D0D0D"/>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3F7DC5A-D11F-42F8-9E69-0D4FA84AB6BF}"/>
              </a:ext>
            </a:extLst>
          </p:cNvPr>
          <p:cNvSpPr txBox="1"/>
          <p:nvPr/>
        </p:nvSpPr>
        <p:spPr>
          <a:xfrm>
            <a:off x="502377" y="3093855"/>
            <a:ext cx="474668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DATASETS OVERVIEW :</a:t>
            </a:r>
            <a:endParaRPr lang="en-IN" sz="2400" b="1"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E97D7808-76F3-4DC6-9F63-C8ADE242FA49}"/>
              </a:ext>
            </a:extLst>
          </p:cNvPr>
          <p:cNvSpPr/>
          <p:nvPr/>
        </p:nvSpPr>
        <p:spPr>
          <a:xfrm>
            <a:off x="715617" y="3703985"/>
            <a:ext cx="1961321" cy="114628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Finance 1</a:t>
            </a:r>
            <a:endParaRPr lang="en-IN" sz="2400" dirty="0">
              <a:solidFill>
                <a:schemeClr val="bg1"/>
              </a:solidFill>
            </a:endParaRPr>
          </a:p>
        </p:txBody>
      </p:sp>
      <p:sp>
        <p:nvSpPr>
          <p:cNvPr id="12" name="Rectangle: Rounded Corners 11">
            <a:extLst>
              <a:ext uri="{FF2B5EF4-FFF2-40B4-BE49-F238E27FC236}">
                <a16:creationId xmlns:a16="http://schemas.microsoft.com/office/drawing/2014/main" id="{36BD0B31-0926-4E4E-9941-744F67A97A36}"/>
              </a:ext>
            </a:extLst>
          </p:cNvPr>
          <p:cNvSpPr/>
          <p:nvPr/>
        </p:nvSpPr>
        <p:spPr>
          <a:xfrm>
            <a:off x="715617" y="5201743"/>
            <a:ext cx="1961321" cy="114628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Finance 2</a:t>
            </a:r>
            <a:endParaRPr lang="en-IN" sz="2400" dirty="0">
              <a:solidFill>
                <a:schemeClr val="bg1"/>
              </a:solidFill>
            </a:endParaRPr>
          </a:p>
        </p:txBody>
      </p:sp>
      <p:sp>
        <p:nvSpPr>
          <p:cNvPr id="13" name="Rectangle 12">
            <a:extLst>
              <a:ext uri="{FF2B5EF4-FFF2-40B4-BE49-F238E27FC236}">
                <a16:creationId xmlns:a16="http://schemas.microsoft.com/office/drawing/2014/main" id="{5AB23A22-A3A8-4ACA-B708-45B6A7B3ED93}"/>
              </a:ext>
            </a:extLst>
          </p:cNvPr>
          <p:cNvSpPr/>
          <p:nvPr/>
        </p:nvSpPr>
        <p:spPr>
          <a:xfrm>
            <a:off x="3008242" y="3715462"/>
            <a:ext cx="8653669" cy="10598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t>This datasets provides a detailed overview of bank analysis, encompassing </a:t>
            </a:r>
            <a:r>
              <a:rPr lang="en-US" dirty="0" err="1"/>
              <a:t>crititcal</a:t>
            </a:r>
            <a:r>
              <a:rPr lang="en-US" dirty="0"/>
              <a:t> information such as id , membered , loan amount , funded amount and </a:t>
            </a:r>
            <a:r>
              <a:rPr lang="en-US" dirty="0" err="1"/>
              <a:t>etc</a:t>
            </a:r>
            <a:r>
              <a:rPr lang="en-US" dirty="0"/>
              <a:t> stuffs .</a:t>
            </a:r>
          </a:p>
        </p:txBody>
      </p:sp>
      <p:sp>
        <p:nvSpPr>
          <p:cNvPr id="14" name="Rectangle 13">
            <a:extLst>
              <a:ext uri="{FF2B5EF4-FFF2-40B4-BE49-F238E27FC236}">
                <a16:creationId xmlns:a16="http://schemas.microsoft.com/office/drawing/2014/main" id="{19EE941C-87FD-4199-B8F0-89EA7C176A89}"/>
              </a:ext>
            </a:extLst>
          </p:cNvPr>
          <p:cNvSpPr/>
          <p:nvPr/>
        </p:nvSpPr>
        <p:spPr>
          <a:xfrm>
            <a:off x="3008241" y="5233986"/>
            <a:ext cx="8653669" cy="10598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t>This supplementary datasets adds depth to the analysis by banking information such as </a:t>
            </a:r>
            <a:r>
              <a:rPr lang="en-US" dirty="0" err="1"/>
              <a:t>dealing_yrs</a:t>
            </a:r>
            <a:r>
              <a:rPr lang="en-US" dirty="0"/>
              <a:t> , </a:t>
            </a:r>
            <a:r>
              <a:rPr lang="en-US" dirty="0" err="1"/>
              <a:t>earliest_cr_line</a:t>
            </a:r>
            <a:r>
              <a:rPr lang="en-US" dirty="0"/>
              <a:t>, inq_last_6 months and </a:t>
            </a:r>
            <a:r>
              <a:rPr lang="en-US" dirty="0" err="1"/>
              <a:t>etc</a:t>
            </a:r>
            <a:r>
              <a:rPr lang="en-US" dirty="0"/>
              <a:t>  time duration things indicated to finance 1. </a:t>
            </a:r>
          </a:p>
        </p:txBody>
      </p:sp>
    </p:spTree>
    <p:extLst>
      <p:ext uri="{BB962C8B-B14F-4D97-AF65-F5344CB8AC3E}">
        <p14:creationId xmlns:p14="http://schemas.microsoft.com/office/powerpoint/2010/main" val="205778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3A93984-3EB8-4DFE-AA56-A9862165C919}"/>
              </a:ext>
            </a:extLst>
          </p:cNvPr>
          <p:cNvSpPr txBox="1"/>
          <p:nvPr/>
        </p:nvSpPr>
        <p:spPr>
          <a:xfrm>
            <a:off x="382137" y="349240"/>
            <a:ext cx="2533341"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TOOLS USED :</a:t>
            </a:r>
            <a:endParaRPr lang="en-IN" sz="2400" b="1" dirty="0">
              <a:latin typeface="Arial" panose="020B0604020202020204" pitchFamily="34" charset="0"/>
              <a:cs typeface="Arial" panose="020B0604020202020204" pitchFamily="34" charset="0"/>
            </a:endParaRPr>
          </a:p>
        </p:txBody>
      </p:sp>
      <p:sp>
        <p:nvSpPr>
          <p:cNvPr id="2" name="Oval 1">
            <a:extLst>
              <a:ext uri="{FF2B5EF4-FFF2-40B4-BE49-F238E27FC236}">
                <a16:creationId xmlns:a16="http://schemas.microsoft.com/office/drawing/2014/main" id="{F0EBEE16-6BA7-45FC-A0B9-C9FA804EB41B}"/>
              </a:ext>
            </a:extLst>
          </p:cNvPr>
          <p:cNvSpPr/>
          <p:nvPr/>
        </p:nvSpPr>
        <p:spPr>
          <a:xfrm>
            <a:off x="898486" y="988572"/>
            <a:ext cx="1121384" cy="107224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D49272E-A2DB-4D9E-B222-C9B4C7F29733}"/>
              </a:ext>
            </a:extLst>
          </p:cNvPr>
          <p:cNvSpPr/>
          <p:nvPr/>
        </p:nvSpPr>
        <p:spPr>
          <a:xfrm>
            <a:off x="898486" y="2356760"/>
            <a:ext cx="1121384" cy="107224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555181A-3210-46E4-9CE5-43EDF0D5C932}"/>
              </a:ext>
            </a:extLst>
          </p:cNvPr>
          <p:cNvSpPr/>
          <p:nvPr/>
        </p:nvSpPr>
        <p:spPr>
          <a:xfrm>
            <a:off x="898486" y="3896640"/>
            <a:ext cx="1121384" cy="107224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F99705B-B34A-49CC-87DF-7C2EBCBA73BF}"/>
              </a:ext>
            </a:extLst>
          </p:cNvPr>
          <p:cNvSpPr/>
          <p:nvPr/>
        </p:nvSpPr>
        <p:spPr>
          <a:xfrm>
            <a:off x="898486" y="5436520"/>
            <a:ext cx="1121384" cy="107224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6F1F5FB-7696-4DC6-8239-48857DD744EA}"/>
              </a:ext>
            </a:extLst>
          </p:cNvPr>
          <p:cNvSpPr/>
          <p:nvPr/>
        </p:nvSpPr>
        <p:spPr>
          <a:xfrm>
            <a:off x="2529583" y="994750"/>
            <a:ext cx="8653669" cy="10598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b="1" i="0" dirty="0">
                <a:solidFill>
                  <a:schemeClr val="bg1"/>
                </a:solidFill>
                <a:effectLst/>
                <a:latin typeface="Söhne"/>
              </a:rPr>
              <a:t>Excel</a:t>
            </a:r>
            <a:r>
              <a:rPr lang="en-US" b="0" i="0" dirty="0">
                <a:solidFill>
                  <a:schemeClr val="bg1"/>
                </a:solidFill>
                <a:effectLst/>
                <a:latin typeface="Söhne"/>
              </a:rPr>
              <a:t>: Serving as the cornerstone of our analytics toolkit, Excel facilitates data manipulation, cleansing, and basic analysis, providing us with a solid foundation for further exploration.</a:t>
            </a:r>
            <a:endParaRPr lang="en-US" dirty="0">
              <a:solidFill>
                <a:schemeClr val="bg1"/>
              </a:solidFill>
            </a:endParaRPr>
          </a:p>
        </p:txBody>
      </p:sp>
      <p:sp>
        <p:nvSpPr>
          <p:cNvPr id="11" name="Rectangle 10">
            <a:extLst>
              <a:ext uri="{FF2B5EF4-FFF2-40B4-BE49-F238E27FC236}">
                <a16:creationId xmlns:a16="http://schemas.microsoft.com/office/drawing/2014/main" id="{EA00AF61-EC84-4BD1-B693-5A151EB9EDB4}"/>
              </a:ext>
            </a:extLst>
          </p:cNvPr>
          <p:cNvSpPr/>
          <p:nvPr/>
        </p:nvSpPr>
        <p:spPr>
          <a:xfrm>
            <a:off x="2529583" y="2369116"/>
            <a:ext cx="8653669" cy="10598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b="1" i="0" dirty="0">
                <a:solidFill>
                  <a:schemeClr val="bg1"/>
                </a:solidFill>
                <a:effectLst/>
                <a:latin typeface="Söhne"/>
              </a:rPr>
              <a:t>Power BI</a:t>
            </a:r>
            <a:r>
              <a:rPr lang="en-US" b="0" i="0" dirty="0">
                <a:solidFill>
                  <a:schemeClr val="bg1"/>
                </a:solidFill>
                <a:effectLst/>
                <a:latin typeface="Söhne"/>
              </a:rPr>
              <a:t>: With its intuitive interface and robust data visualization capabilities, Power BI enables us to create interactive dashboards and reports, offering a dynamic lens through which we can delve into our data and extract actionable insights.</a:t>
            </a:r>
            <a:endParaRPr lang="en-US" dirty="0">
              <a:solidFill>
                <a:schemeClr val="bg1"/>
              </a:solidFill>
            </a:endParaRPr>
          </a:p>
        </p:txBody>
      </p:sp>
      <p:sp>
        <p:nvSpPr>
          <p:cNvPr id="12" name="Rectangle 11">
            <a:extLst>
              <a:ext uri="{FF2B5EF4-FFF2-40B4-BE49-F238E27FC236}">
                <a16:creationId xmlns:a16="http://schemas.microsoft.com/office/drawing/2014/main" id="{694A1C46-3272-41A5-BB14-FDCE0FDF0812}"/>
              </a:ext>
            </a:extLst>
          </p:cNvPr>
          <p:cNvSpPr/>
          <p:nvPr/>
        </p:nvSpPr>
        <p:spPr>
          <a:xfrm>
            <a:off x="2529582" y="3896640"/>
            <a:ext cx="8653669" cy="10598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b="1" i="0" dirty="0">
                <a:solidFill>
                  <a:schemeClr val="bg1"/>
                </a:solidFill>
                <a:effectLst/>
                <a:latin typeface="Söhne"/>
              </a:rPr>
              <a:t>SQL (Structured Query Language)</a:t>
            </a:r>
            <a:r>
              <a:rPr lang="en-US" b="0" i="0" dirty="0">
                <a:solidFill>
                  <a:schemeClr val="bg1"/>
                </a:solidFill>
                <a:effectLst/>
                <a:latin typeface="Söhne"/>
              </a:rPr>
              <a:t>: As the backbone of our data infrastructure, SQL enables efficient data storage, retrieval, and manipulation, ensuring that we can seamlessly access and analyze vast datasets to extract meaningful insights.</a:t>
            </a:r>
            <a:endParaRPr lang="en-US" dirty="0">
              <a:solidFill>
                <a:schemeClr val="bg1"/>
              </a:solidFill>
            </a:endParaRPr>
          </a:p>
        </p:txBody>
      </p:sp>
      <p:sp>
        <p:nvSpPr>
          <p:cNvPr id="13" name="Rectangle 12">
            <a:extLst>
              <a:ext uri="{FF2B5EF4-FFF2-40B4-BE49-F238E27FC236}">
                <a16:creationId xmlns:a16="http://schemas.microsoft.com/office/drawing/2014/main" id="{B0A9FA65-986C-4B15-83E2-8309AC6B1196}"/>
              </a:ext>
            </a:extLst>
          </p:cNvPr>
          <p:cNvSpPr/>
          <p:nvPr/>
        </p:nvSpPr>
        <p:spPr>
          <a:xfrm>
            <a:off x="2529581" y="5271006"/>
            <a:ext cx="8653669" cy="12377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b="1" i="0" dirty="0">
                <a:solidFill>
                  <a:schemeClr val="bg1"/>
                </a:solidFill>
                <a:effectLst/>
                <a:latin typeface="Söhne"/>
              </a:rPr>
              <a:t>Tableau</a:t>
            </a:r>
            <a:r>
              <a:rPr lang="en-US" b="0" i="0" dirty="0">
                <a:solidFill>
                  <a:schemeClr val="bg1"/>
                </a:solidFill>
                <a:effectLst/>
                <a:latin typeface="Söhne"/>
              </a:rPr>
              <a:t>: Building upon the strengths of Power BI, Tableau empowers us to craft compelling visual narratives, uncovering patterns, trends, and outliers that may have otherwise remained hidden, thus facilitating more informed decision-making across all levels of our organization.</a:t>
            </a:r>
            <a:endParaRPr lang="en-US" dirty="0">
              <a:solidFill>
                <a:schemeClr val="bg1"/>
              </a:solidFill>
            </a:endParaRPr>
          </a:p>
        </p:txBody>
      </p:sp>
    </p:spTree>
    <p:extLst>
      <p:ext uri="{BB962C8B-B14F-4D97-AF65-F5344CB8AC3E}">
        <p14:creationId xmlns:p14="http://schemas.microsoft.com/office/powerpoint/2010/main" val="88380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i="0">
                <a:effectLst/>
                <a:latin typeface="Arial" panose="020B0604020202020204" pitchFamily="34" charset="0"/>
                <a:cs typeface="Arial" panose="020B0604020202020204" pitchFamily="34" charset="0"/>
              </a:rPr>
              <a:t>Year-wise Loan Amount Stats:</a:t>
            </a:r>
          </a:p>
          <a:p>
            <a:endParaRPr lang="en-US" sz="1800" b="0" i="0">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800" b="0" i="0">
                <a:effectLst/>
                <a:latin typeface="Arial" panose="020B0604020202020204" pitchFamily="34" charset="0"/>
                <a:cs typeface="Arial" panose="020B0604020202020204" pitchFamily="34" charset="0"/>
              </a:rPr>
              <a:t>Evaluate the overall growth or decline in loan amounts over the years.</a:t>
            </a:r>
          </a:p>
          <a:p>
            <a:pPr marL="285750" indent="-285750">
              <a:lnSpc>
                <a:spcPct val="150000"/>
              </a:lnSpc>
              <a:buFont typeface="Arial" panose="020B0604020202020204" pitchFamily="34" charset="0"/>
              <a:buChar char="•"/>
            </a:pPr>
            <a:r>
              <a:rPr lang="en-US" sz="1800" b="0" i="0">
                <a:effectLst/>
                <a:latin typeface="Arial" panose="020B0604020202020204" pitchFamily="34" charset="0"/>
                <a:cs typeface="Arial" panose="020B0604020202020204" pitchFamily="34" charset="0"/>
              </a:rPr>
              <a:t>Identify any notable spikes or dips and explore the factors contributing to these trends.</a:t>
            </a:r>
          </a:p>
          <a:p>
            <a:pPr marL="285750" indent="-285750">
              <a:lnSpc>
                <a:spcPct val="150000"/>
              </a:lnSpc>
              <a:buFont typeface="Arial" panose="020B0604020202020204" pitchFamily="34" charset="0"/>
              <a:buChar char="•"/>
            </a:pPr>
            <a:r>
              <a:rPr lang="en-US" sz="1800" b="0" i="0">
                <a:effectLst/>
                <a:latin typeface="Arial" panose="020B0604020202020204" pitchFamily="34" charset="0"/>
                <a:cs typeface="Arial" panose="020B0604020202020204" pitchFamily="34" charset="0"/>
              </a:rPr>
              <a:t>Discuss the implications of these trends on the bank's overall financial health.</a:t>
            </a:r>
            <a:endParaRPr lang="en-US" sz="1800" b="0" i="0"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84F661F-5552-4C20-99B2-D57F0FEA3FF8}"/>
              </a:ext>
            </a:extLst>
          </p:cNvPr>
          <p:cNvSpPr txBox="1"/>
          <p:nvPr/>
        </p:nvSpPr>
        <p:spPr>
          <a:xfrm>
            <a:off x="382136" y="349240"/>
            <a:ext cx="4971741" cy="461665"/>
          </a:xfrm>
          <a:prstGeom prst="rect">
            <a:avLst/>
          </a:prstGeom>
          <a:noFill/>
        </p:spPr>
        <p:txBody>
          <a:bodyPr wrap="square" rtlCol="0">
            <a:spAutoFit/>
          </a:bodyPr>
          <a:lstStyle/>
          <a:p>
            <a:r>
              <a:rPr lang="en-US" sz="2400" b="1" dirty="0"/>
              <a:t>INTRODUCTION ABOUT KPIS :</a:t>
            </a:r>
          </a:p>
        </p:txBody>
      </p:sp>
      <p:sp>
        <p:nvSpPr>
          <p:cNvPr id="2" name="Rectangle 1">
            <a:extLst>
              <a:ext uri="{FF2B5EF4-FFF2-40B4-BE49-F238E27FC236}">
                <a16:creationId xmlns:a16="http://schemas.microsoft.com/office/drawing/2014/main" id="{63062219-5DBA-44F3-8522-03F2C75AE855}"/>
              </a:ext>
            </a:extLst>
          </p:cNvPr>
          <p:cNvSpPr/>
          <p:nvPr/>
        </p:nvSpPr>
        <p:spPr>
          <a:xfrm>
            <a:off x="808383" y="1056860"/>
            <a:ext cx="5857460" cy="23721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0" dirty="0">
                <a:effectLst/>
                <a:latin typeface="Arial" panose="020B0604020202020204" pitchFamily="34" charset="0"/>
                <a:cs typeface="Arial" panose="020B0604020202020204" pitchFamily="34" charset="0"/>
              </a:rPr>
              <a:t>Year-wise Loan Amount Stats:</a:t>
            </a:r>
            <a:endParaRPr lang="en-US" sz="1400" b="0" i="0" dirty="0">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Evaluate the overall growth or decline in loan amounts over the years.</a:t>
            </a:r>
          </a:p>
          <a:p>
            <a:pPr marL="285750" indent="-285750">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Identify any notable spikes or dips and explore the factors contributing to these trends.</a:t>
            </a:r>
          </a:p>
          <a:p>
            <a:pPr marL="285750" indent="-285750">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Discuss the implications of these trends on the bank's overall financial health</a:t>
            </a:r>
            <a:endParaRPr lang="en-IN" dirty="0"/>
          </a:p>
        </p:txBody>
      </p:sp>
      <p:sp>
        <p:nvSpPr>
          <p:cNvPr id="3" name="Rectangle 2">
            <a:extLst>
              <a:ext uri="{FF2B5EF4-FFF2-40B4-BE49-F238E27FC236}">
                <a16:creationId xmlns:a16="http://schemas.microsoft.com/office/drawing/2014/main" id="{B70DA754-2F43-43A5-90E0-54613427458C}"/>
              </a:ext>
            </a:extLst>
          </p:cNvPr>
          <p:cNvSpPr/>
          <p:nvPr/>
        </p:nvSpPr>
        <p:spPr>
          <a:xfrm>
            <a:off x="808383" y="3803374"/>
            <a:ext cx="5857460" cy="27053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1400" b="1" i="0" dirty="0">
                <a:effectLst/>
                <a:latin typeface="Arial" panose="020B0604020202020204" pitchFamily="34" charset="0"/>
                <a:cs typeface="Arial" panose="020B0604020202020204" pitchFamily="34" charset="0"/>
              </a:rPr>
              <a:t>Grade and Subgrade-wise </a:t>
            </a:r>
            <a:r>
              <a:rPr lang="en-US" sz="1400" b="1" i="0" dirty="0" err="1">
                <a:effectLst/>
                <a:latin typeface="Arial" panose="020B0604020202020204" pitchFamily="34" charset="0"/>
                <a:cs typeface="Arial" panose="020B0604020202020204" pitchFamily="34" charset="0"/>
              </a:rPr>
              <a:t>Revol_Bal</a:t>
            </a:r>
            <a:r>
              <a:rPr lang="en-US" sz="1400" b="1" i="0" dirty="0">
                <a:effectLst/>
                <a:latin typeface="Arial" panose="020B0604020202020204" pitchFamily="34" charset="0"/>
                <a:cs typeface="Arial" panose="020B0604020202020204" pitchFamily="34" charset="0"/>
              </a:rPr>
              <a:t>:</a:t>
            </a:r>
            <a:endParaRPr lang="en-US" sz="1400" b="0" i="0" dirty="0">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Break down the revolving balances based on borrower grades and subgrades.</a:t>
            </a: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Examine how different credit categories impact the amount borrowers have yet to pay.</a:t>
            </a: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Highlight any patterns or disparities in revolving balances among various borrower groups</a:t>
            </a:r>
            <a:endParaRPr lang="en-IN" sz="1400" dirty="0"/>
          </a:p>
        </p:txBody>
      </p:sp>
      <p:pic>
        <p:nvPicPr>
          <p:cNvPr id="11" name="Picture 10">
            <a:extLst>
              <a:ext uri="{FF2B5EF4-FFF2-40B4-BE49-F238E27FC236}">
                <a16:creationId xmlns:a16="http://schemas.microsoft.com/office/drawing/2014/main" id="{05D75A56-F780-4A5D-9A4E-B7DF5721E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463" y="1347455"/>
            <a:ext cx="4048690" cy="1790950"/>
          </a:xfrm>
          <a:prstGeom prst="rect">
            <a:avLst/>
          </a:prstGeom>
          <a:ln w="28575">
            <a:solidFill>
              <a:schemeClr val="tx1"/>
            </a:solidFill>
          </a:ln>
        </p:spPr>
      </p:pic>
      <p:pic>
        <p:nvPicPr>
          <p:cNvPr id="13" name="Picture 12">
            <a:extLst>
              <a:ext uri="{FF2B5EF4-FFF2-40B4-BE49-F238E27FC236}">
                <a16:creationId xmlns:a16="http://schemas.microsoft.com/office/drawing/2014/main" id="{4AD67556-6420-4BD2-8F65-8E06A22AE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7463" y="3975652"/>
            <a:ext cx="4048690" cy="2266122"/>
          </a:xfrm>
          <a:prstGeom prst="rect">
            <a:avLst/>
          </a:prstGeom>
          <a:ln w="28575">
            <a:solidFill>
              <a:schemeClr val="tx1"/>
            </a:solidFill>
          </a:ln>
        </p:spPr>
      </p:pic>
    </p:spTree>
    <p:extLst>
      <p:ext uri="{BB962C8B-B14F-4D97-AF65-F5344CB8AC3E}">
        <p14:creationId xmlns:p14="http://schemas.microsoft.com/office/powerpoint/2010/main" val="145977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6C6595A-A487-4047-B001-8E22A3D274E5}"/>
              </a:ext>
            </a:extLst>
          </p:cNvPr>
          <p:cNvSpPr/>
          <p:nvPr/>
        </p:nvSpPr>
        <p:spPr>
          <a:xfrm>
            <a:off x="622853" y="450574"/>
            <a:ext cx="5857460" cy="27053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1400" b="1" i="0" dirty="0">
                <a:effectLst/>
                <a:latin typeface="Arial" panose="020B0604020202020204" pitchFamily="34" charset="0"/>
                <a:cs typeface="Arial" panose="020B0604020202020204" pitchFamily="34" charset="0"/>
              </a:rPr>
              <a:t>Total Payment for Verified Vs Non-Verified Status:</a:t>
            </a:r>
            <a:endParaRPr lang="en-US" sz="1400" b="0" i="0" dirty="0">
              <a:effectLst/>
              <a:latin typeface="Arial" panose="020B0604020202020204" pitchFamily="34" charset="0"/>
              <a:cs typeface="Arial" panose="020B0604020202020204" pitchFamily="34" charset="0"/>
            </a:endParaRP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Compare the total payments made by borrowers with verified information against those without.</a:t>
            </a: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Explore whether verified status correlates with more consistent and timely payments.</a:t>
            </a:r>
          </a:p>
          <a:p>
            <a:pPr marL="285750" indent="-285750"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Discuss potential insights into the reliability and financial stability of borrowers based on verification status.</a:t>
            </a:r>
          </a:p>
        </p:txBody>
      </p:sp>
      <p:sp>
        <p:nvSpPr>
          <p:cNvPr id="7" name="Rectangle 6">
            <a:extLst>
              <a:ext uri="{FF2B5EF4-FFF2-40B4-BE49-F238E27FC236}">
                <a16:creationId xmlns:a16="http://schemas.microsoft.com/office/drawing/2014/main" id="{F02E4097-404C-412A-8466-4759706A78B1}"/>
              </a:ext>
            </a:extLst>
          </p:cNvPr>
          <p:cNvSpPr/>
          <p:nvPr/>
        </p:nvSpPr>
        <p:spPr>
          <a:xfrm>
            <a:off x="622853" y="3702040"/>
            <a:ext cx="5857460" cy="27053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1400" b="1" i="0" dirty="0">
                <a:effectLst/>
                <a:latin typeface="Arial" panose="020B0604020202020204" pitchFamily="34" charset="0"/>
                <a:cs typeface="Arial" panose="020B0604020202020204" pitchFamily="34" charset="0"/>
              </a:rPr>
              <a:t>Home Ownership Vs Last Payment Date Stats:</a:t>
            </a:r>
            <a:endParaRPr lang="en-US" sz="1400" b="0" i="0" dirty="0">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Investigate how home ownership relates to the timing of the last payment.</a:t>
            </a:r>
          </a:p>
          <a:p>
            <a:pPr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Explore whether homeowners tend to make payments earlier or later than non-homeowners.</a:t>
            </a:r>
          </a:p>
          <a:p>
            <a:pPr algn="l">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Discuss the potential impact of home ownership on financial responsibility and payment behavior.</a:t>
            </a:r>
          </a:p>
        </p:txBody>
      </p:sp>
      <p:pic>
        <p:nvPicPr>
          <p:cNvPr id="3" name="Picture 2">
            <a:extLst>
              <a:ext uri="{FF2B5EF4-FFF2-40B4-BE49-F238E27FC236}">
                <a16:creationId xmlns:a16="http://schemas.microsoft.com/office/drawing/2014/main" id="{6F1246FA-8215-4361-B527-F13A2CD7A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787" y="733402"/>
            <a:ext cx="4199360" cy="2139729"/>
          </a:xfrm>
          <a:prstGeom prst="rect">
            <a:avLst/>
          </a:prstGeom>
          <a:ln w="28575">
            <a:solidFill>
              <a:schemeClr val="tx1"/>
            </a:solidFill>
          </a:ln>
        </p:spPr>
      </p:pic>
      <p:pic>
        <p:nvPicPr>
          <p:cNvPr id="9" name="Picture 8">
            <a:extLst>
              <a:ext uri="{FF2B5EF4-FFF2-40B4-BE49-F238E27FC236}">
                <a16:creationId xmlns:a16="http://schemas.microsoft.com/office/drawing/2014/main" id="{E1D7304B-AB8A-4374-BB00-F9C7F1367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787" y="3984868"/>
            <a:ext cx="4199360" cy="2139729"/>
          </a:xfrm>
          <a:prstGeom prst="rect">
            <a:avLst/>
          </a:prstGeom>
          <a:ln w="28575">
            <a:solidFill>
              <a:schemeClr val="tx1"/>
            </a:solidFill>
          </a:ln>
        </p:spPr>
      </p:pic>
    </p:spTree>
    <p:extLst>
      <p:ext uri="{BB962C8B-B14F-4D97-AF65-F5344CB8AC3E}">
        <p14:creationId xmlns:p14="http://schemas.microsoft.com/office/powerpoint/2010/main" val="160467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F4520FB-12AC-49C7-967C-67E77BA4D2EB}"/>
              </a:ext>
            </a:extLst>
          </p:cNvPr>
          <p:cNvSpPr/>
          <p:nvPr/>
        </p:nvSpPr>
        <p:spPr>
          <a:xfrm>
            <a:off x="761998" y="485074"/>
            <a:ext cx="10734261" cy="24834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800" b="1" i="0" dirty="0">
                <a:effectLst/>
                <a:latin typeface="Arial" panose="020B0604020202020204" pitchFamily="34" charset="0"/>
                <a:cs typeface="Arial" panose="020B0604020202020204" pitchFamily="34" charset="0"/>
              </a:rPr>
              <a:t>State-wise and Month-wise Loan Status:</a:t>
            </a:r>
            <a:endParaRPr lang="en-US" sz="1800" b="0" i="0" dirty="0">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Analyze loan statuses across different states to identify regions with higher or lower loan performance.</a:t>
            </a:r>
          </a:p>
          <a:p>
            <a:pPr marL="285750" indent="-285750">
              <a:lnSpc>
                <a:spcPct val="15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Examine monthly variations in loan statuses to pinpoint any seasonal trends or patterns.</a:t>
            </a:r>
          </a:p>
          <a:p>
            <a:pPr marL="285750" indent="-285750">
              <a:lnSpc>
                <a:spcPct val="150000"/>
              </a:lnSpc>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Discuss potential strategies or interventions based on geographical and temporal insights.</a:t>
            </a:r>
          </a:p>
          <a:p>
            <a:pPr algn="ctr"/>
            <a:endParaRPr lang="en-IN" dirty="0"/>
          </a:p>
        </p:txBody>
      </p:sp>
      <p:pic>
        <p:nvPicPr>
          <p:cNvPr id="3" name="Picture 2">
            <a:extLst>
              <a:ext uri="{FF2B5EF4-FFF2-40B4-BE49-F238E27FC236}">
                <a16:creationId xmlns:a16="http://schemas.microsoft.com/office/drawing/2014/main" id="{8F7E8205-C1D0-4EA4-A044-B421E581B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113" y="3254778"/>
            <a:ext cx="8275774" cy="3118148"/>
          </a:xfrm>
          <a:prstGeom prst="rect">
            <a:avLst/>
          </a:prstGeom>
          <a:ln w="28575">
            <a:solidFill>
              <a:schemeClr val="tx1"/>
            </a:solidFill>
          </a:ln>
        </p:spPr>
      </p:pic>
    </p:spTree>
    <p:extLst>
      <p:ext uri="{BB962C8B-B14F-4D97-AF65-F5344CB8AC3E}">
        <p14:creationId xmlns:p14="http://schemas.microsoft.com/office/powerpoint/2010/main" val="151887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AEB516C-CDBE-4D65-BFEB-E18E8C19AEA5}"/>
              </a:ext>
            </a:extLst>
          </p:cNvPr>
          <p:cNvSpPr txBox="1"/>
          <p:nvPr/>
        </p:nvSpPr>
        <p:spPr>
          <a:xfrm>
            <a:off x="382137" y="349240"/>
            <a:ext cx="2175533" cy="461665"/>
          </a:xfrm>
          <a:prstGeom prst="rect">
            <a:avLst/>
          </a:prstGeom>
          <a:noFill/>
        </p:spPr>
        <p:txBody>
          <a:bodyPr wrap="square" rtlCol="0">
            <a:spAutoFit/>
          </a:bodyPr>
          <a:lstStyle/>
          <a:p>
            <a:r>
              <a:rPr lang="en-US" sz="2400" b="1" dirty="0"/>
              <a:t>DASHBOARDS :</a:t>
            </a:r>
          </a:p>
        </p:txBody>
      </p:sp>
      <p:sp>
        <p:nvSpPr>
          <p:cNvPr id="7" name="Oval 6">
            <a:extLst>
              <a:ext uri="{FF2B5EF4-FFF2-40B4-BE49-F238E27FC236}">
                <a16:creationId xmlns:a16="http://schemas.microsoft.com/office/drawing/2014/main" id="{5BA929A7-3F17-4D9E-8D0E-54A3BF4ABCAF}"/>
              </a:ext>
            </a:extLst>
          </p:cNvPr>
          <p:cNvSpPr/>
          <p:nvPr/>
        </p:nvSpPr>
        <p:spPr>
          <a:xfrm>
            <a:off x="1395805" y="4979155"/>
            <a:ext cx="1354141" cy="1354634"/>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916C545-0C1B-44DC-9F08-28E174C1D518}"/>
              </a:ext>
            </a:extLst>
          </p:cNvPr>
          <p:cNvSpPr/>
          <p:nvPr/>
        </p:nvSpPr>
        <p:spPr>
          <a:xfrm>
            <a:off x="5482420" y="4940856"/>
            <a:ext cx="1354142" cy="1392934"/>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4D0C02AA-9BF6-4255-BB53-BF4E8EECB3C5}"/>
              </a:ext>
            </a:extLst>
          </p:cNvPr>
          <p:cNvSpPr/>
          <p:nvPr/>
        </p:nvSpPr>
        <p:spPr>
          <a:xfrm>
            <a:off x="9681801" y="4969422"/>
            <a:ext cx="1298714" cy="1431235"/>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Arrow: Up 1">
            <a:extLst>
              <a:ext uri="{FF2B5EF4-FFF2-40B4-BE49-F238E27FC236}">
                <a16:creationId xmlns:a16="http://schemas.microsoft.com/office/drawing/2014/main" id="{36325FFC-F911-48DD-8DD8-DA27420672BE}"/>
              </a:ext>
            </a:extLst>
          </p:cNvPr>
          <p:cNvSpPr/>
          <p:nvPr/>
        </p:nvSpPr>
        <p:spPr>
          <a:xfrm>
            <a:off x="1892882" y="4022150"/>
            <a:ext cx="344557" cy="679174"/>
          </a:xfrm>
          <a:prstGeom prst="upArrow">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Up 9">
            <a:extLst>
              <a:ext uri="{FF2B5EF4-FFF2-40B4-BE49-F238E27FC236}">
                <a16:creationId xmlns:a16="http://schemas.microsoft.com/office/drawing/2014/main" id="{83759647-5F9B-480A-A2DF-CA731413EAD2}"/>
              </a:ext>
            </a:extLst>
          </p:cNvPr>
          <p:cNvSpPr/>
          <p:nvPr/>
        </p:nvSpPr>
        <p:spPr>
          <a:xfrm>
            <a:off x="6009860" y="4002387"/>
            <a:ext cx="344557" cy="679174"/>
          </a:xfrm>
          <a:prstGeom prst="upArrow">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EE200654-BBEE-4CAA-9D64-CC8F4B967084}"/>
              </a:ext>
            </a:extLst>
          </p:cNvPr>
          <p:cNvSpPr/>
          <p:nvPr/>
        </p:nvSpPr>
        <p:spPr>
          <a:xfrm>
            <a:off x="10126838" y="4079985"/>
            <a:ext cx="344557" cy="679174"/>
          </a:xfrm>
          <a:prstGeom prst="upArrow">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77314163-4667-4789-8B17-C7704C41F42F}"/>
              </a:ext>
            </a:extLst>
          </p:cNvPr>
          <p:cNvSpPr/>
          <p:nvPr/>
        </p:nvSpPr>
        <p:spPr>
          <a:xfrm>
            <a:off x="8521148" y="924454"/>
            <a:ext cx="3341336" cy="27722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80B0B34D-5055-4D31-808F-19423EE018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1880" y="1043337"/>
            <a:ext cx="3127513" cy="2534500"/>
          </a:xfrm>
          <a:prstGeom prst="rect">
            <a:avLst/>
          </a:prstGeom>
        </p:spPr>
      </p:pic>
      <p:sp>
        <p:nvSpPr>
          <p:cNvPr id="16" name="Rectangle 15">
            <a:extLst>
              <a:ext uri="{FF2B5EF4-FFF2-40B4-BE49-F238E27FC236}">
                <a16:creationId xmlns:a16="http://schemas.microsoft.com/office/drawing/2014/main" id="{70076B6A-DC16-48C0-8580-D0C0085020C1}"/>
              </a:ext>
            </a:extLst>
          </p:cNvPr>
          <p:cNvSpPr/>
          <p:nvPr/>
        </p:nvSpPr>
        <p:spPr>
          <a:xfrm>
            <a:off x="4613824" y="924455"/>
            <a:ext cx="3341336" cy="27722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5945FE38-49FD-4D7E-B7E8-453FB6C8E7D5}"/>
              </a:ext>
            </a:extLst>
          </p:cNvPr>
          <p:cNvSpPr/>
          <p:nvPr/>
        </p:nvSpPr>
        <p:spPr>
          <a:xfrm>
            <a:off x="575768" y="924455"/>
            <a:ext cx="3341336" cy="27722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2595473B-EBB6-47D3-A754-C51F73240F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113" y="1043337"/>
            <a:ext cx="3114262" cy="2534500"/>
          </a:xfrm>
          <a:prstGeom prst="rect">
            <a:avLst/>
          </a:prstGeom>
        </p:spPr>
      </p:pic>
      <p:pic>
        <p:nvPicPr>
          <p:cNvPr id="21" name="Picture 20">
            <a:extLst>
              <a:ext uri="{FF2B5EF4-FFF2-40B4-BE49-F238E27FC236}">
                <a16:creationId xmlns:a16="http://schemas.microsoft.com/office/drawing/2014/main" id="{F81E67D4-6642-433F-BAB4-75822E24CE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5934" y="1043337"/>
            <a:ext cx="3117116" cy="2534501"/>
          </a:xfrm>
          <a:prstGeom prst="rect">
            <a:avLst/>
          </a:prstGeom>
        </p:spPr>
      </p:pic>
    </p:spTree>
    <p:extLst>
      <p:ext uri="{BB962C8B-B14F-4D97-AF65-F5344CB8AC3E}">
        <p14:creationId xmlns:p14="http://schemas.microsoft.com/office/powerpoint/2010/main" val="5130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E93198-238D-40CD-9251-0D584F0D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 y="0"/>
            <a:ext cx="12166013" cy="6858000"/>
          </a:xfrm>
          <a:prstGeom prst="rect">
            <a:avLst/>
          </a:prstGeom>
        </p:spPr>
      </p:pic>
      <p:sp>
        <p:nvSpPr>
          <p:cNvPr id="5" name="Rectangle 4">
            <a:extLst>
              <a:ext uri="{FF2B5EF4-FFF2-40B4-BE49-F238E27FC236}">
                <a16:creationId xmlns:a16="http://schemas.microsoft.com/office/drawing/2014/main" id="{F0DED757-333A-4004-B1CA-EF5DC9B19676}"/>
              </a:ext>
            </a:extLst>
          </p:cNvPr>
          <p:cNvSpPr/>
          <p:nvPr/>
        </p:nvSpPr>
        <p:spPr>
          <a:xfrm>
            <a:off x="265043" y="198783"/>
            <a:ext cx="11728173" cy="6460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9CE4C00-845E-43A6-B59B-6AF7477970E8}"/>
              </a:ext>
            </a:extLst>
          </p:cNvPr>
          <p:cNvSpPr txBox="1"/>
          <p:nvPr/>
        </p:nvSpPr>
        <p:spPr>
          <a:xfrm>
            <a:off x="382137" y="349240"/>
            <a:ext cx="3063428"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Challenges Faced :</a:t>
            </a:r>
          </a:p>
        </p:txBody>
      </p:sp>
      <p:sp>
        <p:nvSpPr>
          <p:cNvPr id="2" name="Rectangle 1">
            <a:extLst>
              <a:ext uri="{FF2B5EF4-FFF2-40B4-BE49-F238E27FC236}">
                <a16:creationId xmlns:a16="http://schemas.microsoft.com/office/drawing/2014/main" id="{31D0F261-CE10-4FB3-93AA-F5C05EA1D71F}"/>
              </a:ext>
            </a:extLst>
          </p:cNvPr>
          <p:cNvSpPr/>
          <p:nvPr/>
        </p:nvSpPr>
        <p:spPr>
          <a:xfrm>
            <a:off x="848136" y="879397"/>
            <a:ext cx="10495728" cy="11838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sz="1400" b="1" i="0" dirty="0">
                <a:effectLst/>
                <a:latin typeface="Arial" panose="020B0604020202020204" pitchFamily="34" charset="0"/>
                <a:cs typeface="Arial" panose="020B0604020202020204" pitchFamily="34" charset="0"/>
              </a:rPr>
              <a:t>KPI Definition Complexity:</a:t>
            </a:r>
          </a:p>
          <a:p>
            <a:pPr marL="285750" indent="-285750" algn="l">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Defining Key Performance Indicators (KPIs) that are both meaningful and easy to understand proved challenging.</a:t>
            </a:r>
          </a:p>
          <a:p>
            <a:pPr marL="285750" indent="-285750" algn="l">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Balancing simplicity for users with the need for actionable insights required careful consideration.</a:t>
            </a:r>
          </a:p>
          <a:p>
            <a:pPr algn="l">
              <a:lnSpc>
                <a:spcPct val="150000"/>
              </a:lnSpc>
            </a:pPr>
            <a:endParaRPr 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AA95DCB-D99C-4AB1-9D6E-58AE6A6C43BE}"/>
              </a:ext>
            </a:extLst>
          </p:cNvPr>
          <p:cNvSpPr/>
          <p:nvPr/>
        </p:nvSpPr>
        <p:spPr>
          <a:xfrm>
            <a:off x="848136" y="2044212"/>
            <a:ext cx="10495728" cy="1600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i="0" dirty="0">
                <a:effectLst/>
                <a:latin typeface="Arial" panose="020B0604020202020204" pitchFamily="34" charset="0"/>
                <a:cs typeface="Arial" panose="020B0604020202020204" pitchFamily="34" charset="0"/>
              </a:rPr>
              <a:t>Interactive Dashboard Design:</a:t>
            </a:r>
            <a:endParaRPr lang="en-US" sz="1400" b="0" i="0" dirty="0">
              <a:effectLst/>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Creating an interactive and user-friendly dashboard posed challenges.</a:t>
            </a:r>
          </a:p>
          <a:p>
            <a:pPr marL="285750" indent="-285750" algn="just">
              <a:lnSpc>
                <a:spcPct val="150000"/>
              </a:lnSpc>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Striking the right balance between providing comprehensive information and keeping the dashboard easy to use demanded iterative design and testing.</a:t>
            </a:r>
          </a:p>
          <a:p>
            <a:pPr algn="l">
              <a:lnSpc>
                <a:spcPct val="150000"/>
              </a:lnSpc>
            </a:pPr>
            <a:endParaRPr lang="en-US" sz="1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63F63B2-F955-4127-AB27-3E85CC139D55}"/>
              </a:ext>
            </a:extLst>
          </p:cNvPr>
          <p:cNvSpPr/>
          <p:nvPr/>
        </p:nvSpPr>
        <p:spPr>
          <a:xfrm>
            <a:off x="848136" y="3645129"/>
            <a:ext cx="10495728" cy="12346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dirty="0">
                <a:latin typeface="Arial" panose="020B0604020202020204" pitchFamily="34" charset="0"/>
                <a:cs typeface="Arial" panose="020B0604020202020204" pitchFamily="34" charset="0"/>
              </a:rPr>
              <a:t>Handling Large Data Sets:</a:t>
            </a:r>
            <a:endParaRPr lang="en-US" sz="14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Dealing with a large amount of data presented performance challenges.</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Optimizing the project to efficiently handle sizable datasets required fine-tuning and optimization.</a:t>
            </a:r>
            <a:endParaRPr lang="en-IN" sz="1400" dirty="0">
              <a:latin typeface="Arial" panose="020B0604020202020204" pitchFamily="34" charset="0"/>
              <a:cs typeface="Arial" panose="020B0604020202020204" pitchFamily="34" charset="0"/>
            </a:endParaRPr>
          </a:p>
          <a:p>
            <a:pPr algn="l">
              <a:lnSpc>
                <a:spcPct val="150000"/>
              </a:lnSpc>
            </a:pPr>
            <a:endParaRPr lang="en-US" sz="1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1A4F7B0-955D-46EA-90BE-4CA69717CF9F}"/>
              </a:ext>
            </a:extLst>
          </p:cNvPr>
          <p:cNvSpPr/>
          <p:nvPr/>
        </p:nvSpPr>
        <p:spPr>
          <a:xfrm>
            <a:off x="848136" y="4875082"/>
            <a:ext cx="10495728" cy="1600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b="1" i="0" dirty="0">
                <a:effectLst/>
                <a:latin typeface="Arial" panose="020B0604020202020204" pitchFamily="34" charset="0"/>
                <a:cs typeface="Arial" panose="020B0604020202020204" pitchFamily="34" charset="0"/>
              </a:rPr>
              <a:t>User Training and Adoption:</a:t>
            </a:r>
          </a:p>
          <a:p>
            <a:pPr marL="285750" indent="-285750" algn="just">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Introducing the Power BI project to users and ensuring they adopt it presented challenges.</a:t>
            </a:r>
          </a:p>
          <a:p>
            <a:pPr marL="285750" indent="-285750" algn="just">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Overcoming resistance to change and providing effective training for users to use the dashboard required strategic communication and support.</a:t>
            </a:r>
          </a:p>
          <a:p>
            <a:pPr algn="l">
              <a:lnSpc>
                <a:spcPct val="150000"/>
              </a:lnSpc>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66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865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DM</dc:creator>
  <cp:lastModifiedBy>NITHIN DM</cp:lastModifiedBy>
  <cp:revision>27</cp:revision>
  <dcterms:created xsi:type="dcterms:W3CDTF">2024-02-23T19:11:33Z</dcterms:created>
  <dcterms:modified xsi:type="dcterms:W3CDTF">2024-02-24T08:43:28Z</dcterms:modified>
</cp:coreProperties>
</file>