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84"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5"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4" name="Group 1"/>
          <p:cNvGrpSpPr/>
          <p:nvPr/>
        </p:nvGrpSpPr>
        <p:grpSpPr>
          <a:xfrm>
            <a:off x="-3765" y="4953000"/>
            <a:ext cx="9147765" cy="1912088"/>
            <a:chOff x="-3765" y="4832896"/>
            <a:chExt cx="9147765" cy="2032192"/>
          </a:xfrm>
        </p:grpSpPr>
        <p:sp>
          <p:nvSpPr>
            <p:cNvPr id="104858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9"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3145729" name="Straight Connector 11"/>
            <p:cNvCxnSpPr>
              <a:cxnSpLocks/>
            </p:cNvCxnSpPr>
            <p:nvPr/>
          </p:nvCxnSpPr>
          <p:spPr>
            <a:xfrm>
              <a:off x="-3765" y="4880373"/>
              <a:ext cx="9147765" cy="839943"/>
            </a:xfrm>
            <a:prstGeom prst="line">
              <a:avLst/>
            </a:prstGeom>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048590" name="Date Placeholder 29"/>
          <p:cNvSpPr>
            <a:spLocks noGrp="1"/>
          </p:cNvSpPr>
          <p:nvPr>
            <p:ph type="dt" sz="half" idx="10"/>
          </p:nvPr>
        </p:nvSpPr>
        <p:spPr/>
        <p:txBody>
          <a:bodyPr/>
          <a:lstStyle>
            <a:lvl1pPr>
              <a:defRPr>
                <a:solidFill>
                  <a:srgbClr val="FFFFFF"/>
                </a:solidFill>
              </a:defRPr>
            </a:lvl1pPr>
          </a:lstStyle>
          <a:p>
            <a:fld id="{2BB0BEFE-C24D-4072-8DB1-1102BF808240}" type="datetimeFigureOut">
              <a:rPr lang="en-US" smtClean="0"/>
              <a:pPr/>
              <a:t>8/16/2020</a:t>
            </a:fld>
            <a:endParaRPr lang="en-US"/>
          </a:p>
        </p:txBody>
      </p:sp>
      <p:sp>
        <p:nvSpPr>
          <p:cNvPr id="1048591"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1048592" name="Slide Number Placeholder 26"/>
          <p:cNvSpPr>
            <a:spLocks noGrp="1"/>
          </p:cNvSpPr>
          <p:nvPr>
            <p:ph type="sldNum" sz="quarter" idx="12"/>
          </p:nvPr>
        </p:nvSpPr>
        <p:spPr/>
        <p:txBody>
          <a:bodyPr/>
          <a:lstStyle>
            <a:lvl1pPr>
              <a:defRPr>
                <a:solidFill>
                  <a:srgbClr val="FFFFFF"/>
                </a:solidFill>
              </a:defRPr>
            </a:lvl1pPr>
          </a:lstStyle>
          <a:p>
            <a:fld id="{419A9080-31AE-4B9C-B37C-FDC39E81BDD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8" name="Title 1"/>
          <p:cNvSpPr>
            <a:spLocks noGrp="1"/>
          </p:cNvSpPr>
          <p:nvPr>
            <p:ph type="title"/>
          </p:nvPr>
        </p:nvSpPr>
        <p:spPr/>
        <p:txBody>
          <a:bodyPr/>
          <a:lstStyle/>
          <a:p>
            <a:r>
              <a:rPr kumimoji="0" lang="en-US" smtClean="0"/>
              <a:t>Click to edit Master title style</a:t>
            </a:r>
            <a:endParaRPr kumimoji="0" lang="en-US"/>
          </a:p>
        </p:txBody>
      </p:sp>
      <p:sp>
        <p:nvSpPr>
          <p:cNvPr id="1048639"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0" name="Date Placeholder 3"/>
          <p:cNvSpPr>
            <a:spLocks noGrp="1"/>
          </p:cNvSpPr>
          <p:nvPr>
            <p:ph type="dt" sz="half" idx="10"/>
          </p:nvPr>
        </p:nvSpPr>
        <p:spPr/>
        <p:txBody>
          <a:bodyPr/>
          <a:lstStyle/>
          <a:p>
            <a:fld id="{2BB0BEFE-C24D-4072-8DB1-1102BF808240}" type="datetimeFigureOut">
              <a:rPr lang="en-US" smtClean="0"/>
              <a:pPr/>
              <a:t>8/16/2020</a:t>
            </a:fld>
            <a:endParaRPr lang="en-US"/>
          </a:p>
        </p:txBody>
      </p:sp>
      <p:sp>
        <p:nvSpPr>
          <p:cNvPr id="1048641" name="Footer Placeholder 4"/>
          <p:cNvSpPr>
            <a:spLocks noGrp="1"/>
          </p:cNvSpPr>
          <p:nvPr>
            <p:ph type="ftr" sz="quarter" idx="11"/>
          </p:nvPr>
        </p:nvSpPr>
        <p:spPr/>
        <p:txBody>
          <a:bodyPr/>
          <a:lstStyle/>
          <a:p>
            <a:endParaRPr lang="en-US"/>
          </a:p>
        </p:txBody>
      </p:sp>
      <p:sp>
        <p:nvSpPr>
          <p:cNvPr id="1048642" name="Slide Number Placeholder 5"/>
          <p:cNvSpPr>
            <a:spLocks noGrp="1"/>
          </p:cNvSpPr>
          <p:nvPr>
            <p:ph type="sldNum" sz="quarter" idx="12"/>
          </p:nvPr>
        </p:nvSpPr>
        <p:spPr/>
        <p:txBody>
          <a:bodyPr/>
          <a:lstStyle/>
          <a:p>
            <a:fld id="{419A9080-31AE-4B9C-B37C-FDC39E81BD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104862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24" name="Date Placeholder 3"/>
          <p:cNvSpPr>
            <a:spLocks noGrp="1"/>
          </p:cNvSpPr>
          <p:nvPr>
            <p:ph type="dt" sz="half" idx="10"/>
          </p:nvPr>
        </p:nvSpPr>
        <p:spPr/>
        <p:txBody>
          <a:bodyPr/>
          <a:lstStyle/>
          <a:p>
            <a:fld id="{2BB0BEFE-C24D-4072-8DB1-1102BF808240}" type="datetimeFigureOut">
              <a:rPr lang="en-US" smtClean="0"/>
              <a:pPr/>
              <a:t>8/16/2020</a:t>
            </a:fld>
            <a:endParaRPr lang="en-US"/>
          </a:p>
        </p:txBody>
      </p:sp>
      <p:sp>
        <p:nvSpPr>
          <p:cNvPr id="1048625" name="Footer Placeholder 4"/>
          <p:cNvSpPr>
            <a:spLocks noGrp="1"/>
          </p:cNvSpPr>
          <p:nvPr>
            <p:ph type="ftr" sz="quarter" idx="11"/>
          </p:nvPr>
        </p:nvSpPr>
        <p:spPr/>
        <p:txBody>
          <a:bodyPr/>
          <a:lstStyle/>
          <a:p>
            <a:endParaRPr lang="en-US"/>
          </a:p>
        </p:txBody>
      </p:sp>
      <p:sp>
        <p:nvSpPr>
          <p:cNvPr id="1048626" name="Slide Number Placeholder 5"/>
          <p:cNvSpPr>
            <a:spLocks noGrp="1"/>
          </p:cNvSpPr>
          <p:nvPr>
            <p:ph type="sldNum" sz="quarter" idx="12"/>
          </p:nvPr>
        </p:nvSpPr>
        <p:spPr/>
        <p:txBody>
          <a:bodyPr/>
          <a:lstStyle/>
          <a:p>
            <a:fld id="{419A9080-31AE-4B9C-B37C-FDC39E81BD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596" name="Date Placeholder 3"/>
          <p:cNvSpPr>
            <a:spLocks noGrp="1"/>
          </p:cNvSpPr>
          <p:nvPr>
            <p:ph type="dt" sz="half" idx="10"/>
          </p:nvPr>
        </p:nvSpPr>
        <p:spPr/>
        <p:txBody>
          <a:bodyPr/>
          <a:lstStyle/>
          <a:p>
            <a:fld id="{2BB0BEFE-C24D-4072-8DB1-1102BF808240}" type="datetimeFigureOut">
              <a:rPr lang="en-US" smtClean="0"/>
              <a:pPr/>
              <a:t>8/16/2020</a:t>
            </a:fld>
            <a:endParaRPr lang="en-US"/>
          </a:p>
        </p:txBody>
      </p:sp>
      <p:sp>
        <p:nvSpPr>
          <p:cNvPr id="1048597" name="Footer Placeholder 4"/>
          <p:cNvSpPr>
            <a:spLocks noGrp="1"/>
          </p:cNvSpPr>
          <p:nvPr>
            <p:ph type="ftr" sz="quarter" idx="11"/>
          </p:nvPr>
        </p:nvSpPr>
        <p:spPr/>
        <p:txBody>
          <a:bodyPr/>
          <a:lstStyle/>
          <a:p>
            <a:endParaRPr lang="en-US"/>
          </a:p>
        </p:txBody>
      </p:sp>
      <p:sp>
        <p:nvSpPr>
          <p:cNvPr id="1048598" name="Slide Number Placeholder 5"/>
          <p:cNvSpPr>
            <a:spLocks noGrp="1"/>
          </p:cNvSpPr>
          <p:nvPr>
            <p:ph type="sldNum" sz="quarter" idx="12"/>
          </p:nvPr>
        </p:nvSpPr>
        <p:spPr/>
        <p:txBody>
          <a:bodyPr/>
          <a:lstStyle/>
          <a:p>
            <a:fld id="{419A9080-31AE-4B9C-B37C-FDC39E81BDD4}" type="slidenum">
              <a:rPr lang="en-US" smtClean="0"/>
              <a:pPr/>
              <a:t>‹#›</a:t>
            </a:fld>
            <a:endParaRPr lang="en-US"/>
          </a:p>
        </p:txBody>
      </p:sp>
      <p:sp>
        <p:nvSpPr>
          <p:cNvPr id="1048599"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1048643"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048644"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645" name="Date Placeholder 3"/>
          <p:cNvSpPr>
            <a:spLocks noGrp="1"/>
          </p:cNvSpPr>
          <p:nvPr>
            <p:ph type="dt" sz="half" idx="10"/>
          </p:nvPr>
        </p:nvSpPr>
        <p:spPr/>
        <p:txBody>
          <a:bodyPr/>
          <a:lstStyle/>
          <a:p>
            <a:fld id="{2BB0BEFE-C24D-4072-8DB1-1102BF808240}" type="datetimeFigureOut">
              <a:rPr lang="en-US" smtClean="0"/>
              <a:pPr/>
              <a:t>8/16/2020</a:t>
            </a:fld>
            <a:endParaRPr lang="en-US"/>
          </a:p>
        </p:txBody>
      </p:sp>
      <p:sp>
        <p:nvSpPr>
          <p:cNvPr id="1048646" name="Footer Placeholder 4"/>
          <p:cNvSpPr>
            <a:spLocks noGrp="1"/>
          </p:cNvSpPr>
          <p:nvPr>
            <p:ph type="ftr" sz="quarter" idx="11"/>
          </p:nvPr>
        </p:nvSpPr>
        <p:spPr/>
        <p:txBody>
          <a:bodyPr/>
          <a:lstStyle/>
          <a:p>
            <a:endParaRPr lang="en-US"/>
          </a:p>
        </p:txBody>
      </p:sp>
      <p:sp>
        <p:nvSpPr>
          <p:cNvPr id="1048647" name="Slide Number Placeholder 5"/>
          <p:cNvSpPr>
            <a:spLocks noGrp="1"/>
          </p:cNvSpPr>
          <p:nvPr>
            <p:ph type="sldNum" sz="quarter" idx="12"/>
          </p:nvPr>
        </p:nvSpPr>
        <p:spPr/>
        <p:txBody>
          <a:bodyPr/>
          <a:lstStyle/>
          <a:p>
            <a:fld id="{419A9080-31AE-4B9C-B37C-FDC39E81BDD4}" type="slidenum">
              <a:rPr lang="en-US" smtClean="0"/>
              <a:pPr/>
              <a:t>‹#›</a:t>
            </a:fld>
            <a:endParaRPr lang="en-US"/>
          </a:p>
        </p:txBody>
      </p:sp>
      <p:sp>
        <p:nvSpPr>
          <p:cNvPr id="1048648"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048649"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1048650"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1"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2" name="Date Placeholder 4"/>
          <p:cNvSpPr>
            <a:spLocks noGrp="1"/>
          </p:cNvSpPr>
          <p:nvPr>
            <p:ph type="dt" sz="half" idx="10"/>
          </p:nvPr>
        </p:nvSpPr>
        <p:spPr/>
        <p:txBody>
          <a:bodyPr/>
          <a:lstStyle/>
          <a:p>
            <a:fld id="{2BB0BEFE-C24D-4072-8DB1-1102BF808240}" type="datetimeFigureOut">
              <a:rPr lang="en-US" smtClean="0"/>
              <a:pPr/>
              <a:t>8/16/2020</a:t>
            </a:fld>
            <a:endParaRPr lang="en-US"/>
          </a:p>
        </p:txBody>
      </p:sp>
      <p:sp>
        <p:nvSpPr>
          <p:cNvPr id="1048653" name="Footer Placeholder 5"/>
          <p:cNvSpPr>
            <a:spLocks noGrp="1"/>
          </p:cNvSpPr>
          <p:nvPr>
            <p:ph type="ftr" sz="quarter" idx="11"/>
          </p:nvPr>
        </p:nvSpPr>
        <p:spPr/>
        <p:txBody>
          <a:bodyPr/>
          <a:lstStyle/>
          <a:p>
            <a:endParaRPr lang="en-US"/>
          </a:p>
        </p:txBody>
      </p:sp>
      <p:sp>
        <p:nvSpPr>
          <p:cNvPr id="1048654" name="Slide Number Placeholder 6"/>
          <p:cNvSpPr>
            <a:spLocks noGrp="1"/>
          </p:cNvSpPr>
          <p:nvPr>
            <p:ph type="sldNum" sz="quarter" idx="12"/>
          </p:nvPr>
        </p:nvSpPr>
        <p:spPr/>
        <p:txBody>
          <a:bodyPr/>
          <a:lstStyle/>
          <a:p>
            <a:fld id="{419A9080-31AE-4B9C-B37C-FDC39E81BDD4}" type="slidenum">
              <a:rPr lang="en-US" smtClean="0"/>
              <a:pPr/>
              <a:t>‹#›</a:t>
            </a:fld>
            <a:endParaRPr lang="en-US"/>
          </a:p>
        </p:txBody>
      </p:sp>
      <p:sp>
        <p:nvSpPr>
          <p:cNvPr id="1048655"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1048656" name="Title 1"/>
          <p:cNvSpPr>
            <a:spLocks noGrp="1"/>
          </p:cNvSpPr>
          <p:nvPr>
            <p:ph type="title"/>
          </p:nvPr>
        </p:nvSpPr>
        <p:spPr>
          <a:xfrm>
            <a:off x="457200" y="273050"/>
            <a:ext cx="8229600" cy="1143000"/>
          </a:xfrm>
        </p:spPr>
        <p:txBody>
          <a:bodyPr anchor="ctr"/>
          <a:lstStyle/>
          <a:p>
            <a:r>
              <a:rPr kumimoji="0" lang="en-US" smtClean="0"/>
              <a:t>Click to edit Master title style</a:t>
            </a:r>
            <a:endParaRPr kumimoji="0" lang="en-US"/>
          </a:p>
        </p:txBody>
      </p:sp>
      <p:sp>
        <p:nvSpPr>
          <p:cNvPr id="1048657"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58"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59"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0"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1" name="Date Placeholder 6"/>
          <p:cNvSpPr>
            <a:spLocks noGrp="1"/>
          </p:cNvSpPr>
          <p:nvPr>
            <p:ph type="dt" sz="half" idx="10"/>
          </p:nvPr>
        </p:nvSpPr>
        <p:spPr/>
        <p:txBody>
          <a:bodyPr/>
          <a:lstStyle/>
          <a:p>
            <a:fld id="{2BB0BEFE-C24D-4072-8DB1-1102BF808240}" type="datetimeFigureOut">
              <a:rPr lang="en-US" smtClean="0"/>
              <a:pPr/>
              <a:t>8/16/2020</a:t>
            </a:fld>
            <a:endParaRPr lang="en-US"/>
          </a:p>
        </p:txBody>
      </p:sp>
      <p:sp>
        <p:nvSpPr>
          <p:cNvPr id="1048662" name="Footer Placeholder 7"/>
          <p:cNvSpPr>
            <a:spLocks noGrp="1"/>
          </p:cNvSpPr>
          <p:nvPr>
            <p:ph type="ftr" sz="quarter" idx="11"/>
          </p:nvPr>
        </p:nvSpPr>
        <p:spPr/>
        <p:txBody>
          <a:bodyPr/>
          <a:lstStyle/>
          <a:p>
            <a:endParaRPr lang="en-US"/>
          </a:p>
        </p:txBody>
      </p:sp>
      <p:sp>
        <p:nvSpPr>
          <p:cNvPr id="1048663" name="Slide Number Placeholder 8"/>
          <p:cNvSpPr>
            <a:spLocks noGrp="1"/>
          </p:cNvSpPr>
          <p:nvPr>
            <p:ph type="sldNum" sz="quarter" idx="12"/>
          </p:nvPr>
        </p:nvSpPr>
        <p:spPr/>
        <p:txBody>
          <a:bodyPr/>
          <a:lstStyle/>
          <a:p>
            <a:fld id="{419A9080-31AE-4B9C-B37C-FDC39E81BDD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1048618" name="Date Placeholder 2"/>
          <p:cNvSpPr>
            <a:spLocks noGrp="1"/>
          </p:cNvSpPr>
          <p:nvPr>
            <p:ph type="dt" sz="half" idx="10"/>
          </p:nvPr>
        </p:nvSpPr>
        <p:spPr/>
        <p:txBody>
          <a:bodyPr/>
          <a:lstStyle/>
          <a:p>
            <a:fld id="{2BB0BEFE-C24D-4072-8DB1-1102BF808240}" type="datetimeFigureOut">
              <a:rPr lang="en-US" smtClean="0"/>
              <a:pPr/>
              <a:t>8/16/2020</a:t>
            </a:fld>
            <a:endParaRPr lang="en-US"/>
          </a:p>
        </p:txBody>
      </p:sp>
      <p:sp>
        <p:nvSpPr>
          <p:cNvPr id="1048619" name="Footer Placeholder 3"/>
          <p:cNvSpPr>
            <a:spLocks noGrp="1"/>
          </p:cNvSpPr>
          <p:nvPr>
            <p:ph type="ftr" sz="quarter" idx="11"/>
          </p:nvPr>
        </p:nvSpPr>
        <p:spPr/>
        <p:txBody>
          <a:bodyPr/>
          <a:lstStyle/>
          <a:p>
            <a:endParaRPr lang="en-US"/>
          </a:p>
        </p:txBody>
      </p:sp>
      <p:sp>
        <p:nvSpPr>
          <p:cNvPr id="1048620" name="Slide Number Placeholder 4"/>
          <p:cNvSpPr>
            <a:spLocks noGrp="1"/>
          </p:cNvSpPr>
          <p:nvPr>
            <p:ph type="sldNum" sz="quarter" idx="12"/>
          </p:nvPr>
        </p:nvSpPr>
        <p:spPr/>
        <p:txBody>
          <a:bodyPr/>
          <a:lstStyle/>
          <a:p>
            <a:fld id="{419A9080-31AE-4B9C-B37C-FDC39E81BDD4}" type="slidenum">
              <a:rPr lang="en-US" smtClean="0"/>
              <a:pPr/>
              <a:t>‹#›</a:t>
            </a:fld>
            <a:endParaRPr lang="en-US"/>
          </a:p>
        </p:txBody>
      </p:sp>
      <p:sp>
        <p:nvSpPr>
          <p:cNvPr id="1048621"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4" name="Date Placeholder 1"/>
          <p:cNvSpPr>
            <a:spLocks noGrp="1"/>
          </p:cNvSpPr>
          <p:nvPr>
            <p:ph type="dt" sz="half" idx="10"/>
          </p:nvPr>
        </p:nvSpPr>
        <p:spPr/>
        <p:txBody>
          <a:bodyPr/>
          <a:lstStyle/>
          <a:p>
            <a:fld id="{2BB0BEFE-C24D-4072-8DB1-1102BF808240}" type="datetimeFigureOut">
              <a:rPr lang="en-US" smtClean="0"/>
              <a:pPr/>
              <a:t>8/16/2020</a:t>
            </a:fld>
            <a:endParaRPr lang="en-US"/>
          </a:p>
        </p:txBody>
      </p:sp>
      <p:sp>
        <p:nvSpPr>
          <p:cNvPr id="1048615" name="Footer Placeholder 2"/>
          <p:cNvSpPr>
            <a:spLocks noGrp="1"/>
          </p:cNvSpPr>
          <p:nvPr>
            <p:ph type="ftr" sz="quarter" idx="11"/>
          </p:nvPr>
        </p:nvSpPr>
        <p:spPr/>
        <p:txBody>
          <a:bodyPr/>
          <a:lstStyle/>
          <a:p>
            <a:endParaRPr lang="en-US"/>
          </a:p>
        </p:txBody>
      </p:sp>
      <p:sp>
        <p:nvSpPr>
          <p:cNvPr id="1048616" name="Slide Number Placeholder 3"/>
          <p:cNvSpPr>
            <a:spLocks noGrp="1"/>
          </p:cNvSpPr>
          <p:nvPr>
            <p:ph type="sldNum" sz="quarter" idx="12"/>
          </p:nvPr>
        </p:nvSpPr>
        <p:spPr/>
        <p:txBody>
          <a:bodyPr/>
          <a:lstStyle/>
          <a:p>
            <a:fld id="{419A9080-31AE-4B9C-B37C-FDC39E81BD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1048664"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1048665"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048666"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7" name="Date Placeholder 4"/>
          <p:cNvSpPr>
            <a:spLocks noGrp="1"/>
          </p:cNvSpPr>
          <p:nvPr>
            <p:ph type="dt" sz="half" idx="10"/>
          </p:nvPr>
        </p:nvSpPr>
        <p:spPr>
          <a:xfrm>
            <a:off x="6727032" y="6407944"/>
            <a:ext cx="1920240" cy="365760"/>
          </a:xfrm>
        </p:spPr>
        <p:txBody>
          <a:bodyPr/>
          <a:lstStyle/>
          <a:p>
            <a:fld id="{2BB0BEFE-C24D-4072-8DB1-1102BF808240}" type="datetimeFigureOut">
              <a:rPr lang="en-US" smtClean="0"/>
              <a:pPr/>
              <a:t>8/16/2020</a:t>
            </a:fld>
            <a:endParaRPr lang="en-US"/>
          </a:p>
        </p:txBody>
      </p:sp>
      <p:sp>
        <p:nvSpPr>
          <p:cNvPr id="1048668" name="Footer Placeholder 5"/>
          <p:cNvSpPr>
            <a:spLocks noGrp="1"/>
          </p:cNvSpPr>
          <p:nvPr>
            <p:ph type="ftr" sz="quarter" idx="11"/>
          </p:nvPr>
        </p:nvSpPr>
        <p:spPr/>
        <p:txBody>
          <a:bodyPr/>
          <a:lstStyle/>
          <a:p>
            <a:endParaRPr lang="en-US"/>
          </a:p>
        </p:txBody>
      </p:sp>
      <p:sp>
        <p:nvSpPr>
          <p:cNvPr id="1048669" name="Slide Number Placeholder 6"/>
          <p:cNvSpPr>
            <a:spLocks noGrp="1"/>
          </p:cNvSpPr>
          <p:nvPr>
            <p:ph type="sldNum" sz="quarter" idx="12"/>
          </p:nvPr>
        </p:nvSpPr>
        <p:spPr/>
        <p:txBody>
          <a:bodyPr/>
          <a:lstStyle/>
          <a:p>
            <a:fld id="{419A9080-31AE-4B9C-B37C-FDC39E81BDD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1048627"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48628"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1048629" name="Date Placeholder 4"/>
          <p:cNvSpPr>
            <a:spLocks noGrp="1"/>
          </p:cNvSpPr>
          <p:nvPr>
            <p:ph type="dt" sz="half" idx="10"/>
          </p:nvPr>
        </p:nvSpPr>
        <p:spPr/>
        <p:txBody>
          <a:bodyPr/>
          <a:lstStyle>
            <a:lvl1pPr>
              <a:defRPr>
                <a:solidFill>
                  <a:schemeClr val="tx1"/>
                </a:solidFill>
              </a:defRPr>
            </a:lvl1pPr>
          </a:lstStyle>
          <a:p>
            <a:fld id="{2BB0BEFE-C24D-4072-8DB1-1102BF808240}" type="datetimeFigureOut">
              <a:rPr lang="en-US" smtClean="0"/>
              <a:pPr/>
              <a:t>8/16/2020</a:t>
            </a:fld>
            <a:endParaRPr lang="en-US"/>
          </a:p>
        </p:txBody>
      </p:sp>
      <p:sp>
        <p:nvSpPr>
          <p:cNvPr id="1048630"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1048631" name="Slide Number Placeholder 6"/>
          <p:cNvSpPr>
            <a:spLocks noGrp="1"/>
          </p:cNvSpPr>
          <p:nvPr>
            <p:ph type="sldNum" sz="quarter" idx="12"/>
          </p:nvPr>
        </p:nvSpPr>
        <p:spPr/>
        <p:txBody>
          <a:bodyPr/>
          <a:lstStyle>
            <a:lvl1pPr>
              <a:defRPr>
                <a:solidFill>
                  <a:schemeClr val="tx1"/>
                </a:solidFill>
              </a:defRPr>
            </a:lvl1pPr>
          </a:lstStyle>
          <a:p>
            <a:fld id="{419A9080-31AE-4B9C-B37C-FDC39E81BDD4}" type="slidenum">
              <a:rPr lang="en-US" smtClean="0"/>
              <a:pPr/>
              <a:t>‹#›</a:t>
            </a:fld>
            <a:endParaRPr lang="en-US"/>
          </a:p>
        </p:txBody>
      </p:sp>
      <p:sp>
        <p:nvSpPr>
          <p:cNvPr id="104863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1048633"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34"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35"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3145730" name="Straight Connector 10"/>
          <p:cNvCxnSpPr>
            <a:cxnSpLocks/>
          </p:cNvCxnSpPr>
          <p:nvPr/>
        </p:nvCxnSpPr>
        <p:spPr>
          <a:xfrm>
            <a:off x="-9237" y="5787738"/>
            <a:ext cx="3405509" cy="1084383"/>
          </a:xfrm>
          <a:prstGeom prst="line">
            <a:avLst/>
          </a:prstGeom>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636"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048637"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77"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78" name="Right Triangle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3145728" name="Straight Connector 14"/>
          <p:cNvCxnSpPr>
            <a:cxnSpLocks/>
          </p:cNvCxnSpPr>
          <p:nvPr/>
        </p:nvCxnSpPr>
        <p:spPr>
          <a:xfrm>
            <a:off x="-9237" y="5787738"/>
            <a:ext cx="3405509" cy="1084383"/>
          </a:xfrm>
          <a:prstGeom prst="line">
            <a:avLst/>
          </a:prstGeom>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57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104858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48581"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2BB0BEFE-C24D-4072-8DB1-1102BF808240}" type="datetimeFigureOut">
              <a:rPr lang="en-US" smtClean="0"/>
              <a:pPr/>
              <a:t>8/16/2020</a:t>
            </a:fld>
            <a:endParaRPr lang="en-US"/>
          </a:p>
        </p:txBody>
      </p:sp>
      <p:sp>
        <p:nvSpPr>
          <p:cNvPr id="104858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048583"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419A9080-31AE-4B9C-B37C-FDC39E81BDD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ctrTitle"/>
          </p:nvPr>
        </p:nvSpPr>
        <p:spPr>
          <a:xfrm>
            <a:off x="571472" y="357166"/>
            <a:ext cx="7772400" cy="1857388"/>
          </a:xfrm>
        </p:spPr>
        <p:txBody>
          <a:bodyPr>
            <a:noAutofit/>
          </a:bodyPr>
          <a:lstStyle/>
          <a:p>
            <a:pPr algn="ctr"/>
            <a:r>
              <a:rPr lang="en-US" sz="4000" dirty="0" smtClean="0">
                <a:solidFill>
                  <a:schemeClr val="tx1"/>
                </a:solidFill>
                <a:effectLst/>
                <a:latin typeface="Times New Roman" pitchFamily="18" charset="0"/>
                <a:cs typeface="Times New Roman" pitchFamily="18" charset="0"/>
              </a:rPr>
              <a:t>IDENTIFYING THE DISEASES IN RICE CROPS USING IMAGE PROCESSING</a:t>
            </a:r>
            <a:endParaRPr lang="en-US" sz="4000" dirty="0">
              <a:solidFill>
                <a:schemeClr val="tx1"/>
              </a:solidFill>
              <a:effectLst/>
              <a:latin typeface="Times New Roman" pitchFamily="18" charset="0"/>
              <a:cs typeface="Times New Roman" pitchFamily="18" charset="0"/>
            </a:endParaRPr>
          </a:p>
        </p:txBody>
      </p:sp>
      <p:sp>
        <p:nvSpPr>
          <p:cNvPr id="1048594" name="Subtitle 2"/>
          <p:cNvSpPr>
            <a:spLocks noGrp="1"/>
          </p:cNvSpPr>
          <p:nvPr>
            <p:ph type="subTitle" idx="1"/>
          </p:nvPr>
        </p:nvSpPr>
        <p:spPr>
          <a:xfrm>
            <a:off x="642910" y="2500306"/>
            <a:ext cx="7815290" cy="2428892"/>
          </a:xfrm>
        </p:spPr>
        <p:txBody>
          <a:bodyPr>
            <a:normAutofit fontScale="25000" lnSpcReduction="20000"/>
          </a:bodyPr>
          <a:lstStyle/>
          <a:p>
            <a:pPr algn="ctr"/>
            <a:r>
              <a:rPr lang="en-US" sz="8000" b="1" dirty="0" smtClean="0">
                <a:latin typeface="Times New Roman" pitchFamily="18" charset="0"/>
                <a:cs typeface="Times New Roman" pitchFamily="18" charset="0"/>
              </a:rPr>
              <a:t>Project Guide: Mrs. Reshma B    </a:t>
            </a:r>
            <a:endParaRPr lang="en-US" sz="8000" b="1" dirty="0" smtClean="0">
              <a:latin typeface="Times New Roman" pitchFamily="18" charset="0"/>
              <a:cs typeface="Times New Roman" pitchFamily="18" charset="0"/>
            </a:endParaRPr>
          </a:p>
          <a:p>
            <a:pPr algn="ctr"/>
            <a:r>
              <a:rPr lang="en-US" sz="8000" b="1" dirty="0" smtClean="0">
                <a:latin typeface="Times New Roman" pitchFamily="18" charset="0"/>
                <a:cs typeface="Times New Roman" pitchFamily="18" charset="0"/>
              </a:rPr>
              <a:t>Project </a:t>
            </a:r>
            <a:r>
              <a:rPr lang="en-US" sz="8000" b="1" dirty="0" smtClean="0">
                <a:latin typeface="Times New Roman" pitchFamily="18" charset="0"/>
                <a:cs typeface="Times New Roman" pitchFamily="18" charset="0"/>
              </a:rPr>
              <a:t>Coordinator: Mr. </a:t>
            </a:r>
            <a:r>
              <a:rPr lang="en-US" sz="8000" b="1" dirty="0" err="1" smtClean="0">
                <a:latin typeface="Times New Roman" pitchFamily="18" charset="0"/>
                <a:cs typeface="Times New Roman" pitchFamily="18" charset="0"/>
              </a:rPr>
              <a:t>Manjesh</a:t>
            </a:r>
            <a:r>
              <a:rPr lang="en-US" sz="8000" b="1" dirty="0" smtClean="0">
                <a:latin typeface="Times New Roman" pitchFamily="18" charset="0"/>
                <a:cs typeface="Times New Roman" pitchFamily="18" charset="0"/>
              </a:rPr>
              <a:t> R</a:t>
            </a:r>
          </a:p>
          <a:p>
            <a:pPr algn="l"/>
            <a:r>
              <a:rPr lang="en-US" sz="8000" b="1" dirty="0" smtClean="0">
                <a:latin typeface="Times New Roman" pitchFamily="18" charset="0"/>
                <a:cs typeface="Times New Roman" pitchFamily="18" charset="0"/>
              </a:rPr>
              <a:t>  </a:t>
            </a:r>
          </a:p>
          <a:p>
            <a:pPr algn="ctr"/>
            <a:endParaRPr lang="en-US" sz="8000" b="1" dirty="0" smtClean="0">
              <a:latin typeface="Times New Roman" pitchFamily="18" charset="0"/>
              <a:cs typeface="Times New Roman" pitchFamily="18" charset="0"/>
            </a:endParaRPr>
          </a:p>
          <a:p>
            <a:pPr algn="ctr"/>
            <a:r>
              <a:rPr lang="en-US" sz="8000" b="1" dirty="0" smtClean="0">
                <a:solidFill>
                  <a:schemeClr val="tx1">
                    <a:lumMod val="75000"/>
                    <a:lumOff val="25000"/>
                  </a:schemeClr>
                </a:solidFill>
                <a:latin typeface="Times New Roman" pitchFamily="18" charset="0"/>
                <a:cs typeface="Times New Roman" pitchFamily="18" charset="0"/>
              </a:rPr>
              <a:t> </a:t>
            </a:r>
            <a:r>
              <a:rPr lang="en-US" sz="8000" b="1" dirty="0" smtClean="0">
                <a:solidFill>
                  <a:schemeClr val="tx1">
                    <a:lumMod val="75000"/>
                    <a:lumOff val="25000"/>
                  </a:schemeClr>
                </a:solidFill>
                <a:latin typeface="Times New Roman" pitchFamily="18" charset="0"/>
                <a:cs typeface="Times New Roman" pitchFamily="18" charset="0"/>
              </a:rPr>
              <a:t>    </a:t>
            </a:r>
            <a:r>
              <a:rPr lang="en-US" sz="8000" b="1" dirty="0" smtClean="0">
                <a:solidFill>
                  <a:schemeClr val="tx1">
                    <a:lumMod val="75000"/>
                    <a:lumOff val="25000"/>
                  </a:schemeClr>
                </a:solidFill>
                <a:latin typeface="Times New Roman" pitchFamily="18" charset="0"/>
                <a:cs typeface="Times New Roman" pitchFamily="18" charset="0"/>
              </a:rPr>
              <a:t>Team Members:</a:t>
            </a:r>
            <a:endParaRPr lang="zh-CN" altLang="en-US" sz="8000" dirty="0" smtClean="0">
              <a:latin typeface="Times New Roman" pitchFamily="18" charset="0"/>
              <a:cs typeface="Times New Roman" pitchFamily="18" charset="0"/>
            </a:endParaRPr>
          </a:p>
          <a:p>
            <a:pPr algn="ctr"/>
            <a:r>
              <a:rPr lang="en-US" sz="8000" b="1" dirty="0" err="1" smtClean="0">
                <a:solidFill>
                  <a:schemeClr val="tx1">
                    <a:lumMod val="75000"/>
                    <a:lumOff val="25000"/>
                  </a:schemeClr>
                </a:solidFill>
                <a:latin typeface="Times New Roman" pitchFamily="18" charset="0"/>
                <a:cs typeface="Times New Roman" pitchFamily="18" charset="0"/>
              </a:rPr>
              <a:t>Nithin</a:t>
            </a:r>
            <a:r>
              <a:rPr lang="en-US" sz="8000" b="1" dirty="0" smtClean="0">
                <a:solidFill>
                  <a:schemeClr val="tx1">
                    <a:lumMod val="75000"/>
                    <a:lumOff val="25000"/>
                  </a:schemeClr>
                </a:solidFill>
                <a:latin typeface="Times New Roman" pitchFamily="18" charset="0"/>
                <a:cs typeface="Times New Roman" pitchFamily="18" charset="0"/>
              </a:rPr>
              <a:t> </a:t>
            </a:r>
            <a:r>
              <a:rPr lang="en-US" sz="8000" b="1" dirty="0" smtClean="0">
                <a:solidFill>
                  <a:schemeClr val="tx1">
                    <a:lumMod val="75000"/>
                    <a:lumOff val="25000"/>
                  </a:schemeClr>
                </a:solidFill>
                <a:latin typeface="Times New Roman" pitchFamily="18" charset="0"/>
                <a:cs typeface="Times New Roman" pitchFamily="18" charset="0"/>
              </a:rPr>
              <a:t>D </a:t>
            </a:r>
            <a:r>
              <a:rPr lang="en-US" sz="8000" b="1" dirty="0" smtClean="0">
                <a:solidFill>
                  <a:schemeClr val="tx1">
                    <a:lumMod val="75000"/>
                    <a:lumOff val="25000"/>
                  </a:schemeClr>
                </a:solidFill>
                <a:latin typeface="Times New Roman" pitchFamily="18" charset="0"/>
                <a:cs typeface="Times New Roman" pitchFamily="18" charset="0"/>
              </a:rPr>
              <a:t>Souza - 4SN16CS726</a:t>
            </a:r>
            <a:endParaRPr lang="en-US" sz="8000" b="1" dirty="0" smtClean="0">
              <a:solidFill>
                <a:schemeClr val="tx1">
                  <a:lumMod val="75000"/>
                  <a:lumOff val="25000"/>
                </a:schemeClr>
              </a:solidFill>
              <a:latin typeface="Times New Roman" pitchFamily="18" charset="0"/>
              <a:cs typeface="Times New Roman" pitchFamily="18" charset="0"/>
            </a:endParaRPr>
          </a:p>
          <a:p>
            <a:pPr algn="ctr"/>
            <a:r>
              <a:rPr lang="en-US" sz="8000" b="1" dirty="0" smtClean="0">
                <a:solidFill>
                  <a:schemeClr val="tx1">
                    <a:lumMod val="75000"/>
                    <a:lumOff val="25000"/>
                  </a:schemeClr>
                </a:solidFill>
                <a:latin typeface="Times New Roman" pitchFamily="18" charset="0"/>
                <a:cs typeface="Times New Roman" pitchFamily="18" charset="0"/>
              </a:rPr>
              <a:t>Sapthami - 4SN16CS735</a:t>
            </a:r>
            <a:endParaRPr lang="en-US" sz="8000" b="1" dirty="0" smtClean="0">
              <a:solidFill>
                <a:schemeClr val="tx1">
                  <a:lumMod val="75000"/>
                  <a:lumOff val="25000"/>
                </a:schemeClr>
              </a:solidFill>
              <a:latin typeface="Times New Roman" pitchFamily="18" charset="0"/>
              <a:cs typeface="Times New Roman" pitchFamily="18" charset="0"/>
            </a:endParaRPr>
          </a:p>
          <a:p>
            <a:pPr algn="ctr"/>
            <a:r>
              <a:rPr lang="en-US" sz="8000" b="1" dirty="0" err="1" smtClean="0">
                <a:solidFill>
                  <a:schemeClr val="tx1">
                    <a:lumMod val="75000"/>
                    <a:lumOff val="25000"/>
                  </a:schemeClr>
                </a:solidFill>
                <a:latin typeface="Times New Roman" pitchFamily="18" charset="0"/>
                <a:cs typeface="Times New Roman" pitchFamily="18" charset="0"/>
              </a:rPr>
              <a:t>Spoorthi</a:t>
            </a:r>
            <a:r>
              <a:rPr lang="en-US" sz="8000" b="1" dirty="0" smtClean="0">
                <a:solidFill>
                  <a:schemeClr val="tx1">
                    <a:lumMod val="75000"/>
                    <a:lumOff val="25000"/>
                  </a:schemeClr>
                </a:solidFill>
                <a:latin typeface="Times New Roman" pitchFamily="18" charset="0"/>
                <a:cs typeface="Times New Roman" pitchFamily="18" charset="0"/>
              </a:rPr>
              <a:t> </a:t>
            </a:r>
            <a:r>
              <a:rPr lang="en-US" sz="8000" b="1" dirty="0" smtClean="0">
                <a:solidFill>
                  <a:schemeClr val="tx1">
                    <a:lumMod val="75000"/>
                    <a:lumOff val="25000"/>
                  </a:schemeClr>
                </a:solidFill>
                <a:latin typeface="Times New Roman" pitchFamily="18" charset="0"/>
                <a:cs typeface="Times New Roman" pitchFamily="18" charset="0"/>
              </a:rPr>
              <a:t>Jain - 4SN16CS744</a:t>
            </a:r>
            <a:endParaRPr lang="en-US" sz="8000" b="1" dirty="0" smtClean="0">
              <a:solidFill>
                <a:schemeClr val="tx1">
                  <a:lumMod val="75000"/>
                  <a:lumOff val="25000"/>
                </a:schemeClr>
              </a:solidFill>
              <a:latin typeface="Times New Roman" pitchFamily="18" charset="0"/>
              <a:cs typeface="Times New Roman" pitchFamily="18" charset="0"/>
            </a:endParaRPr>
          </a:p>
          <a:p>
            <a:pPr algn="ctr"/>
            <a:r>
              <a:rPr lang="en-US" sz="8000" b="1" dirty="0" smtClean="0">
                <a:solidFill>
                  <a:schemeClr val="tx1">
                    <a:lumMod val="75000"/>
                    <a:lumOff val="25000"/>
                  </a:schemeClr>
                </a:solidFill>
                <a:latin typeface="Times New Roman" pitchFamily="18" charset="0"/>
                <a:cs typeface="Times New Roman" pitchFamily="18" charset="0"/>
              </a:rPr>
              <a:t>Vivek K </a:t>
            </a:r>
            <a:r>
              <a:rPr lang="en-US" sz="8000" b="1" dirty="0" smtClean="0">
                <a:solidFill>
                  <a:schemeClr val="tx1">
                    <a:lumMod val="75000"/>
                    <a:lumOff val="25000"/>
                  </a:schemeClr>
                </a:solidFill>
                <a:latin typeface="Times New Roman" pitchFamily="18" charset="0"/>
                <a:cs typeface="Times New Roman" pitchFamily="18" charset="0"/>
              </a:rPr>
              <a:t>S - 4SN16CS757</a:t>
            </a:r>
            <a:endParaRPr lang="en-US" sz="8000" b="1" dirty="0" smtClean="0">
              <a:solidFill>
                <a:schemeClr val="tx1">
                  <a:lumMod val="75000"/>
                  <a:lumOff val="25000"/>
                </a:schemeClr>
              </a:solidFill>
              <a:latin typeface="Times New Roman" pitchFamily="18" charset="0"/>
              <a:cs typeface="Times New Roman" pitchFamily="18"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Rectangle 1"/>
          <p:cNvSpPr/>
          <p:nvPr/>
        </p:nvSpPr>
        <p:spPr>
          <a:xfrm>
            <a:off x="2571736" y="2857496"/>
            <a:ext cx="4089321" cy="707886"/>
          </a:xfrm>
          <a:prstGeom prst="rect">
            <a:avLst/>
          </a:prstGeom>
        </p:spPr>
        <p:txBody>
          <a:bodyPr wrap="square">
            <a:spAutoFit/>
          </a:bodyPr>
          <a:lstStyle/>
          <a:p>
            <a:pPr algn="ctr"/>
            <a:r>
              <a:rPr lang="en-US" sz="4000" b="1" dirty="0" smtClean="0">
                <a:latin typeface="Times New Roman" pitchFamily="18" charset="0"/>
                <a:cs typeface="Times New Roman" pitchFamily="18" charset="0"/>
              </a:rPr>
              <a:t>THANK YOU</a:t>
            </a:r>
            <a:endParaRPr lang="en-US" sz="4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Content Placeholder 1"/>
          <p:cNvSpPr>
            <a:spLocks noGrp="1"/>
          </p:cNvSpPr>
          <p:nvPr>
            <p:ph idx="1"/>
          </p:nvPr>
        </p:nvSpPr>
        <p:spPr>
          <a:xfrm>
            <a:off x="457200" y="1285860"/>
            <a:ext cx="8229600" cy="4721431"/>
          </a:xfrm>
        </p:spPr>
        <p:txBody>
          <a:bodyPr>
            <a:normAutofit fontScale="95833"/>
          </a:bodyPr>
          <a:lstStyle/>
          <a:p>
            <a:pPr algn="just"/>
            <a:r>
              <a:rPr lang="en-US" sz="2400" dirty="0" smtClean="0">
                <a:latin typeface="Times New Roman" pitchFamily="18" charset="0"/>
                <a:cs typeface="Times New Roman" pitchFamily="18" charset="0"/>
              </a:rPr>
              <a:t>Image processing is a technique that carries out few functioning in an image, with a purpose to get an intensified picture or to take out some beneficial data from it.</a:t>
            </a:r>
            <a:r>
              <a:rPr lang="en-US" sz="2400" dirty="0" smtClean="0">
                <a:solidFill>
                  <a:schemeClr val="tx1">
                    <a:lumMod val="75000"/>
                    <a:lumOff val="25000"/>
                  </a:schemeClr>
                </a:solidFill>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The project focuses on providing the information regarding the diseases in a rice crops and about</a:t>
            </a:r>
            <a:r>
              <a:rPr lang="en-US" sz="2400" dirty="0" smtClean="0">
                <a:solidFill>
                  <a:schemeClr val="tx1">
                    <a:lumMod val="75000"/>
                    <a:lumOff val="25000"/>
                  </a:schemeClr>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pesticide/insecticide to be used for it</a:t>
            </a:r>
            <a:r>
              <a:rPr lang="en-US" sz="2400" dirty="0" smtClean="0">
                <a:solidFill>
                  <a:schemeClr val="tx1">
                    <a:lumMod val="75000"/>
                    <a:lumOff val="25000"/>
                  </a:schemeClr>
                </a:solidFill>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An android application named RiceCropExpert is developed and the farmer uploads the picture of the diseased crop in app.</a:t>
            </a:r>
          </a:p>
          <a:p>
            <a:pPr algn="just"/>
            <a:r>
              <a:rPr lang="en-US" sz="2400" dirty="0" smtClean="0">
                <a:latin typeface="Times New Roman" pitchFamily="18" charset="0"/>
                <a:cs typeface="Times New Roman" pitchFamily="18" charset="0"/>
              </a:rPr>
              <a:t>Image Processing Techniques are carried out and the result including the disease name and the name of fertilizers to be used are sent to the farmer through app.</a:t>
            </a:r>
            <a:endParaRPr lang="en-US" sz="2400" dirty="0">
              <a:latin typeface="Times New Roman" pitchFamily="18" charset="0"/>
              <a:cs typeface="Times New Roman" pitchFamily="18" charset="0"/>
            </a:endParaRPr>
          </a:p>
        </p:txBody>
      </p:sp>
      <p:sp>
        <p:nvSpPr>
          <p:cNvPr id="1048601" name="Title 2"/>
          <p:cNvSpPr>
            <a:spLocks noGrp="1"/>
          </p:cNvSpPr>
          <p:nvPr>
            <p:ph type="title"/>
          </p:nvPr>
        </p:nvSpPr>
        <p:spPr>
          <a:xfrm>
            <a:off x="457200" y="274638"/>
            <a:ext cx="8229600" cy="939784"/>
          </a:xfrm>
        </p:spPr>
        <p:txBody>
          <a:bodyPr>
            <a:normAutofit/>
          </a:bodyPr>
          <a:lstStyle/>
          <a:p>
            <a:r>
              <a:rPr lang="en-IN" sz="3600" dirty="0" smtClean="0">
                <a:solidFill>
                  <a:schemeClr val="tx1"/>
                </a:solidFill>
                <a:latin typeface="Times New Roman" panose="02020603050405020304" pitchFamily="18" charset="0"/>
                <a:cs typeface="Times New Roman" panose="02020603050405020304" pitchFamily="18" charset="0"/>
              </a:rPr>
              <a:t>INTRODUCTION</a:t>
            </a:r>
            <a:endParaRPr lang="en-US" sz="36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2"/>
          <p:cNvSpPr>
            <a:spLocks noGrp="1"/>
          </p:cNvSpPr>
          <p:nvPr>
            <p:ph type="title"/>
          </p:nvPr>
        </p:nvSpPr>
        <p:spPr>
          <a:xfrm>
            <a:off x="457200" y="274638"/>
            <a:ext cx="8229600" cy="1011222"/>
          </a:xfrm>
        </p:spPr>
        <p:txBody>
          <a:bodyPr>
            <a:normAutofit/>
          </a:bodyPr>
          <a:lstStyle/>
          <a:p>
            <a:r>
              <a:rPr lang="en-US" sz="3600" dirty="0" smtClean="0">
                <a:solidFill>
                  <a:schemeClr val="tx1"/>
                </a:solidFill>
                <a:latin typeface="Times New Roman" pitchFamily="18" charset="0"/>
                <a:cs typeface="Times New Roman" pitchFamily="18" charset="0"/>
              </a:rPr>
              <a:t>Literature Survey</a:t>
            </a:r>
            <a:endParaRPr lang="en-US" sz="3600" dirty="0">
              <a:solidFill>
                <a:schemeClr val="tx1"/>
              </a:solidFill>
              <a:latin typeface="Times New Roman" pitchFamily="18" charset="0"/>
              <a:cs typeface="Times New Roman" pitchFamily="18" charset="0"/>
            </a:endParaRPr>
          </a:p>
        </p:txBody>
      </p:sp>
      <p:pic>
        <p:nvPicPr>
          <p:cNvPr id="2097152" name="Picture 2"/>
          <p:cNvPicPr>
            <a:picLocks noGrp="1" noChangeAspect="1" noChangeArrowheads="1"/>
          </p:cNvPicPr>
          <p:nvPr>
            <p:ph idx="1"/>
          </p:nvPr>
        </p:nvPicPr>
        <p:blipFill>
          <a:blip r:embed="rId2"/>
          <a:srcRect/>
          <a:stretch>
            <a:fillRect/>
          </a:stretch>
        </p:blipFill>
        <p:spPr bwMode="auto">
          <a:xfrm>
            <a:off x="500034" y="1350917"/>
            <a:ext cx="8215370" cy="452918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2"/>
          <p:cNvSpPr>
            <a:spLocks noGrp="1"/>
          </p:cNvSpPr>
          <p:nvPr>
            <p:ph type="title"/>
          </p:nvPr>
        </p:nvSpPr>
        <p:spPr>
          <a:xfrm>
            <a:off x="457200" y="274638"/>
            <a:ext cx="8229600" cy="939784"/>
          </a:xfrm>
        </p:spPr>
        <p:txBody>
          <a:bodyPr>
            <a:normAutofit/>
          </a:bodyPr>
          <a:lstStyle/>
          <a:p>
            <a:r>
              <a:rPr lang="en-US" sz="3600" dirty="0" smtClean="0">
                <a:solidFill>
                  <a:schemeClr val="tx1"/>
                </a:solidFill>
                <a:latin typeface="Times New Roman" pitchFamily="18" charset="0"/>
                <a:cs typeface="Times New Roman" pitchFamily="18" charset="0"/>
              </a:rPr>
              <a:t>Sequence Diagram</a:t>
            </a:r>
            <a:endParaRPr lang="en-US" sz="3600" dirty="0">
              <a:solidFill>
                <a:schemeClr val="tx1"/>
              </a:solidFill>
              <a:latin typeface="Times New Roman" pitchFamily="18" charset="0"/>
              <a:cs typeface="Times New Roman" pitchFamily="18" charset="0"/>
            </a:endParaRPr>
          </a:p>
        </p:txBody>
      </p:sp>
      <p:pic>
        <p:nvPicPr>
          <p:cNvPr id="2097153" name="Content Placeholder 3" descr="C:\Users\Dell\Pictures\Screenshots\Screenshot (122).png"/>
          <p:cNvPicPr>
            <a:picLocks noGrp="1"/>
          </p:cNvPicPr>
          <p:nvPr>
            <p:ph idx="1"/>
          </p:nvPr>
        </p:nvPicPr>
        <p:blipFill>
          <a:blip r:embed="rId2"/>
          <a:srcRect/>
          <a:stretch>
            <a:fillRect/>
          </a:stretch>
        </p:blipFill>
        <p:spPr bwMode="auto">
          <a:xfrm>
            <a:off x="500034" y="1698353"/>
            <a:ext cx="8143932" cy="3896269"/>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Content Placeholder 1"/>
          <p:cNvSpPr>
            <a:spLocks noGrp="1"/>
          </p:cNvSpPr>
          <p:nvPr>
            <p:ph idx="1"/>
          </p:nvPr>
        </p:nvSpPr>
        <p:spPr>
          <a:xfrm>
            <a:off x="457200" y="1357298"/>
            <a:ext cx="8229600" cy="4649993"/>
          </a:xfrm>
        </p:spPr>
        <p:txBody>
          <a:bodyPr>
            <a:normAutofit/>
          </a:bodyPr>
          <a:lstStyle/>
          <a:p>
            <a:pPr algn="just"/>
            <a:r>
              <a:rPr lang="en-US" sz="2400" dirty="0" smtClean="0">
                <a:latin typeface="Times New Roman" pitchFamily="18" charset="0"/>
                <a:cs typeface="Times New Roman" pitchFamily="18" charset="0"/>
              </a:rPr>
              <a:t>The user captures the photo of the diseased crop and uploads the photo in app.</a:t>
            </a:r>
          </a:p>
          <a:p>
            <a:pPr algn="just"/>
            <a:r>
              <a:rPr lang="en-US" sz="2400" dirty="0" smtClean="0">
                <a:latin typeface="Times New Roman" pitchFamily="18" charset="0"/>
                <a:cs typeface="Times New Roman" pitchFamily="18" charset="0"/>
              </a:rPr>
              <a:t>The photo uploaded by the user is then processed through MATLAB.</a:t>
            </a:r>
          </a:p>
          <a:p>
            <a:pPr algn="just"/>
            <a:r>
              <a:rPr lang="en-US" sz="2400" dirty="0" smtClean="0">
                <a:latin typeface="Times New Roman" pitchFamily="18" charset="0"/>
                <a:cs typeface="Times New Roman" pitchFamily="18" charset="0"/>
              </a:rPr>
              <a:t>The photo is clustered using k-means clustering algorithm by the system. </a:t>
            </a:r>
          </a:p>
          <a:p>
            <a:pPr algn="just"/>
            <a:r>
              <a:rPr lang="en-US" sz="2400" dirty="0" smtClean="0">
                <a:latin typeface="Times New Roman" pitchFamily="18" charset="0"/>
                <a:cs typeface="Times New Roman" pitchFamily="18" charset="0"/>
              </a:rPr>
              <a:t>The photo then undergoes segmentation.</a:t>
            </a:r>
          </a:p>
          <a:p>
            <a:pPr algn="just"/>
            <a:r>
              <a:rPr lang="en-US" sz="2400" dirty="0" smtClean="0">
                <a:latin typeface="Times New Roman" pitchFamily="18" charset="0"/>
                <a:cs typeface="Times New Roman" pitchFamily="18" charset="0"/>
              </a:rPr>
              <a:t>The extracted features of the photo are processed further to classify the name of disease present in the image.</a:t>
            </a:r>
          </a:p>
          <a:p>
            <a:pPr algn="just"/>
            <a:r>
              <a:rPr lang="en-US" sz="2400" dirty="0" smtClean="0">
                <a:latin typeface="Times New Roman" pitchFamily="18" charset="0"/>
                <a:cs typeface="Times New Roman" pitchFamily="18" charset="0"/>
              </a:rPr>
              <a:t>The details are updated on the application to notify the user about the disorder in rice crop and the fertilizers to be used.</a:t>
            </a:r>
          </a:p>
          <a:p>
            <a:pPr algn="just"/>
            <a:endParaRPr lang="en-US" sz="2400" dirty="0">
              <a:latin typeface="Times New Roman" pitchFamily="18" charset="0"/>
              <a:cs typeface="Times New Roman" pitchFamily="18" charset="0"/>
            </a:endParaRPr>
          </a:p>
        </p:txBody>
      </p:sp>
      <p:sp>
        <p:nvSpPr>
          <p:cNvPr id="1048605" name="Title 2"/>
          <p:cNvSpPr>
            <a:spLocks noGrp="1"/>
          </p:cNvSpPr>
          <p:nvPr>
            <p:ph type="title"/>
          </p:nvPr>
        </p:nvSpPr>
        <p:spPr>
          <a:xfrm>
            <a:off x="457200" y="274638"/>
            <a:ext cx="8229600" cy="939784"/>
          </a:xfrm>
        </p:spPr>
        <p:txBody>
          <a:bodyPr>
            <a:normAutofit/>
          </a:bodyPr>
          <a:lstStyle/>
          <a:p>
            <a:r>
              <a:rPr lang="en-US" sz="3600" dirty="0" smtClean="0">
                <a:solidFill>
                  <a:schemeClr val="tx1"/>
                </a:solidFill>
                <a:latin typeface="Times New Roman" pitchFamily="18" charset="0"/>
                <a:cs typeface="Times New Roman" pitchFamily="18" charset="0"/>
              </a:rPr>
              <a:t>Implementation Details</a:t>
            </a:r>
            <a:endParaRPr lang="en-US" sz="3600" dirty="0">
              <a:solidFill>
                <a:schemeClr val="tx1"/>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ontent Placeholder 1"/>
          <p:cNvSpPr>
            <a:spLocks noGrp="1"/>
          </p:cNvSpPr>
          <p:nvPr>
            <p:ph idx="1"/>
          </p:nvPr>
        </p:nvSpPr>
        <p:spPr>
          <a:xfrm>
            <a:off x="457200" y="1214422"/>
            <a:ext cx="8229600" cy="4792869"/>
          </a:xfrm>
        </p:spPr>
        <p:txBody>
          <a:bodyPr>
            <a:normAutofit fontScale="95833" lnSpcReduction="10000"/>
          </a:bodyPr>
          <a:lstStyle/>
          <a:p>
            <a:pPr algn="just">
              <a:buNone/>
            </a:pPr>
            <a:r>
              <a:rPr lang="en-US" sz="2800" u="sng" dirty="0" smtClean="0">
                <a:latin typeface="Times New Roman" pitchFamily="18" charset="0"/>
                <a:cs typeface="Times New Roman" pitchFamily="18" charset="0"/>
              </a:rPr>
              <a:t>Advantages</a:t>
            </a:r>
            <a:r>
              <a:rPr lang="en-US" dirty="0" smtClean="0"/>
              <a:t>:</a:t>
            </a:r>
          </a:p>
          <a:p>
            <a:pPr algn="just"/>
            <a:r>
              <a:rPr lang="en-US" sz="2600" dirty="0" smtClean="0">
                <a:latin typeface="Times New Roman" pitchFamily="18" charset="0"/>
                <a:cs typeface="Times New Roman" pitchFamily="18" charset="0"/>
              </a:rPr>
              <a:t>The preferred technique can find the disorders with a bit computational attempt.</a:t>
            </a:r>
          </a:p>
          <a:p>
            <a:pPr algn="just"/>
            <a:r>
              <a:rPr lang="en-US" sz="2600" dirty="0" smtClean="0">
                <a:latin typeface="Times New Roman" pitchFamily="18" charset="0"/>
                <a:cs typeface="Times New Roman" pitchFamily="18" charset="0"/>
              </a:rPr>
              <a:t>The plant disorders may be found at the preliminary level only by this method so that the pest management machines could be utilized to resolve pest problems at the same time by decreasing threats to human and the surroundings.</a:t>
            </a:r>
          </a:p>
          <a:p>
            <a:pPr algn="just">
              <a:buNone/>
            </a:pPr>
            <a:r>
              <a:rPr lang="en-US" sz="2800" u="sng" dirty="0" smtClean="0">
                <a:latin typeface="Times New Roman" pitchFamily="18" charset="0"/>
                <a:cs typeface="Times New Roman" pitchFamily="18" charset="0"/>
              </a:rPr>
              <a:t>Limitations</a:t>
            </a:r>
            <a:r>
              <a:rPr lang="en-US" sz="2400" dirty="0" smtClean="0">
                <a:latin typeface="Times New Roman" pitchFamily="18" charset="0"/>
                <a:cs typeface="Times New Roman" pitchFamily="18" charset="0"/>
              </a:rPr>
              <a:t>:</a:t>
            </a:r>
          </a:p>
          <a:p>
            <a:pPr algn="just"/>
            <a:r>
              <a:rPr lang="en-US" sz="2600" dirty="0" smtClean="0">
                <a:latin typeface="Times New Roman" pitchFamily="18" charset="0"/>
                <a:cs typeface="Times New Roman" pitchFamily="18" charset="0"/>
              </a:rPr>
              <a:t>Unable to draw out the shade through feature evaluation.</a:t>
            </a:r>
          </a:p>
          <a:p>
            <a:pPr algn="just"/>
            <a:r>
              <a:rPr lang="en-US" sz="2600" dirty="0" smtClean="0">
                <a:latin typeface="Times New Roman" pitchFamily="18" charset="0"/>
                <a:cs typeface="Times New Roman" pitchFamily="18" charset="0"/>
              </a:rPr>
              <a:t>Also, the entire procedure defined in this project can be done as an automatic procedure so that the outcome can be conveyed in a completely quick span of time.</a:t>
            </a:r>
            <a:endParaRPr lang="en-US" sz="2600" dirty="0">
              <a:latin typeface="Times New Roman" pitchFamily="18" charset="0"/>
              <a:cs typeface="Times New Roman" pitchFamily="18" charset="0"/>
            </a:endParaRPr>
          </a:p>
        </p:txBody>
      </p:sp>
      <p:sp>
        <p:nvSpPr>
          <p:cNvPr id="1048607" name="Title 2"/>
          <p:cNvSpPr>
            <a:spLocks noGrp="1"/>
          </p:cNvSpPr>
          <p:nvPr>
            <p:ph type="title"/>
          </p:nvPr>
        </p:nvSpPr>
        <p:spPr>
          <a:xfrm>
            <a:off x="457200" y="274638"/>
            <a:ext cx="8229600" cy="939784"/>
          </a:xfrm>
        </p:spPr>
        <p:txBody>
          <a:bodyPr>
            <a:normAutofit/>
          </a:bodyPr>
          <a:lstStyle/>
          <a:p>
            <a:r>
              <a:rPr lang="en-US" sz="3600" dirty="0" smtClean="0">
                <a:solidFill>
                  <a:schemeClr val="tx1"/>
                </a:solidFill>
                <a:latin typeface="Times New Roman" pitchFamily="18" charset="0"/>
                <a:cs typeface="Times New Roman" pitchFamily="18" charset="0"/>
              </a:rPr>
              <a:t>Advantages and Limitations</a:t>
            </a:r>
            <a:endParaRPr lang="en-US" sz="3600" dirty="0">
              <a:solidFill>
                <a:schemeClr val="tx1"/>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1"/>
          <p:cNvSpPr>
            <a:spLocks noGrp="1"/>
          </p:cNvSpPr>
          <p:nvPr>
            <p:ph idx="1"/>
          </p:nvPr>
        </p:nvSpPr>
        <p:spPr>
          <a:xfrm>
            <a:off x="457200" y="1214422"/>
            <a:ext cx="8229600" cy="4792869"/>
          </a:xfrm>
        </p:spPr>
        <p:txBody>
          <a:bodyPr>
            <a:normAutofit fontScale="95833" lnSpcReduction="10000"/>
          </a:bodyPr>
          <a:lstStyle/>
          <a:p>
            <a:pPr algn="just"/>
            <a:r>
              <a:rPr lang="en-US" sz="2400" dirty="0" smtClean="0">
                <a:latin typeface="Times New Roman" pitchFamily="18" charset="0"/>
                <a:cs typeface="Times New Roman" pitchFamily="18" charset="0"/>
              </a:rPr>
              <a:t>Most of the farmers might not have knowledge about how much amount of fertilizer are required and which pesticide/insecticide to be used to cure the diseased crop.</a:t>
            </a:r>
          </a:p>
          <a:p>
            <a:pPr algn="just"/>
            <a:r>
              <a:rPr lang="en-US" sz="2400" dirty="0" smtClean="0">
                <a:latin typeface="Times New Roman" pitchFamily="18" charset="0"/>
                <a:cs typeface="Times New Roman" pitchFamily="18" charset="0"/>
              </a:rPr>
              <a:t>It may result in inequitable use of fertilizer. Hence the expansion of crop gets damaged.</a:t>
            </a:r>
          </a:p>
          <a:p>
            <a:pPr algn="just"/>
            <a:r>
              <a:rPr lang="en-US" sz="2400" dirty="0" smtClean="0">
                <a:latin typeface="Times New Roman" pitchFamily="18" charset="0"/>
                <a:cs typeface="Times New Roman" pitchFamily="18" charset="0"/>
              </a:rPr>
              <a:t>The proposed system gives disease name with the name of pesticide/insecticide to used via the android application developed.</a:t>
            </a:r>
          </a:p>
          <a:p>
            <a:pPr algn="just"/>
            <a:r>
              <a:rPr lang="en-US" sz="2400" dirty="0" smtClean="0">
                <a:latin typeface="Times New Roman" pitchFamily="18" charset="0"/>
                <a:cs typeface="Times New Roman" pitchFamily="18" charset="0"/>
              </a:rPr>
              <a:t>This attain benefits in controlling massive region of crops.</a:t>
            </a:r>
          </a:p>
          <a:p>
            <a:pPr algn="just"/>
            <a:r>
              <a:rPr lang="en-US" sz="2400" dirty="0" smtClean="0">
                <a:latin typeface="Times New Roman" pitchFamily="18" charset="0"/>
                <a:cs typeface="Times New Roman" pitchFamily="18" charset="0"/>
              </a:rPr>
              <a:t>Using this approach, the rice crop diseases can be detected at the earlier stage itself and the pest control devices will be used to solve pest problems, decreasing risks to people and the surrounding.</a:t>
            </a:r>
          </a:p>
          <a:p>
            <a:pPr algn="just"/>
            <a:endParaRPr lang="en-US" sz="2400" dirty="0" smtClean="0">
              <a:latin typeface="Times New Roman" pitchFamily="18" charset="0"/>
              <a:cs typeface="Times New Roman" pitchFamily="18" charset="0"/>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1048609" name="Title 2"/>
          <p:cNvSpPr>
            <a:spLocks noGrp="1"/>
          </p:cNvSpPr>
          <p:nvPr>
            <p:ph type="title"/>
          </p:nvPr>
        </p:nvSpPr>
        <p:spPr>
          <a:xfrm>
            <a:off x="457200" y="274638"/>
            <a:ext cx="8229600" cy="939784"/>
          </a:xfrm>
        </p:spPr>
        <p:txBody>
          <a:bodyPr>
            <a:normAutofit/>
          </a:bodyPr>
          <a:lstStyle/>
          <a:p>
            <a:r>
              <a:rPr lang="en-US" sz="3600" dirty="0" smtClean="0">
                <a:solidFill>
                  <a:schemeClr val="tx1"/>
                </a:solidFill>
                <a:latin typeface="Times New Roman" pitchFamily="18" charset="0"/>
                <a:cs typeface="Times New Roman" pitchFamily="18" charset="0"/>
              </a:rPr>
              <a:t>Applications</a:t>
            </a:r>
            <a:endParaRPr lang="en-US" sz="3600" dirty="0">
              <a:solidFill>
                <a:schemeClr val="tx1"/>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Content Placeholder 1"/>
          <p:cNvSpPr>
            <a:spLocks noGrp="1"/>
          </p:cNvSpPr>
          <p:nvPr>
            <p:ph idx="1"/>
          </p:nvPr>
        </p:nvSpPr>
        <p:spPr>
          <a:xfrm>
            <a:off x="457200" y="1285860"/>
            <a:ext cx="8229600" cy="4721431"/>
          </a:xfrm>
        </p:spPr>
        <p:txBody>
          <a:bodyPr>
            <a:normAutofit/>
          </a:bodyPr>
          <a:lstStyle/>
          <a:p>
            <a:pPr algn="just"/>
            <a:r>
              <a:rPr lang="en-US" sz="2400" dirty="0" smtClean="0">
                <a:latin typeface="Times New Roman" pitchFamily="18" charset="0"/>
                <a:cs typeface="Times New Roman" pitchFamily="18" charset="0"/>
              </a:rPr>
              <a:t>Control, quick and precise disease finding plays an important position in disease recognition of rice crops.</a:t>
            </a:r>
          </a:p>
          <a:p>
            <a:pPr algn="just"/>
            <a:r>
              <a:rPr lang="en-US" sz="2400" dirty="0" smtClean="0">
                <a:latin typeface="Times New Roman" pitchFamily="18" charset="0"/>
                <a:cs typeface="Times New Roman" pitchFamily="18" charset="0"/>
              </a:rPr>
              <a:t>Most of the present image segmentation technique may not have computerized rice crop disease recognition.</a:t>
            </a:r>
          </a:p>
          <a:p>
            <a:pPr algn="just"/>
            <a:r>
              <a:rPr lang="en-US" sz="2400" dirty="0" smtClean="0">
                <a:latin typeface="Times New Roman" pitchFamily="18" charset="0"/>
                <a:cs typeface="Times New Roman" pitchFamily="18" charset="0"/>
              </a:rPr>
              <a:t>The recently observed segmentation algorithm, that is k-means clustering will vary the spotted location from backdrop of picture.</a:t>
            </a:r>
          </a:p>
          <a:p>
            <a:pPr algn="just"/>
            <a:r>
              <a:rPr lang="en-US" sz="2400" dirty="0" smtClean="0">
                <a:latin typeface="Times New Roman" pitchFamily="18" charset="0"/>
                <a:cs typeface="Times New Roman" pitchFamily="18" charset="0"/>
              </a:rPr>
              <a:t>The project provides the information regarding the diseases in a rice crop. </a:t>
            </a:r>
          </a:p>
          <a:p>
            <a:pPr algn="just"/>
            <a:r>
              <a:rPr lang="en-US" sz="2400" dirty="0" smtClean="0">
                <a:latin typeface="Times New Roman" pitchFamily="18" charset="0"/>
                <a:cs typeface="Times New Roman" pitchFamily="18" charset="0"/>
              </a:rPr>
              <a:t>The outcome of the system consists of name of the disease and the name of pesticide to be used is retrieved.</a:t>
            </a:r>
          </a:p>
          <a:p>
            <a:endParaRPr lang="en-US" dirty="0"/>
          </a:p>
        </p:txBody>
      </p:sp>
      <p:sp>
        <p:nvSpPr>
          <p:cNvPr id="1048611" name="Title 2"/>
          <p:cNvSpPr>
            <a:spLocks noGrp="1"/>
          </p:cNvSpPr>
          <p:nvPr>
            <p:ph type="title"/>
          </p:nvPr>
        </p:nvSpPr>
        <p:spPr>
          <a:xfrm>
            <a:off x="457200" y="274638"/>
            <a:ext cx="8229600" cy="939784"/>
          </a:xfrm>
        </p:spPr>
        <p:txBody>
          <a:bodyPr>
            <a:normAutofit/>
          </a:bodyPr>
          <a:lstStyle/>
          <a:p>
            <a:r>
              <a:rPr lang="en-US" sz="3600" dirty="0" smtClean="0">
                <a:solidFill>
                  <a:schemeClr val="tx1"/>
                </a:solidFill>
                <a:latin typeface="Times New Roman" pitchFamily="18" charset="0"/>
                <a:cs typeface="Times New Roman" pitchFamily="18" charset="0"/>
              </a:rPr>
              <a:t>Conclusion</a:t>
            </a:r>
            <a:endParaRPr lang="en-US" sz="3600" dirty="0">
              <a:solidFill>
                <a:schemeClr val="tx1"/>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1"/>
          <p:cNvSpPr>
            <a:spLocks noGrp="1"/>
          </p:cNvSpPr>
          <p:nvPr>
            <p:ph idx="1"/>
          </p:nvPr>
        </p:nvSpPr>
        <p:spPr>
          <a:xfrm>
            <a:off x="457200" y="1357298"/>
            <a:ext cx="8229600" cy="4649993"/>
          </a:xfrm>
        </p:spPr>
        <p:txBody>
          <a:bodyPr>
            <a:normAutofit/>
          </a:bodyPr>
          <a:lstStyle/>
          <a:p>
            <a:pPr marL="452628" indent="-342900" algn="just">
              <a:buFont typeface="+mj-lt"/>
              <a:buAutoNum type="arabicPeriod"/>
            </a:pPr>
            <a:r>
              <a:rPr lang="en-US" sz="1800" dirty="0" err="1" smtClean="0">
                <a:latin typeface="Times New Roman" pitchFamily="18" charset="0"/>
                <a:cs typeface="Times New Roman" pitchFamily="18" charset="0"/>
              </a:rPr>
              <a:t>Romana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Tazeen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Shilpa</a:t>
            </a:r>
            <a:r>
              <a:rPr lang="en-US" sz="1800" dirty="0" smtClean="0">
                <a:latin typeface="Times New Roman" pitchFamily="18" charset="0"/>
                <a:cs typeface="Times New Roman" pitchFamily="18" charset="0"/>
              </a:rPr>
              <a:t> H N, </a:t>
            </a:r>
            <a:r>
              <a:rPr lang="en-US" sz="1800" dirty="0" err="1" smtClean="0">
                <a:latin typeface="Times New Roman" pitchFamily="18" charset="0"/>
                <a:cs typeface="Times New Roman" pitchFamily="18" charset="0"/>
              </a:rPr>
              <a:t>Usha</a:t>
            </a:r>
            <a:r>
              <a:rPr lang="en-US" sz="1800" dirty="0" smtClean="0">
                <a:latin typeface="Times New Roman" pitchFamily="18" charset="0"/>
                <a:cs typeface="Times New Roman" pitchFamily="18" charset="0"/>
              </a:rPr>
              <a:t> P, Mrs. </a:t>
            </a:r>
            <a:r>
              <a:rPr lang="en-US" sz="1800" dirty="0" err="1" smtClean="0">
                <a:latin typeface="Times New Roman" pitchFamily="18" charset="0"/>
                <a:cs typeface="Times New Roman" pitchFamily="18" charset="0"/>
              </a:rPr>
              <a:t>Jayanthi</a:t>
            </a:r>
            <a:r>
              <a:rPr lang="en-US" sz="1800" dirty="0" smtClean="0">
                <a:latin typeface="Times New Roman" pitchFamily="18" charset="0"/>
                <a:cs typeface="Times New Roman" pitchFamily="18" charset="0"/>
              </a:rPr>
              <a:t> M G, Dr. </a:t>
            </a:r>
            <a:r>
              <a:rPr lang="en-US" sz="1800" dirty="0" err="1" smtClean="0">
                <a:latin typeface="Times New Roman" pitchFamily="18" charset="0"/>
                <a:cs typeface="Times New Roman" pitchFamily="18" charset="0"/>
              </a:rPr>
              <a:t>Shashikumar</a:t>
            </a:r>
            <a:r>
              <a:rPr lang="en-US" sz="1800" dirty="0" smtClean="0">
                <a:latin typeface="Times New Roman" pitchFamily="18" charset="0"/>
                <a:cs typeface="Times New Roman" pitchFamily="18" charset="0"/>
              </a:rPr>
              <a:t> D R, "Image Processing System for Fertilization Management of Crops", communicated to International Journal of Engineering Research(IJER), 2016.</a:t>
            </a:r>
          </a:p>
          <a:p>
            <a:pPr marL="452628" indent="-342900" algn="just">
              <a:buFont typeface="+mj-lt"/>
              <a:buAutoNum type="arabicPeriod"/>
            </a:pPr>
            <a:r>
              <a:rPr lang="en-US" sz="1800" dirty="0" smtClean="0">
                <a:latin typeface="Times New Roman" pitchFamily="18" charset="0"/>
                <a:cs typeface="Times New Roman" pitchFamily="18" charset="0"/>
              </a:rPr>
              <a:t>Al-</a:t>
            </a:r>
            <a:r>
              <a:rPr lang="en-US" sz="1800" dirty="0" err="1" smtClean="0">
                <a:latin typeface="Times New Roman" pitchFamily="18" charset="0"/>
                <a:cs typeface="Times New Roman" pitchFamily="18" charset="0"/>
              </a:rPr>
              <a:t>Hiary</a:t>
            </a:r>
            <a:r>
              <a:rPr lang="en-US" sz="1800" dirty="0" smtClean="0">
                <a:latin typeface="Times New Roman" pitchFamily="18" charset="0"/>
                <a:cs typeface="Times New Roman" pitchFamily="18" charset="0"/>
              </a:rPr>
              <a:t>, H.S. </a:t>
            </a:r>
            <a:r>
              <a:rPr lang="en-US" sz="1800" dirty="0" err="1" smtClean="0">
                <a:latin typeface="Times New Roman" pitchFamily="18" charset="0"/>
                <a:cs typeface="Times New Roman" pitchFamily="18" charset="0"/>
              </a:rPr>
              <a:t>Bani</a:t>
            </a:r>
            <a:r>
              <a:rPr lang="en-US" sz="1800" dirty="0" smtClean="0">
                <a:latin typeface="Times New Roman" pitchFamily="18" charset="0"/>
                <a:cs typeface="Times New Roman" pitchFamily="18" charset="0"/>
              </a:rPr>
              <a:t>-Ahmad, M. </a:t>
            </a:r>
            <a:r>
              <a:rPr lang="en-US" sz="1800" dirty="0" err="1" smtClean="0">
                <a:latin typeface="Times New Roman" pitchFamily="18" charset="0"/>
                <a:cs typeface="Times New Roman" pitchFamily="18" charset="0"/>
              </a:rPr>
              <a:t>Reyalat</a:t>
            </a:r>
            <a:r>
              <a:rPr lang="en-US" sz="1800" dirty="0" smtClean="0">
                <a:latin typeface="Times New Roman" pitchFamily="18" charset="0"/>
                <a:cs typeface="Times New Roman" pitchFamily="18" charset="0"/>
              </a:rPr>
              <a:t>, M. </a:t>
            </a:r>
            <a:r>
              <a:rPr lang="en-US" sz="1800" dirty="0" err="1" smtClean="0">
                <a:latin typeface="Times New Roman" pitchFamily="18" charset="0"/>
                <a:cs typeface="Times New Roman" pitchFamily="18" charset="0"/>
              </a:rPr>
              <a:t>Braik</a:t>
            </a:r>
            <a:r>
              <a:rPr lang="en-US" sz="1800" dirty="0" smtClean="0">
                <a:latin typeface="Times New Roman" pitchFamily="18" charset="0"/>
                <a:cs typeface="Times New Roman" pitchFamily="18" charset="0"/>
              </a:rPr>
              <a:t>, and Z. </a:t>
            </a:r>
            <a:r>
              <a:rPr lang="en-US" sz="1800" dirty="0" err="1" smtClean="0">
                <a:latin typeface="Times New Roman" pitchFamily="18" charset="0"/>
                <a:cs typeface="Times New Roman" pitchFamily="18" charset="0"/>
              </a:rPr>
              <a:t>AlRahamneh</a:t>
            </a:r>
            <a:r>
              <a:rPr lang="en-US" sz="1800" dirty="0" smtClean="0">
                <a:latin typeface="Times New Roman" pitchFamily="18" charset="0"/>
                <a:cs typeface="Times New Roman" pitchFamily="18" charset="0"/>
              </a:rPr>
              <a:t>, “Fast and accurate detection and classification of plant diseases”, International Journal of </a:t>
            </a:r>
            <a:r>
              <a:rPr lang="fr-FR" sz="1800" dirty="0" smtClean="0">
                <a:latin typeface="Times New Roman" pitchFamily="18" charset="0"/>
                <a:cs typeface="Times New Roman" pitchFamily="18" charset="0"/>
              </a:rPr>
              <a:t>Computer Applications, 17(1): 31-38, 2011.</a:t>
            </a:r>
          </a:p>
          <a:p>
            <a:pPr marL="452628" indent="-342900" algn="just">
              <a:buFont typeface="+mj-lt"/>
              <a:buAutoNum type="arabicPeriod"/>
            </a:pPr>
            <a:r>
              <a:rPr lang="en-US" sz="1800" dirty="0" err="1" smtClean="0">
                <a:latin typeface="Times New Roman" pitchFamily="18" charset="0"/>
                <a:cs typeface="Times New Roman" pitchFamily="18" charset="0"/>
              </a:rPr>
              <a:t>Pallavi</a:t>
            </a:r>
            <a:r>
              <a:rPr lang="en-US" sz="1800" dirty="0" smtClean="0">
                <a:latin typeface="Times New Roman" pitchFamily="18" charset="0"/>
                <a:cs typeface="Times New Roman" pitchFamily="18" charset="0"/>
              </a:rPr>
              <a:t>. S. </a:t>
            </a:r>
            <a:r>
              <a:rPr lang="en-US" sz="1800" dirty="0" err="1" smtClean="0">
                <a:latin typeface="Times New Roman" pitchFamily="18" charset="0"/>
                <a:cs typeface="Times New Roman" pitchFamily="18" charset="0"/>
              </a:rPr>
              <a:t>Marathe</a:t>
            </a:r>
            <a:r>
              <a:rPr lang="en-US" sz="1800" dirty="0" smtClean="0">
                <a:latin typeface="Times New Roman" pitchFamily="18" charset="0"/>
                <a:cs typeface="Times New Roman" pitchFamily="18" charset="0"/>
              </a:rPr>
              <a:t>, “Plant Disease Detection using Digital Image Processing and GSM”, International Journal of Engineering Science and Computing, pp. 10513-15, April 2017.</a:t>
            </a:r>
          </a:p>
          <a:p>
            <a:pPr marL="452628" indent="-342900" algn="just">
              <a:buFont typeface="+mj-lt"/>
              <a:buAutoNum type="arabicPeriod"/>
            </a:pPr>
            <a:r>
              <a:rPr lang="en-US" sz="1800" dirty="0" err="1" smtClean="0">
                <a:latin typeface="Times New Roman" pitchFamily="18" charset="0"/>
                <a:cs typeface="Times New Roman" pitchFamily="18" charset="0"/>
              </a:rPr>
              <a:t>Vijai</a:t>
            </a:r>
            <a:r>
              <a:rPr lang="en-US" sz="1800" dirty="0" smtClean="0">
                <a:latin typeface="Times New Roman" pitchFamily="18" charset="0"/>
                <a:cs typeface="Times New Roman" pitchFamily="18" charset="0"/>
              </a:rPr>
              <a:t> Singh, A.K. </a:t>
            </a:r>
            <a:r>
              <a:rPr lang="en-US" sz="1800" dirty="0" err="1" smtClean="0">
                <a:latin typeface="Times New Roman" pitchFamily="18" charset="0"/>
                <a:cs typeface="Times New Roman" pitchFamily="18" charset="0"/>
              </a:rPr>
              <a:t>Misra</a:t>
            </a:r>
            <a:r>
              <a:rPr lang="en-US" sz="1800" dirty="0" smtClean="0">
                <a:latin typeface="Times New Roman" pitchFamily="18" charset="0"/>
                <a:cs typeface="Times New Roman" pitchFamily="18" charset="0"/>
              </a:rPr>
              <a:t>, “Detection of Plant Leaf Diseases using Image Segmentation and Soft Computing Techniques”, Information Processing in Agriculture, pp. 41–49, 2017.</a:t>
            </a:r>
          </a:p>
          <a:p>
            <a:pPr marL="452628" indent="-342900" algn="just">
              <a:buFont typeface="+mj-lt"/>
              <a:buAutoNum type="arabicPeriod"/>
            </a:pPr>
            <a:r>
              <a:rPr lang="en-US" sz="1800" dirty="0" err="1" smtClean="0">
                <a:latin typeface="Times New Roman" pitchFamily="18" charset="0"/>
                <a:cs typeface="Times New Roman" pitchFamily="18" charset="0"/>
              </a:rPr>
              <a:t>Sujatha</a:t>
            </a:r>
            <a:r>
              <a:rPr lang="en-US" sz="1800" dirty="0" smtClean="0">
                <a:latin typeface="Times New Roman" pitchFamily="18" charset="0"/>
                <a:cs typeface="Times New Roman" pitchFamily="18" charset="0"/>
              </a:rPr>
              <a:t>. R, Y. </a:t>
            </a:r>
            <a:r>
              <a:rPr lang="en-US" sz="1800" dirty="0" err="1" smtClean="0">
                <a:latin typeface="Times New Roman" pitchFamily="18" charset="0"/>
                <a:cs typeface="Times New Roman" pitchFamily="18" charset="0"/>
              </a:rPr>
              <a:t>Sravan</a:t>
            </a:r>
            <a:r>
              <a:rPr lang="en-US" sz="1800" dirty="0" smtClean="0">
                <a:latin typeface="Times New Roman" pitchFamily="18" charset="0"/>
                <a:cs typeface="Times New Roman" pitchFamily="18" charset="0"/>
              </a:rPr>
              <a:t> Kumar and </a:t>
            </a:r>
            <a:r>
              <a:rPr lang="en-US" sz="1800" dirty="0" err="1" smtClean="0">
                <a:latin typeface="Times New Roman" pitchFamily="18" charset="0"/>
                <a:cs typeface="Times New Roman" pitchFamily="18" charset="0"/>
              </a:rPr>
              <a:t>Garine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Uma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Akhil</a:t>
            </a:r>
            <a:r>
              <a:rPr lang="en-US" sz="1800" dirty="0" smtClean="0">
                <a:latin typeface="Times New Roman" pitchFamily="18" charset="0"/>
                <a:cs typeface="Times New Roman" pitchFamily="18" charset="0"/>
              </a:rPr>
              <a:t>, “Leaf Disease Detection using Image Processing”, Journal of Chemical and Pharmaceutical Sciences, pp 670 – 672, March 2017.</a:t>
            </a:r>
            <a:endParaRPr lang="en-US" sz="1800" dirty="0">
              <a:latin typeface="Times New Roman" pitchFamily="18" charset="0"/>
              <a:cs typeface="Times New Roman" pitchFamily="18" charset="0"/>
            </a:endParaRPr>
          </a:p>
        </p:txBody>
      </p:sp>
      <p:sp>
        <p:nvSpPr>
          <p:cNvPr id="1048613" name="Title 2"/>
          <p:cNvSpPr>
            <a:spLocks noGrp="1"/>
          </p:cNvSpPr>
          <p:nvPr>
            <p:ph type="title"/>
          </p:nvPr>
        </p:nvSpPr>
        <p:spPr>
          <a:xfrm>
            <a:off x="457200" y="274638"/>
            <a:ext cx="8229600" cy="939784"/>
          </a:xfrm>
        </p:spPr>
        <p:txBody>
          <a:bodyPr/>
          <a:lstStyle/>
          <a:p>
            <a:r>
              <a:rPr lang="en-US" sz="3600" dirty="0" smtClean="0">
                <a:solidFill>
                  <a:schemeClr val="tx1"/>
                </a:solidFill>
                <a:latin typeface="Times New Roman" pitchFamily="18" charset="0"/>
                <a:cs typeface="Times New Roman" pitchFamily="18" charset="0"/>
              </a:rPr>
              <a:t>References</a:t>
            </a:r>
            <a:endParaRPr lang="en-US" sz="3600" dirty="0">
              <a:solidFill>
                <a:schemeClr val="tx1"/>
              </a:solidFill>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736</Words>
  <Application>Microsoft Office PowerPoint</Application>
  <PresentationFormat>On-screen Show (4:3)</PresentationFormat>
  <Paragraphs>61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IDENTIFYING THE DISEASES IN RICE CROPS USING IMAGE PROCESSING</vt:lpstr>
      <vt:lpstr>INTRODUCTION</vt:lpstr>
      <vt:lpstr>Literature Survey</vt:lpstr>
      <vt:lpstr>Sequence Diagram</vt:lpstr>
      <vt:lpstr>Implementation Details</vt:lpstr>
      <vt:lpstr>Advantages and Limitations</vt:lpstr>
      <vt:lpstr>Applications</vt:lpstr>
      <vt:lpstr>Conclusion</vt:lpstr>
      <vt:lpstr>References</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THE DISEASES IN RICE CROPS USING IMAGE PROCESSING</dc:title>
  <dc:creator>Dell</dc:creator>
  <cp:lastModifiedBy>HP</cp:lastModifiedBy>
  <cp:revision>2</cp:revision>
  <dcterms:created xsi:type="dcterms:W3CDTF">2020-08-13T22:33:20Z</dcterms:created>
  <dcterms:modified xsi:type="dcterms:W3CDTF">2020-08-16T07:39:59Z</dcterms:modified>
</cp:coreProperties>
</file>