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2" r:id="rId6"/>
    <p:sldId id="283" r:id="rId7"/>
    <p:sldId id="284" r:id="rId8"/>
    <p:sldId id="285" r:id="rId9"/>
    <p:sldId id="288" r:id="rId10"/>
    <p:sldId id="287" r:id="rId11"/>
    <p:sldId id="286" r:id="rId12"/>
    <p:sldId id="289" r:id="rId13"/>
    <p:sldId id="290" r:id="rId14"/>
    <p:sldId id="291" r:id="rId15"/>
    <p:sldId id="292" r:id="rId16"/>
    <p:sldId id="293" r:id="rId17"/>
    <p:sldId id="29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FC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" y="7191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8567" y="1944210"/>
            <a:ext cx="3909157" cy="1349406"/>
          </a:xfrm>
        </p:spPr>
        <p:txBody>
          <a:bodyPr>
            <a:noAutofit/>
          </a:bodyPr>
          <a:lstStyle/>
          <a:p>
            <a:pPr algn="l"/>
            <a:r>
              <a:rPr lang="en-US" sz="6000" b="1" dirty="0"/>
              <a:t>K-Medoids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800" dirty="0">
                <a:solidFill>
                  <a:srgbClr val="FF0000"/>
                </a:solidFill>
              </a:rPr>
              <a:t>Prepared By,</a:t>
            </a:r>
          </a:p>
          <a:p>
            <a:pPr algn="r"/>
            <a:r>
              <a:rPr lang="en-US" sz="2800" dirty="0">
                <a:solidFill>
                  <a:srgbClr val="FFFF00"/>
                </a:solidFill>
              </a:rPr>
              <a:t>Nithin Dsouza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1BB56-FA06-4310-BF43-F52F92033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PAM Algorithm (method)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B2767-2A1A-4B10-A109-84C13B8C1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Randomly choose objects as initial medoids.</a:t>
            </a:r>
          </a:p>
          <a:p>
            <a:r>
              <a:rPr lang="en-IN" dirty="0">
                <a:solidFill>
                  <a:srgbClr val="FF0000"/>
                </a:solidFill>
              </a:rPr>
              <a:t>Repeat</a:t>
            </a:r>
          </a:p>
          <a:p>
            <a:pPr lvl="1"/>
            <a:r>
              <a:rPr lang="en-IN" dirty="0"/>
              <a:t>Assign each remaining object to the cluster with nearest medoid.</a:t>
            </a:r>
          </a:p>
          <a:p>
            <a:pPr lvl="1"/>
            <a:r>
              <a:rPr lang="en-IN" dirty="0"/>
              <a:t>Randomly select a non-medoid object, </a:t>
            </a:r>
            <a:r>
              <a:rPr lang="en-IN" dirty="0" err="1"/>
              <a:t>O</a:t>
            </a:r>
            <a:r>
              <a:rPr lang="en-IN" baseline="-25000" dirty="0" err="1"/>
              <a:t>random</a:t>
            </a:r>
            <a:endParaRPr lang="en-IN" baseline="-25000" dirty="0"/>
          </a:p>
          <a:p>
            <a:pPr lvl="1"/>
            <a:r>
              <a:rPr lang="en-IN" dirty="0"/>
              <a:t>Compute total cost S, of swapping non-medoid object </a:t>
            </a:r>
            <a:r>
              <a:rPr lang="en-IN" dirty="0" err="1"/>
              <a:t>O</a:t>
            </a:r>
            <a:r>
              <a:rPr lang="en-IN" baseline="-25000" dirty="0" err="1"/>
              <a:t>j</a:t>
            </a:r>
            <a:r>
              <a:rPr lang="en-IN" baseline="-25000" dirty="0"/>
              <a:t> </a:t>
            </a:r>
            <a:r>
              <a:rPr lang="en-IN" dirty="0"/>
              <a:t>, with </a:t>
            </a:r>
            <a:r>
              <a:rPr lang="en-IN" dirty="0" err="1"/>
              <a:t>O</a:t>
            </a:r>
            <a:r>
              <a:rPr lang="en-IN" baseline="-25000" dirty="0" err="1"/>
              <a:t>random</a:t>
            </a:r>
            <a:endParaRPr lang="en-IN" baseline="-25000" dirty="0"/>
          </a:p>
          <a:p>
            <a:pPr lvl="1"/>
            <a:r>
              <a:rPr lang="en-IN" dirty="0"/>
              <a:t>If S&lt;0 then swap </a:t>
            </a:r>
            <a:r>
              <a:rPr lang="en-IN" dirty="0" err="1"/>
              <a:t>O</a:t>
            </a:r>
            <a:r>
              <a:rPr lang="en-IN" baseline="-25000" dirty="0" err="1"/>
              <a:t>j</a:t>
            </a:r>
            <a:r>
              <a:rPr lang="en-IN" baseline="-25000" dirty="0"/>
              <a:t> </a:t>
            </a:r>
            <a:r>
              <a:rPr lang="en-IN" dirty="0"/>
              <a:t>with </a:t>
            </a:r>
            <a:r>
              <a:rPr lang="en-IN" dirty="0" err="1"/>
              <a:t>O</a:t>
            </a:r>
            <a:r>
              <a:rPr lang="en-IN" baseline="-25000" dirty="0" err="1"/>
              <a:t>random</a:t>
            </a:r>
            <a:r>
              <a:rPr lang="en-IN" baseline="-25000" dirty="0"/>
              <a:t> </a:t>
            </a:r>
            <a:r>
              <a:rPr lang="en-IN" dirty="0"/>
              <a:t>to form new set of k medoids.</a:t>
            </a:r>
          </a:p>
          <a:p>
            <a:r>
              <a:rPr lang="en-IN" dirty="0">
                <a:solidFill>
                  <a:srgbClr val="FF0000"/>
                </a:solidFill>
              </a:rPr>
              <a:t>Until </a:t>
            </a:r>
            <a:r>
              <a:rPr lang="en-IN" dirty="0"/>
              <a:t>No change in medoids.</a:t>
            </a:r>
          </a:p>
        </p:txBody>
      </p:sp>
    </p:spTree>
    <p:extLst>
      <p:ext uri="{BB962C8B-B14F-4D97-AF65-F5344CB8AC3E}">
        <p14:creationId xmlns:p14="http://schemas.microsoft.com/office/powerpoint/2010/main" val="2256298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3292-4F81-4A40-9799-4A6426B5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508" y="414291"/>
            <a:ext cx="10353762" cy="1257300"/>
          </a:xfrm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CLARA Algorithm (method)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DF38F-9ECC-42BC-972B-D379AF91A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508" y="1747976"/>
            <a:ext cx="10353762" cy="4626191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Steps</a:t>
            </a:r>
          </a:p>
          <a:p>
            <a:pPr lvl="1"/>
            <a:r>
              <a:rPr lang="en-IN" dirty="0"/>
              <a:t>It draws sample of the dataset.</a:t>
            </a:r>
          </a:p>
          <a:p>
            <a:pPr lvl="1"/>
            <a:r>
              <a:rPr lang="en-IN" dirty="0"/>
              <a:t>Applies PAM on sample.</a:t>
            </a:r>
          </a:p>
          <a:p>
            <a:pPr lvl="1"/>
            <a:r>
              <a:rPr lang="en-IN" dirty="0"/>
              <a:t>Gives best clustering as output.</a:t>
            </a:r>
          </a:p>
          <a:p>
            <a:r>
              <a:rPr lang="en-IN" dirty="0">
                <a:solidFill>
                  <a:srgbClr val="FF0000"/>
                </a:solidFill>
              </a:rPr>
              <a:t>Strength 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Deals with larger dataset than PAM.</a:t>
            </a:r>
          </a:p>
          <a:p>
            <a:r>
              <a:rPr lang="en-IN" dirty="0">
                <a:solidFill>
                  <a:srgbClr val="FF0000"/>
                </a:solidFill>
              </a:rPr>
              <a:t>Weakness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Efficiency depends on sample size.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If the sample is biased then CLARA will not give good clustering.</a:t>
            </a:r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972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D7DAE-48F1-4A8C-8381-1723A5AE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CLARANS Algorithm (method)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69B34-19E9-43B3-AED0-080E9293D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While CLARA has a fixed sample at each stage of search. CLARANS draws a sample with some randomness in each step of search.</a:t>
            </a:r>
          </a:p>
          <a:p>
            <a:r>
              <a:rPr lang="en-IN" dirty="0"/>
              <a:t>At each step , PAM examines all of the samples for the minimum cost solution.</a:t>
            </a:r>
          </a:p>
          <a:p>
            <a:r>
              <a:rPr lang="en-IN" dirty="0"/>
              <a:t>The sample with minimum cost is finally selected as the sample and the cluster obtained in that sample is the final set of cluster.</a:t>
            </a:r>
          </a:p>
          <a:p>
            <a:r>
              <a:rPr lang="en-IN" dirty="0"/>
              <a:t>It is more efficient and scalable than both PAM and CLARA.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4727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178D1-DBA3-46F1-909D-ECA3A813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Packages required for K-medoids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CEEC5-8076-474F-943E-2D55DE40E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 programming</a:t>
            </a:r>
          </a:p>
          <a:p>
            <a:pPr lvl="1"/>
            <a:r>
              <a:rPr lang="en-IN" dirty="0"/>
              <a:t>“cluster”</a:t>
            </a:r>
          </a:p>
          <a:p>
            <a:pPr lvl="1"/>
            <a:r>
              <a:rPr lang="en-IN" dirty="0"/>
              <a:t>“</a:t>
            </a:r>
            <a:r>
              <a:rPr lang="en-IN" dirty="0" err="1"/>
              <a:t>factoextra</a:t>
            </a:r>
            <a:r>
              <a:rPr lang="en-IN" dirty="0"/>
              <a:t>”</a:t>
            </a:r>
          </a:p>
          <a:p>
            <a:r>
              <a:rPr lang="en-IN" dirty="0"/>
              <a:t>Python</a:t>
            </a:r>
          </a:p>
          <a:p>
            <a:pPr lvl="1"/>
            <a:r>
              <a:rPr lang="en-IN" dirty="0"/>
              <a:t>from </a:t>
            </a:r>
            <a:r>
              <a:rPr lang="en-IN" dirty="0" err="1"/>
              <a:t>sklearn_extra.cluster</a:t>
            </a:r>
            <a:r>
              <a:rPr lang="en-IN" dirty="0"/>
              <a:t> import </a:t>
            </a:r>
            <a:r>
              <a:rPr lang="en-IN" dirty="0" err="1"/>
              <a:t>KMedoids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8063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E209-F846-46E8-8A3B-DC1F417D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349624"/>
            <a:ext cx="10353762" cy="1257300"/>
          </a:xfrm>
        </p:spPr>
        <p:txBody>
          <a:bodyPr/>
          <a:lstStyle/>
          <a:p>
            <a:r>
              <a:rPr lang="en-IN" dirty="0">
                <a:solidFill>
                  <a:srgbClr val="B8FCDD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9032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CADE-B96D-4643-A848-62F121085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solidFill>
                  <a:srgbClr val="FFFF00"/>
                </a:solidFill>
              </a:rPr>
              <a:t>Why not K-Means?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18AC3-5A66-4C9B-9252-FD084EA99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422680"/>
            <a:ext cx="10353762" cy="3714749"/>
          </a:xfrm>
        </p:spPr>
        <p:txBody>
          <a:bodyPr/>
          <a:lstStyle/>
          <a:p>
            <a:r>
              <a:rPr lang="en-IN" sz="4000" dirty="0"/>
              <a:t>K-means Algorithm is sensitive to </a:t>
            </a:r>
            <a:r>
              <a:rPr lang="en-IN" sz="4000" dirty="0">
                <a:solidFill>
                  <a:srgbClr val="FF0000"/>
                </a:solidFill>
              </a:rPr>
              <a:t>outliers.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Since the object with extremely large/small value may substantially distort the distribution of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If (x</a:t>
            </a:r>
            <a:r>
              <a:rPr lang="en-IN" sz="2400" baseline="-25000" dirty="0"/>
              <a:t>1</a:t>
            </a:r>
            <a:r>
              <a:rPr lang="en-IN" sz="2400" dirty="0"/>
              <a:t> , y</a:t>
            </a:r>
            <a:r>
              <a:rPr lang="en-IN" sz="2400" baseline="-25000" dirty="0"/>
              <a:t>1</a:t>
            </a:r>
            <a:r>
              <a:rPr lang="en-IN" sz="2400" dirty="0"/>
              <a:t>) and (x</a:t>
            </a:r>
            <a:r>
              <a:rPr lang="en-IN" sz="2400" baseline="-25000" dirty="0"/>
              <a:t>2 </a:t>
            </a:r>
            <a:r>
              <a:rPr lang="en-IN" sz="2400" dirty="0"/>
              <a:t>, y</a:t>
            </a:r>
            <a:r>
              <a:rPr lang="en-IN" sz="2400" baseline="-25000" dirty="0"/>
              <a:t>2</a:t>
            </a:r>
            <a:r>
              <a:rPr lang="en-IN" sz="2400" dirty="0"/>
              <a:t>) are two data points that belongs to single cluster then centroid is given by [ (x</a:t>
            </a:r>
            <a:r>
              <a:rPr lang="en-IN" sz="2400" baseline="-25000" dirty="0"/>
              <a:t>1 </a:t>
            </a:r>
            <a:r>
              <a:rPr lang="en-IN" sz="2400" dirty="0"/>
              <a:t>+ x</a:t>
            </a:r>
            <a:r>
              <a:rPr lang="en-IN" sz="2400" baseline="-25000" dirty="0"/>
              <a:t>2</a:t>
            </a:r>
            <a:r>
              <a:rPr lang="en-IN" sz="2400" dirty="0"/>
              <a:t>)/2 , (y</a:t>
            </a:r>
            <a:r>
              <a:rPr lang="en-IN" sz="2400" baseline="-25000" dirty="0"/>
              <a:t>1 </a:t>
            </a:r>
            <a:r>
              <a:rPr lang="en-IN" sz="2400" dirty="0"/>
              <a:t>+ y</a:t>
            </a:r>
            <a:r>
              <a:rPr lang="en-IN" sz="2400" baseline="-25000" dirty="0"/>
              <a:t>2</a:t>
            </a:r>
            <a:r>
              <a:rPr lang="en-IN" sz="2400" dirty="0"/>
              <a:t>)/2 ]</a:t>
            </a:r>
          </a:p>
        </p:txBody>
      </p:sp>
    </p:spTree>
    <p:extLst>
      <p:ext uri="{BB962C8B-B14F-4D97-AF65-F5344CB8AC3E}">
        <p14:creationId xmlns:p14="http://schemas.microsoft.com/office/powerpoint/2010/main" val="240565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DC3E-D1FC-46F0-9FF1-9A2DEDC7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What are Medoids?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4EA7D-3FB4-4972-A7DE-092DD1F55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Medoids are defined as that object of a cluster, whose average dissimilarity to all the objects in the cluster is minimal.</a:t>
            </a:r>
          </a:p>
          <a:p>
            <a:r>
              <a:rPr lang="en-IN" sz="2400" dirty="0"/>
              <a:t>Medoid is not mean, it is datapoint itself representing the cluster. i.e. 		(x</a:t>
            </a:r>
            <a:r>
              <a:rPr lang="en-IN" sz="2400" baseline="-25000" dirty="0"/>
              <a:t>1</a:t>
            </a:r>
            <a:r>
              <a:rPr lang="en-IN" sz="2400" dirty="0"/>
              <a:t> , y</a:t>
            </a:r>
            <a:r>
              <a:rPr lang="en-IN" sz="2400" baseline="-25000" dirty="0"/>
              <a:t>1</a:t>
            </a:r>
            <a:r>
              <a:rPr lang="en-IN" sz="2400" dirty="0"/>
              <a:t>)  or (x</a:t>
            </a:r>
            <a:r>
              <a:rPr lang="en-IN" sz="2400" baseline="-25000" dirty="0"/>
              <a:t>2 </a:t>
            </a:r>
            <a:r>
              <a:rPr lang="en-IN" sz="2400" dirty="0"/>
              <a:t>, y</a:t>
            </a:r>
            <a:r>
              <a:rPr lang="en-IN" sz="2400" baseline="-25000" dirty="0"/>
              <a:t>2</a:t>
            </a:r>
            <a:r>
              <a:rPr lang="en-IN" sz="2400" dirty="0"/>
              <a:t>) .</a:t>
            </a:r>
          </a:p>
          <a:p>
            <a:r>
              <a:rPr lang="en-IN" sz="2400" dirty="0"/>
              <a:t>Rest of the datapoints are pulled into this cluster depending upon how closure they are to the medoids.</a:t>
            </a:r>
          </a:p>
          <a:p>
            <a:r>
              <a:rPr lang="en-IN" sz="2400" dirty="0"/>
              <a:t>Ultimately medoids are representative objects in cluster.</a:t>
            </a:r>
          </a:p>
        </p:txBody>
      </p:sp>
    </p:spTree>
    <p:extLst>
      <p:ext uri="{BB962C8B-B14F-4D97-AF65-F5344CB8AC3E}">
        <p14:creationId xmlns:p14="http://schemas.microsoft.com/office/powerpoint/2010/main" val="960546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2952-B5A4-4AF9-A913-A32DDC52A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The K-Medoids Clustering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B0AEE-E0D8-499B-B5D5-5A16F0E7A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PAM(</a:t>
            </a:r>
            <a:r>
              <a:rPr lang="en-IN" sz="2800" dirty="0">
                <a:solidFill>
                  <a:srgbClr val="FF0000"/>
                </a:solidFill>
              </a:rPr>
              <a:t>P</a:t>
            </a:r>
            <a:r>
              <a:rPr lang="en-IN" sz="2800" dirty="0"/>
              <a:t>artitioning </a:t>
            </a:r>
            <a:r>
              <a:rPr lang="en-IN" sz="2800" dirty="0">
                <a:solidFill>
                  <a:srgbClr val="FF0000"/>
                </a:solidFill>
              </a:rPr>
              <a:t>A</a:t>
            </a:r>
            <a:r>
              <a:rPr lang="en-IN" sz="2800" dirty="0"/>
              <a:t>round </a:t>
            </a:r>
            <a:r>
              <a:rPr lang="en-IN" sz="2800" dirty="0">
                <a:solidFill>
                  <a:srgbClr val="FF0000"/>
                </a:solidFill>
              </a:rPr>
              <a:t>M</a:t>
            </a:r>
            <a:r>
              <a:rPr lang="en-IN" sz="2800" dirty="0"/>
              <a:t>edoids ,1987)</a:t>
            </a:r>
          </a:p>
          <a:p>
            <a:r>
              <a:rPr lang="en-IN" sz="2800" dirty="0"/>
              <a:t>CLARA(</a:t>
            </a:r>
            <a:r>
              <a:rPr lang="en-IN" sz="2800" dirty="0">
                <a:solidFill>
                  <a:srgbClr val="FF0000"/>
                </a:solidFill>
              </a:rPr>
              <a:t>C</a:t>
            </a:r>
            <a:r>
              <a:rPr lang="en-IN" sz="2800" dirty="0"/>
              <a:t>lustering </a:t>
            </a:r>
            <a:r>
              <a:rPr lang="en-IN" sz="2800" dirty="0" err="1">
                <a:solidFill>
                  <a:srgbClr val="FF0000"/>
                </a:solidFill>
              </a:rPr>
              <a:t>LAR</a:t>
            </a:r>
            <a:r>
              <a:rPr lang="en-IN" sz="2800" dirty="0" err="1"/>
              <a:t>ge</a:t>
            </a:r>
            <a:r>
              <a:rPr lang="en-IN" sz="2800" dirty="0"/>
              <a:t> </a:t>
            </a:r>
            <a:r>
              <a:rPr lang="en-IN" sz="2800" dirty="0">
                <a:solidFill>
                  <a:srgbClr val="FF0000"/>
                </a:solidFill>
              </a:rPr>
              <a:t>A</a:t>
            </a:r>
            <a:r>
              <a:rPr lang="en-IN" sz="2800" dirty="0"/>
              <a:t>pplications,1990)</a:t>
            </a:r>
          </a:p>
          <a:p>
            <a:r>
              <a:rPr lang="en-IN" sz="2800" dirty="0"/>
              <a:t>CLARANS(</a:t>
            </a:r>
            <a:r>
              <a:rPr lang="en-IN" sz="2800" dirty="0" err="1">
                <a:solidFill>
                  <a:srgbClr val="FF0000"/>
                </a:solidFill>
              </a:rPr>
              <a:t>CL</a:t>
            </a:r>
            <a:r>
              <a:rPr lang="en-IN" sz="2800" dirty="0" err="1"/>
              <a:t>ustering</a:t>
            </a:r>
            <a:r>
              <a:rPr lang="en-IN" sz="2800" dirty="0"/>
              <a:t> </a:t>
            </a:r>
            <a:r>
              <a:rPr lang="en-IN" sz="2800" dirty="0">
                <a:solidFill>
                  <a:srgbClr val="FF0000"/>
                </a:solidFill>
              </a:rPr>
              <a:t>A</a:t>
            </a:r>
            <a:r>
              <a:rPr lang="en-IN" sz="2800" dirty="0"/>
              <a:t>lgorithm based on </a:t>
            </a:r>
            <a:r>
              <a:rPr lang="en-IN" sz="2800" dirty="0" err="1">
                <a:solidFill>
                  <a:srgbClr val="FF0000"/>
                </a:solidFill>
              </a:rPr>
              <a:t>RAN</a:t>
            </a:r>
            <a:r>
              <a:rPr lang="en-IN" sz="2800" dirty="0" err="1"/>
              <a:t>domized</a:t>
            </a:r>
            <a:r>
              <a:rPr lang="en-IN" sz="2800" dirty="0"/>
              <a:t> </a:t>
            </a:r>
            <a:r>
              <a:rPr lang="en-IN" sz="2800" dirty="0">
                <a:solidFill>
                  <a:srgbClr val="FF0000"/>
                </a:solidFill>
              </a:rPr>
              <a:t>S</a:t>
            </a:r>
            <a:r>
              <a:rPr lang="en-IN" sz="2800" dirty="0"/>
              <a:t>earch,1994)</a:t>
            </a:r>
          </a:p>
        </p:txBody>
      </p:sp>
    </p:spTree>
    <p:extLst>
      <p:ext uri="{BB962C8B-B14F-4D97-AF65-F5344CB8AC3E}">
        <p14:creationId xmlns:p14="http://schemas.microsoft.com/office/powerpoint/2010/main" val="365410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A9E0-81DB-4CFE-8082-5998D7BC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solidFill>
                  <a:srgbClr val="FFC000"/>
                </a:solidFill>
              </a:rPr>
              <a:t>PAM</a:t>
            </a:r>
            <a:r>
              <a:rPr lang="en-IN" sz="4800" dirty="0">
                <a:solidFill>
                  <a:srgbClr val="FFFF00"/>
                </a:solidFill>
              </a:rPr>
              <a:t>(Partitioning Around Medoids)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8ACE8-C214-4C73-9598-A7F596DF4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Starts from a initial set of medoids and iteratively replaces one of the medoids by one of the non medoids if it improves the total distance of the resulting clustering.</a:t>
            </a:r>
          </a:p>
          <a:p>
            <a:r>
              <a:rPr lang="en-IN" sz="2800" dirty="0"/>
              <a:t>All pairs are </a:t>
            </a:r>
            <a:r>
              <a:rPr lang="en-IN" sz="2800" dirty="0" err="1"/>
              <a:t>analyzed</a:t>
            </a:r>
            <a:r>
              <a:rPr lang="en-IN" sz="2800" dirty="0"/>
              <a:t> for replacement.</a:t>
            </a:r>
          </a:p>
          <a:p>
            <a:r>
              <a:rPr lang="en-IN" sz="2800" dirty="0"/>
              <a:t>PAM works effectively on small datasets , but does not scale well for large datasets.</a:t>
            </a:r>
          </a:p>
        </p:txBody>
      </p:sp>
    </p:spTree>
    <p:extLst>
      <p:ext uri="{BB962C8B-B14F-4D97-AF65-F5344CB8AC3E}">
        <p14:creationId xmlns:p14="http://schemas.microsoft.com/office/powerpoint/2010/main" val="54878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AF51-8AC6-4F9F-9446-E82763260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Example Problem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26AA9C-78ED-4F42-BB56-2F8196B446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712140"/>
              </p:ext>
            </p:extLst>
          </p:nvPr>
        </p:nvGraphicFramePr>
        <p:xfrm>
          <a:off x="3373514" y="2076450"/>
          <a:ext cx="5903652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1826">
                  <a:extLst>
                    <a:ext uri="{9D8B030D-6E8A-4147-A177-3AD203B41FA5}">
                      <a16:colId xmlns:a16="http://schemas.microsoft.com/office/drawing/2014/main" val="3923891618"/>
                    </a:ext>
                  </a:extLst>
                </a:gridCol>
                <a:gridCol w="2951826">
                  <a:extLst>
                    <a:ext uri="{9D8B030D-6E8A-4147-A177-3AD203B41FA5}">
                      <a16:colId xmlns:a16="http://schemas.microsoft.com/office/drawing/2014/main" val="1466750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603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188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789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58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687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42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971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689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51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1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938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072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46D2C-A0E8-4EAC-A914-BE1AE900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Distance 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9C824-F4AB-450F-85B6-851715FC07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2800" dirty="0"/>
                  <a:t>Manhattan</a:t>
                </a:r>
              </a:p>
              <a:p>
                <a:pPr lvl="1"/>
                <a:r>
                  <a:rPr lang="en-IN" sz="2600" dirty="0"/>
                  <a:t>d =|x</a:t>
                </a:r>
                <a:r>
                  <a:rPr lang="en-IN" sz="2600" baseline="-25000" dirty="0"/>
                  <a:t>1</a:t>
                </a:r>
                <a:r>
                  <a:rPr lang="en-IN" sz="2600" dirty="0"/>
                  <a:t>-x</a:t>
                </a:r>
                <a:r>
                  <a:rPr lang="en-IN" sz="2600" baseline="-25000" dirty="0"/>
                  <a:t>2</a:t>
                </a:r>
                <a:r>
                  <a:rPr lang="en-IN" sz="2600" dirty="0"/>
                  <a:t>| + |y</a:t>
                </a:r>
                <a:r>
                  <a:rPr lang="en-IN" sz="2600" baseline="-25000" dirty="0"/>
                  <a:t>1</a:t>
                </a:r>
                <a:r>
                  <a:rPr lang="en-IN" sz="2600" dirty="0"/>
                  <a:t>-y</a:t>
                </a:r>
                <a:r>
                  <a:rPr lang="en-IN" sz="2600" baseline="-25000" dirty="0"/>
                  <a:t>2</a:t>
                </a:r>
                <a:r>
                  <a:rPr lang="en-IN" sz="2600" dirty="0"/>
                  <a:t>|</a:t>
                </a:r>
              </a:p>
              <a:p>
                <a:r>
                  <a:rPr lang="en-IN" sz="2800" dirty="0"/>
                  <a:t>Euclidean</a:t>
                </a:r>
              </a:p>
              <a:p>
                <a:pPr lvl="1"/>
                <a:r>
                  <a:rPr lang="en-IN" sz="2600" dirty="0"/>
                  <a:t>d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2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6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600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IN" sz="26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sz="26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sz="2600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IN" sz="26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IN" sz="2600" dirty="0"/>
              </a:p>
              <a:p>
                <a:r>
                  <a:rPr lang="en-IN" sz="2800" dirty="0" err="1"/>
                  <a:t>Minkowski</a:t>
                </a:r>
                <a:endParaRPr lang="en-IN" sz="2800" dirty="0"/>
              </a:p>
              <a:p>
                <a:pPr lvl="1"/>
                <a:r>
                  <a:rPr lang="en-IN" sz="2600" dirty="0"/>
                  <a:t>d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𝑥𝑖</m:t>
                            </m:r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𝑦𝑖</m:t>
                            </m:r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IN" sz="2600" i="1" baseline="3000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nary>
                      </m:e>
                    </m:d>
                  </m:oMath>
                </a14:m>
                <a:r>
                  <a:rPr lang="en-IN" sz="2600" baseline="30000" dirty="0"/>
                  <a:t> 1/p</a:t>
                </a:r>
                <a:r>
                  <a:rPr lang="en-IN" sz="2600" dirty="0"/>
                  <a:t> </a:t>
                </a:r>
                <a:endParaRPr lang="en-IN" sz="2600" baseline="30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9C824-F4AB-450F-85B6-851715FC07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80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E659-E1B9-4505-8906-0DB48154E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140" y="222484"/>
            <a:ext cx="10353762" cy="1257300"/>
          </a:xfrm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Example Problem..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BBAB8F-E4DB-4CCA-8CAB-9AEFC04E20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540005"/>
              </p:ext>
            </p:extLst>
          </p:nvPr>
        </p:nvGraphicFramePr>
        <p:xfrm>
          <a:off x="913795" y="1284605"/>
          <a:ext cx="10353675" cy="42887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0735">
                  <a:extLst>
                    <a:ext uri="{9D8B030D-6E8A-4147-A177-3AD203B41FA5}">
                      <a16:colId xmlns:a16="http://schemas.microsoft.com/office/drawing/2014/main" val="3669356685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411168717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615170701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3161539822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694439960"/>
                    </a:ext>
                  </a:extLst>
                </a:gridCol>
              </a:tblGrid>
              <a:tr h="38989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D1(3,4)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D2(7,4)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D3(7,3)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987693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551234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37224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25557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094178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145644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999348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99937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13663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429693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09873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5F54E16-D7A5-4A78-AFF7-5EBE376FF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420757"/>
              </p:ext>
            </p:extLst>
          </p:nvPr>
        </p:nvGraphicFramePr>
        <p:xfrm>
          <a:off x="6597901" y="5795170"/>
          <a:ext cx="419026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95131">
                  <a:extLst>
                    <a:ext uri="{9D8B030D-6E8A-4147-A177-3AD203B41FA5}">
                      <a16:colId xmlns:a16="http://schemas.microsoft.com/office/drawing/2014/main" val="3762491301"/>
                    </a:ext>
                  </a:extLst>
                </a:gridCol>
                <a:gridCol w="2095131">
                  <a:extLst>
                    <a:ext uri="{9D8B030D-6E8A-4147-A177-3AD203B41FA5}">
                      <a16:colId xmlns:a16="http://schemas.microsoft.com/office/drawing/2014/main" val="2842915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Total(D1-D2) =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Total(D1-D3) = 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238207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EDF7902-725B-4D6A-8530-34DB8FB0A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401040"/>
              </p:ext>
            </p:extLst>
          </p:nvPr>
        </p:nvGraphicFramePr>
        <p:xfrm>
          <a:off x="1073593" y="5980590"/>
          <a:ext cx="2992380" cy="6549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92380">
                  <a:extLst>
                    <a:ext uri="{9D8B030D-6E8A-4147-A177-3AD203B41FA5}">
                      <a16:colId xmlns:a16="http://schemas.microsoft.com/office/drawing/2014/main" val="2222571068"/>
                    </a:ext>
                  </a:extLst>
                </a:gridCol>
              </a:tblGrid>
              <a:tr h="65492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d =|x</a:t>
                      </a:r>
                      <a:r>
                        <a:rPr lang="en-IN" sz="2400" baseline="-25000" dirty="0"/>
                        <a:t>1</a:t>
                      </a:r>
                      <a:r>
                        <a:rPr lang="en-IN" sz="2400" dirty="0"/>
                        <a:t>-x</a:t>
                      </a:r>
                      <a:r>
                        <a:rPr lang="en-IN" sz="2400" baseline="-25000" dirty="0"/>
                        <a:t>2</a:t>
                      </a:r>
                      <a:r>
                        <a:rPr lang="en-IN" sz="2400" dirty="0"/>
                        <a:t>| + |y</a:t>
                      </a:r>
                      <a:r>
                        <a:rPr lang="en-IN" sz="2400" baseline="-25000" dirty="0"/>
                        <a:t>1</a:t>
                      </a:r>
                      <a:r>
                        <a:rPr lang="en-IN" sz="2400" dirty="0"/>
                        <a:t>-y</a:t>
                      </a:r>
                      <a:r>
                        <a:rPr lang="en-IN" sz="2400" baseline="-25000" dirty="0"/>
                        <a:t>2</a:t>
                      </a:r>
                      <a:r>
                        <a:rPr lang="en-IN" sz="2400" dirty="0"/>
                        <a:t>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312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11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DC56-CABC-4C1F-BF61-2AB68AE51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PAM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E0C7E-5EE9-4E36-9A24-5A5B104E5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rgbClr val="00B050"/>
                </a:solidFill>
              </a:rPr>
              <a:t>Inputs</a:t>
            </a:r>
          </a:p>
          <a:p>
            <a:pPr lvl="1"/>
            <a:r>
              <a:rPr lang="en-IN" sz="2400" dirty="0"/>
              <a:t>K : Number of clusters.</a:t>
            </a:r>
          </a:p>
          <a:p>
            <a:pPr lvl="1"/>
            <a:r>
              <a:rPr lang="en-IN" sz="2400" dirty="0"/>
              <a:t>D : Dataset containing n objects.</a:t>
            </a:r>
          </a:p>
          <a:p>
            <a:r>
              <a:rPr lang="en-IN" sz="2400" dirty="0">
                <a:solidFill>
                  <a:srgbClr val="00B050"/>
                </a:solidFill>
              </a:rPr>
              <a:t>Output</a:t>
            </a:r>
          </a:p>
          <a:p>
            <a:pPr lvl="1"/>
            <a:r>
              <a:rPr lang="en-IN" sz="2400" dirty="0">
                <a:solidFill>
                  <a:schemeClr val="tx1"/>
                </a:solidFill>
              </a:rPr>
              <a:t>A set of K clusters.</a:t>
            </a:r>
          </a:p>
        </p:txBody>
      </p:sp>
    </p:spTree>
    <p:extLst>
      <p:ext uri="{BB962C8B-B14F-4D97-AF65-F5344CB8AC3E}">
        <p14:creationId xmlns:p14="http://schemas.microsoft.com/office/powerpoint/2010/main" val="4003508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Integer pillars</Template>
  <TotalTime>303</TotalTime>
  <Words>628</Words>
  <Application>Microsoft Office PowerPoint</Application>
  <PresentationFormat>Widescreen</PresentationFormat>
  <Paragraphs>145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Nova</vt:lpstr>
      <vt:lpstr>Arial Nova Light</vt:lpstr>
      <vt:lpstr>Cambria Math</vt:lpstr>
      <vt:lpstr>Wingdings 2</vt:lpstr>
      <vt:lpstr>SlateVTI</vt:lpstr>
      <vt:lpstr>K-Medoids Clustering</vt:lpstr>
      <vt:lpstr>Why not K-Means?</vt:lpstr>
      <vt:lpstr>What are Medoids?</vt:lpstr>
      <vt:lpstr>The K-Medoids Clustering Method</vt:lpstr>
      <vt:lpstr>PAM(Partitioning Around Medoids)</vt:lpstr>
      <vt:lpstr>Example Problem</vt:lpstr>
      <vt:lpstr>Distance Metrics</vt:lpstr>
      <vt:lpstr>Example Problem..</vt:lpstr>
      <vt:lpstr>PAM Algorithm</vt:lpstr>
      <vt:lpstr>PAM Algorithm (method)</vt:lpstr>
      <vt:lpstr>CLARA Algorithm (method)</vt:lpstr>
      <vt:lpstr>CLARANS Algorithm (method)</vt:lpstr>
      <vt:lpstr>Packages required for K-medoids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K-Medoids</dc:title>
  <dc:creator>Nithin Dsouza</dc:creator>
  <cp:lastModifiedBy>Nithin Dsouza</cp:lastModifiedBy>
  <cp:revision>23</cp:revision>
  <dcterms:created xsi:type="dcterms:W3CDTF">2021-03-08T16:20:48Z</dcterms:created>
  <dcterms:modified xsi:type="dcterms:W3CDTF">2021-03-08T21:24:42Z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