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86" r:id="rId7"/>
    <p:sldId id="287" r:id="rId8"/>
    <p:sldId id="261" r:id="rId9"/>
    <p:sldId id="262" r:id="rId10"/>
    <p:sldId id="288" r:id="rId11"/>
    <p:sldId id="289" r:id="rId12"/>
    <p:sldId id="264" r:id="rId13"/>
    <p:sldId id="266" r:id="rId14"/>
    <p:sldId id="284" r:id="rId15"/>
    <p:sldId id="290" r:id="rId16"/>
    <p:sldId id="291" r:id="rId17"/>
    <p:sldId id="292" r:id="rId18"/>
    <p:sldId id="293" r:id="rId19"/>
    <p:sldId id="294"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59D"/>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4" y="16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9/9/2024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8" y="2395728"/>
            <a:ext cx="7692023" cy="1243584"/>
          </a:xfrm>
        </p:spPr>
        <p:txBody>
          <a:bodyPr/>
          <a:lstStyle/>
          <a:p>
            <a:r>
              <a:rPr lang="en-US" dirty="0"/>
              <a:t>AWS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IN" dirty="0"/>
              <a:t>Amazon Web Services</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399344" y="441325"/>
            <a:ext cx="6565900" cy="879475"/>
          </a:xfrm>
        </p:spPr>
        <p:txBody>
          <a:bodyPr/>
          <a:lstStyle/>
          <a:p>
            <a:r>
              <a:rPr lang="en-US" dirty="0"/>
              <a:t>Choosing the Right Region and Availability Zone</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4" name="TextBox 3">
            <a:extLst>
              <a:ext uri="{FF2B5EF4-FFF2-40B4-BE49-F238E27FC236}">
                <a16:creationId xmlns:a16="http://schemas.microsoft.com/office/drawing/2014/main" id="{214A1FB8-F1B5-7463-B117-A96DF9FED966}"/>
              </a:ext>
            </a:extLst>
          </p:cNvPr>
          <p:cNvSpPr txBox="1"/>
          <p:nvPr/>
        </p:nvSpPr>
        <p:spPr>
          <a:xfrm>
            <a:off x="2630311" y="2517422"/>
            <a:ext cx="5181600" cy="369332"/>
          </a:xfrm>
          <a:prstGeom prst="rect">
            <a:avLst/>
          </a:prstGeom>
          <a:noFill/>
        </p:spPr>
        <p:txBody>
          <a:bodyPr wrap="square" rtlCol="0">
            <a:spAutoFit/>
          </a:bodyPr>
          <a:lstStyle/>
          <a:p>
            <a:r>
              <a:rPr lang="en-IN" dirty="0"/>
              <a:t> </a:t>
            </a:r>
          </a:p>
        </p:txBody>
      </p:sp>
      <p:sp>
        <p:nvSpPr>
          <p:cNvPr id="8" name="Rectangle 3">
            <a:extLst>
              <a:ext uri="{FF2B5EF4-FFF2-40B4-BE49-F238E27FC236}">
                <a16:creationId xmlns:a16="http://schemas.microsoft.com/office/drawing/2014/main" id="{16E24019-AD1A-61AD-AE91-E11FA0675F71}"/>
              </a:ext>
            </a:extLst>
          </p:cNvPr>
          <p:cNvSpPr>
            <a:spLocks noChangeArrowheads="1"/>
          </p:cNvSpPr>
          <p:nvPr/>
        </p:nvSpPr>
        <p:spPr bwMode="auto">
          <a:xfrm>
            <a:off x="399344" y="1666040"/>
            <a:ext cx="10961512"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Arial" panose="020B0604020202020204" pitchFamily="34" charset="0"/>
              </a:rPr>
              <a:t>Latency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Choose a region closer to your users to minimize latency.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eaLnBrk="0" fontAlgn="base" hangingPunct="0">
              <a:spcBef>
                <a:spcPct val="0"/>
              </a:spcBef>
              <a:spcAft>
                <a:spcPct val="0"/>
              </a:spcAft>
            </a:pPr>
            <a:r>
              <a:rPr lang="en-US" altLang="en-US" sz="2000" b="1" dirty="0">
                <a:solidFill>
                  <a:schemeClr val="bg1"/>
                </a:solidFill>
                <a:latin typeface="Arial" panose="020B0604020202020204" pitchFamily="34" charset="0"/>
              </a:rPr>
              <a:t>Compliance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Ensure that the region meets any relevant data residency or compliance requirements.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R="0" lvl="0" indent="0" eaLnBrk="0" fontAlgn="base" hangingPunct="0">
              <a:lnSpc>
                <a:spcPct val="100000"/>
              </a:lnSpc>
              <a:spcBef>
                <a:spcPct val="0"/>
              </a:spcBef>
              <a:spcAft>
                <a:spcPct val="0"/>
              </a:spcAft>
              <a:buClrTx/>
              <a:buSzTx/>
              <a:tabLst/>
            </a:pPr>
            <a:r>
              <a:rPr lang="en-US" altLang="en-US" sz="2000" b="1" dirty="0">
                <a:solidFill>
                  <a:schemeClr val="bg1"/>
                </a:solidFill>
                <a:latin typeface="Arial" panose="020B0604020202020204" pitchFamily="34" charset="0"/>
              </a:rPr>
              <a:t>Cost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Evaluate the pricing for different regions and AZs to optimize your costs.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eaLnBrk="0" fontAlgn="base" hangingPunct="0">
              <a:spcBef>
                <a:spcPct val="0"/>
              </a:spcBef>
              <a:spcAft>
                <a:spcPct val="0"/>
              </a:spcAft>
            </a:pPr>
            <a:r>
              <a:rPr lang="en-US" altLang="en-US" sz="2000" b="1" dirty="0">
                <a:solidFill>
                  <a:schemeClr val="bg1"/>
                </a:solidFill>
                <a:latin typeface="Arial" panose="020B0604020202020204" pitchFamily="34" charset="0"/>
              </a:rPr>
              <a:t>Scalability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Consider the availability of resources in the region to ensure that your applications can scale as needed. </a:t>
            </a: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AWS Services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4" name="TextBox 3">
            <a:extLst>
              <a:ext uri="{FF2B5EF4-FFF2-40B4-BE49-F238E27FC236}">
                <a16:creationId xmlns:a16="http://schemas.microsoft.com/office/drawing/2014/main" id="{4DE3164E-FC7A-32BC-7F20-2FD599B7A97F}"/>
              </a:ext>
            </a:extLst>
          </p:cNvPr>
          <p:cNvSpPr txBox="1"/>
          <p:nvPr/>
        </p:nvSpPr>
        <p:spPr>
          <a:xfrm>
            <a:off x="444500" y="1474681"/>
            <a:ext cx="11127740" cy="646331"/>
          </a:xfrm>
          <a:prstGeom prst="rect">
            <a:avLst/>
          </a:prstGeom>
          <a:noFill/>
        </p:spPr>
        <p:txBody>
          <a:bodyPr wrap="square">
            <a:spAutoFit/>
          </a:bodyPr>
          <a:lstStyle/>
          <a:p>
            <a:r>
              <a:rPr lang="en-US" dirty="0">
                <a:solidFill>
                  <a:schemeClr val="bg1"/>
                </a:solidFill>
              </a:rPr>
              <a:t>Amazon Web Services is a cloud computing platform that provides a wide range of services, from computing power and storage to databases and machine learning. Here are some of the most essential services</a:t>
            </a:r>
            <a:endParaRPr lang="en-IN" dirty="0">
              <a:solidFill>
                <a:schemeClr val="bg1"/>
              </a:solidFill>
            </a:endParaRPr>
          </a:p>
        </p:txBody>
      </p:sp>
      <p:sp>
        <p:nvSpPr>
          <p:cNvPr id="8" name="TextBox 7">
            <a:extLst>
              <a:ext uri="{FF2B5EF4-FFF2-40B4-BE49-F238E27FC236}">
                <a16:creationId xmlns:a16="http://schemas.microsoft.com/office/drawing/2014/main" id="{F2BCFD9D-D4E6-0619-D158-29E6D7A59C59}"/>
              </a:ext>
            </a:extLst>
          </p:cNvPr>
          <p:cNvSpPr txBox="1"/>
          <p:nvPr/>
        </p:nvSpPr>
        <p:spPr>
          <a:xfrm>
            <a:off x="444500" y="2344757"/>
            <a:ext cx="8933180" cy="3970318"/>
          </a:xfrm>
          <a:prstGeom prst="rect">
            <a:avLst/>
          </a:prstGeom>
          <a:noFill/>
        </p:spPr>
        <p:txBody>
          <a:bodyPr wrap="square">
            <a:spAutoFit/>
          </a:bodyPr>
          <a:lstStyle/>
          <a:p>
            <a:r>
              <a:rPr lang="en-US" b="1" dirty="0">
                <a:solidFill>
                  <a:schemeClr val="bg1"/>
                </a:solidFill>
              </a:rPr>
              <a:t>1. EC2 (Elastic Compute Cloud)</a:t>
            </a:r>
          </a:p>
          <a:p>
            <a:pPr lvl="1"/>
            <a:r>
              <a:rPr lang="en-US" sz="1600" dirty="0">
                <a:solidFill>
                  <a:schemeClr val="bg1"/>
                </a:solidFill>
              </a:rPr>
              <a:t>Virtual computers for running applications.</a:t>
            </a:r>
          </a:p>
          <a:p>
            <a:endParaRPr lang="en-US" dirty="0">
              <a:solidFill>
                <a:schemeClr val="bg1"/>
              </a:solidFill>
            </a:endParaRPr>
          </a:p>
          <a:p>
            <a:r>
              <a:rPr lang="en-US" b="1" dirty="0">
                <a:solidFill>
                  <a:schemeClr val="bg1"/>
                </a:solidFill>
              </a:rPr>
              <a:t>2. S3 (Simple Storage Service)</a:t>
            </a:r>
          </a:p>
          <a:p>
            <a:pPr lvl="1"/>
            <a:r>
              <a:rPr lang="en-US" sz="1600" dirty="0">
                <a:solidFill>
                  <a:schemeClr val="bg1"/>
                </a:solidFill>
              </a:rPr>
              <a:t>Object storage for data of any size.</a:t>
            </a:r>
          </a:p>
          <a:p>
            <a:endParaRPr lang="en-US" dirty="0">
              <a:solidFill>
                <a:schemeClr val="bg1"/>
              </a:solidFill>
            </a:endParaRPr>
          </a:p>
          <a:p>
            <a:r>
              <a:rPr lang="en-US" b="1" dirty="0">
                <a:solidFill>
                  <a:schemeClr val="bg1"/>
                </a:solidFill>
              </a:rPr>
              <a:t>3. RDS (Relational Database Service)</a:t>
            </a:r>
          </a:p>
          <a:p>
            <a:pPr lvl="1"/>
            <a:r>
              <a:rPr lang="en-US" sz="1600" dirty="0">
                <a:solidFill>
                  <a:schemeClr val="bg1"/>
                </a:solidFill>
              </a:rPr>
              <a:t>Managed relational databases like MySQL and PostgreSQL.</a:t>
            </a:r>
          </a:p>
          <a:p>
            <a:endParaRPr lang="en-US" dirty="0">
              <a:solidFill>
                <a:schemeClr val="bg1"/>
              </a:solidFill>
            </a:endParaRPr>
          </a:p>
          <a:p>
            <a:r>
              <a:rPr lang="en-US" b="1" dirty="0">
                <a:solidFill>
                  <a:schemeClr val="bg1"/>
                </a:solidFill>
              </a:rPr>
              <a:t>4. VPC (Virtual Private Cloud)</a:t>
            </a:r>
          </a:p>
          <a:p>
            <a:pPr lvl="1"/>
            <a:r>
              <a:rPr lang="en-US" sz="1600" dirty="0">
                <a:solidFill>
                  <a:schemeClr val="bg1"/>
                </a:solidFill>
              </a:rPr>
              <a:t>Creates a private network within AWS.</a:t>
            </a:r>
          </a:p>
          <a:p>
            <a:endParaRPr lang="en-US" dirty="0">
              <a:solidFill>
                <a:schemeClr val="bg1"/>
              </a:solidFill>
            </a:endParaRPr>
          </a:p>
          <a:p>
            <a:r>
              <a:rPr lang="en-US" b="1" dirty="0">
                <a:solidFill>
                  <a:schemeClr val="bg1"/>
                </a:solidFill>
              </a:rPr>
              <a:t>5. IAM </a:t>
            </a:r>
            <a:r>
              <a:rPr lang="en-IN" b="1" dirty="0">
                <a:solidFill>
                  <a:schemeClr val="bg1"/>
                </a:solidFill>
              </a:rPr>
              <a:t>(Identity and Access Management)</a:t>
            </a:r>
          </a:p>
          <a:p>
            <a:pPr lvl="1"/>
            <a:r>
              <a:rPr lang="en-US" sz="1600" dirty="0">
                <a:solidFill>
                  <a:schemeClr val="bg1"/>
                </a:solidFill>
              </a:rPr>
              <a:t>a service that manages user identities and permissions in AWS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28410" y="563245"/>
            <a:ext cx="11214100" cy="535531"/>
          </a:xfrm>
        </p:spPr>
        <p:txBody>
          <a:bodyPr/>
          <a:lstStyle/>
          <a:p>
            <a:r>
              <a:rPr lang="en-US" dirty="0"/>
              <a:t>amazon elastic compute cloud(EC2)</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8" name="TextBox 37">
            <a:extLst>
              <a:ext uri="{FF2B5EF4-FFF2-40B4-BE49-F238E27FC236}">
                <a16:creationId xmlns:a16="http://schemas.microsoft.com/office/drawing/2014/main" id="{1761BAF3-E646-6779-867E-F979DB622EEF}"/>
              </a:ext>
            </a:extLst>
          </p:cNvPr>
          <p:cNvSpPr txBox="1"/>
          <p:nvPr/>
        </p:nvSpPr>
        <p:spPr>
          <a:xfrm>
            <a:off x="128410" y="1733881"/>
            <a:ext cx="10194398" cy="3539430"/>
          </a:xfrm>
          <a:prstGeom prst="rect">
            <a:avLst/>
          </a:prstGeom>
          <a:noFill/>
        </p:spPr>
        <p:txBody>
          <a:bodyPr wrap="square">
            <a:spAutoFit/>
          </a:bodyPr>
          <a:lstStyle/>
          <a:p>
            <a:pPr algn="ctr"/>
            <a:r>
              <a:rPr lang="en-US" sz="1600" b="1" dirty="0">
                <a:solidFill>
                  <a:schemeClr val="bg1"/>
                </a:solidFill>
              </a:rPr>
              <a:t>EC2 (Elastic Compute Cloud)</a:t>
            </a:r>
            <a:r>
              <a:rPr lang="en-US" sz="1600" dirty="0">
                <a:solidFill>
                  <a:schemeClr val="bg1"/>
                </a:solidFill>
              </a:rPr>
              <a:t> is a cloud computing service that provides virtual servers, also known as instances. Think of these instances as virtual computers that you can rent from AWS. You can customize them with different amounts of CPU, memory, and storage to suit your specific needs.</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r>
              <a:rPr lang="en-US" sz="1600" b="1" dirty="0">
                <a:solidFill>
                  <a:schemeClr val="bg1"/>
                </a:solidFill>
              </a:rPr>
              <a:t>Virtual servers:</a:t>
            </a:r>
            <a:r>
              <a:rPr lang="en-US" sz="1600" dirty="0">
                <a:solidFill>
                  <a:schemeClr val="bg1"/>
                </a:solidFill>
              </a:rPr>
              <a:t> EC2 provides virtual computers that you can use to run applications.</a:t>
            </a:r>
          </a:p>
          <a:p>
            <a:endParaRPr lang="en-US" sz="1600" dirty="0">
              <a:solidFill>
                <a:schemeClr val="bg1"/>
              </a:solidFill>
            </a:endParaRPr>
          </a:p>
          <a:p>
            <a:r>
              <a:rPr lang="en-US" sz="1600" b="1" dirty="0">
                <a:solidFill>
                  <a:schemeClr val="bg1"/>
                </a:solidFill>
              </a:rPr>
              <a:t>Customization:</a:t>
            </a:r>
            <a:r>
              <a:rPr lang="en-US" sz="1600" dirty="0">
                <a:solidFill>
                  <a:schemeClr val="bg1"/>
                </a:solidFill>
              </a:rPr>
              <a:t> You can choose the type of instance that best suits your workload.</a:t>
            </a:r>
          </a:p>
          <a:p>
            <a:endParaRPr lang="en-US" sz="1600" dirty="0">
              <a:solidFill>
                <a:schemeClr val="bg1"/>
              </a:solidFill>
            </a:endParaRPr>
          </a:p>
          <a:p>
            <a:r>
              <a:rPr lang="en-US" sz="1600" b="1" dirty="0">
                <a:solidFill>
                  <a:schemeClr val="bg1"/>
                </a:solidFill>
              </a:rPr>
              <a:t>Scalability:</a:t>
            </a:r>
            <a:r>
              <a:rPr lang="en-US" sz="1600" dirty="0">
                <a:solidFill>
                  <a:schemeClr val="bg1"/>
                </a:solidFill>
              </a:rPr>
              <a:t> You can easily increase or decrease the number of instances as needed.</a:t>
            </a:r>
          </a:p>
          <a:p>
            <a:endParaRPr lang="en-US" sz="1600" dirty="0">
              <a:solidFill>
                <a:schemeClr val="bg1"/>
              </a:solidFill>
            </a:endParaRPr>
          </a:p>
          <a:p>
            <a:r>
              <a:rPr lang="en-US" sz="1600" b="1" dirty="0">
                <a:solidFill>
                  <a:schemeClr val="bg1"/>
                </a:solidFill>
              </a:rPr>
              <a:t>Flexibility:</a:t>
            </a:r>
            <a:r>
              <a:rPr lang="en-US" sz="1600" dirty="0">
                <a:solidFill>
                  <a:schemeClr val="bg1"/>
                </a:solidFill>
              </a:rPr>
              <a:t> EC2 supports multiple operating systems and can be used for a variety of applications.</a:t>
            </a:r>
          </a:p>
          <a:p>
            <a:pPr algn="l"/>
            <a:endParaRPr lang="en-US" sz="1600" b="0" i="0" dirty="0">
              <a:solidFill>
                <a:schemeClr val="bg1"/>
              </a:solidFill>
              <a:effectLst/>
              <a:latin typeface="Cambria" panose="02040503050406030204" pitchFamily="18" charset="0"/>
            </a:endParaRPr>
          </a:p>
        </p:txBody>
      </p:sp>
    </p:spTree>
    <p:extLst>
      <p:ext uri="{BB962C8B-B14F-4D97-AF65-F5344CB8AC3E}">
        <p14:creationId xmlns:p14="http://schemas.microsoft.com/office/powerpoint/2010/main" val="16315711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D17F-956E-18F7-1EED-432A02FC293D}"/>
              </a:ext>
            </a:extLst>
          </p:cNvPr>
          <p:cNvSpPr>
            <a:spLocks noGrp="1"/>
          </p:cNvSpPr>
          <p:nvPr>
            <p:ph type="title"/>
          </p:nvPr>
        </p:nvSpPr>
        <p:spPr>
          <a:xfrm>
            <a:off x="363220" y="675005"/>
            <a:ext cx="11214100" cy="535531"/>
          </a:xfrm>
        </p:spPr>
        <p:txBody>
          <a:bodyPr/>
          <a:lstStyle/>
          <a:p>
            <a:r>
              <a:rPr lang="en-IN" dirty="0"/>
              <a:t>Simple Storage Service (S3)</a:t>
            </a:r>
          </a:p>
        </p:txBody>
      </p:sp>
      <p:sp>
        <p:nvSpPr>
          <p:cNvPr id="3" name="Slide Number Placeholder 2">
            <a:extLst>
              <a:ext uri="{FF2B5EF4-FFF2-40B4-BE49-F238E27FC236}">
                <a16:creationId xmlns:a16="http://schemas.microsoft.com/office/drawing/2014/main" id="{DC226E96-8E33-1A37-6DEB-6205D9934D96}"/>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6" name="TextBox 5">
            <a:extLst>
              <a:ext uri="{FF2B5EF4-FFF2-40B4-BE49-F238E27FC236}">
                <a16:creationId xmlns:a16="http://schemas.microsoft.com/office/drawing/2014/main" id="{373441AC-9E6B-EDAC-F156-FE2051FB357A}"/>
              </a:ext>
            </a:extLst>
          </p:cNvPr>
          <p:cNvSpPr txBox="1"/>
          <p:nvPr/>
        </p:nvSpPr>
        <p:spPr>
          <a:xfrm>
            <a:off x="363220" y="1667192"/>
            <a:ext cx="8036560" cy="4524315"/>
          </a:xfrm>
          <a:prstGeom prst="rect">
            <a:avLst/>
          </a:prstGeom>
          <a:noFill/>
        </p:spPr>
        <p:txBody>
          <a:bodyPr wrap="square">
            <a:spAutoFit/>
          </a:bodyPr>
          <a:lstStyle/>
          <a:p>
            <a:r>
              <a:rPr lang="en-US" dirty="0">
                <a:solidFill>
                  <a:schemeClr val="bg1"/>
                </a:solidFill>
              </a:rPr>
              <a:t>S3 is a cloud-based object storage service that allows you to store and retrieve any amount of data, from a single file to petabytes of data. Think of it as a digital warehouse where you can store your files and access them from anywhere in the world.</a:t>
            </a:r>
          </a:p>
          <a:p>
            <a:endParaRPr lang="en-US" dirty="0">
              <a:solidFill>
                <a:schemeClr val="bg1"/>
              </a:solidFill>
            </a:endParaRPr>
          </a:p>
          <a:p>
            <a:r>
              <a:rPr lang="en-US" b="1" dirty="0">
                <a:solidFill>
                  <a:schemeClr val="bg1"/>
                </a:solidFill>
              </a:rPr>
              <a:t>Scalable: </a:t>
            </a:r>
            <a:r>
              <a:rPr lang="en-US" dirty="0">
                <a:solidFill>
                  <a:schemeClr val="bg1"/>
                </a:solidFill>
              </a:rPr>
              <a:t>S3 can store virtually unlimited amounts of data.</a:t>
            </a:r>
          </a:p>
          <a:p>
            <a:endParaRPr lang="en-US" dirty="0">
              <a:solidFill>
                <a:schemeClr val="bg1"/>
              </a:solidFill>
            </a:endParaRPr>
          </a:p>
          <a:p>
            <a:r>
              <a:rPr lang="en-US" b="1" dirty="0">
                <a:solidFill>
                  <a:schemeClr val="bg1"/>
                </a:solidFill>
              </a:rPr>
              <a:t>Durable: </a:t>
            </a:r>
            <a:r>
              <a:rPr lang="en-US" dirty="0">
                <a:solidFill>
                  <a:schemeClr val="bg1"/>
                </a:solidFill>
              </a:rPr>
              <a:t>S3 is designed to be highly durable and reliable, with multiple copies of your data stored across different data centers.</a:t>
            </a:r>
          </a:p>
          <a:p>
            <a:endParaRPr lang="en-US" dirty="0">
              <a:solidFill>
                <a:schemeClr val="bg1"/>
              </a:solidFill>
            </a:endParaRPr>
          </a:p>
          <a:p>
            <a:r>
              <a:rPr lang="en-US" b="1" dirty="0">
                <a:solidFill>
                  <a:schemeClr val="bg1"/>
                </a:solidFill>
              </a:rPr>
              <a:t>Versatile: </a:t>
            </a:r>
            <a:r>
              <a:rPr lang="en-US" dirty="0">
                <a:solidFill>
                  <a:schemeClr val="bg1"/>
                </a:solidFill>
              </a:rPr>
              <a:t>S3 can store a wide variety of data types, including files, images, videos, and more.</a:t>
            </a:r>
          </a:p>
          <a:p>
            <a:endParaRPr lang="en-US" dirty="0">
              <a:solidFill>
                <a:schemeClr val="bg1"/>
              </a:solidFill>
            </a:endParaRPr>
          </a:p>
          <a:p>
            <a:r>
              <a:rPr lang="en-US" b="1" dirty="0">
                <a:solidFill>
                  <a:schemeClr val="bg1"/>
                </a:solidFill>
              </a:rPr>
              <a:t>Cost-effective: </a:t>
            </a:r>
            <a:r>
              <a:rPr lang="en-US" dirty="0">
                <a:solidFill>
                  <a:schemeClr val="bg1"/>
                </a:solidFill>
              </a:rPr>
              <a:t>S3 offers various storage classes to meet different budget requirements.</a:t>
            </a:r>
          </a:p>
          <a:p>
            <a:endParaRPr lang="en-IN" dirty="0"/>
          </a:p>
        </p:txBody>
      </p:sp>
    </p:spTree>
    <p:extLst>
      <p:ext uri="{BB962C8B-B14F-4D97-AF65-F5344CB8AC3E}">
        <p14:creationId xmlns:p14="http://schemas.microsoft.com/office/powerpoint/2010/main" val="1574585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7D16-A28F-6306-B997-90BF93AE3CB9}"/>
              </a:ext>
            </a:extLst>
          </p:cNvPr>
          <p:cNvSpPr>
            <a:spLocks noGrp="1"/>
          </p:cNvSpPr>
          <p:nvPr>
            <p:ph type="title"/>
          </p:nvPr>
        </p:nvSpPr>
        <p:spPr>
          <a:xfrm>
            <a:off x="38100" y="672732"/>
            <a:ext cx="11214100" cy="535531"/>
          </a:xfrm>
        </p:spPr>
        <p:txBody>
          <a:bodyPr/>
          <a:lstStyle/>
          <a:p>
            <a:r>
              <a:rPr lang="en-IN" dirty="0"/>
              <a:t>RDS (Relational Database Service)</a:t>
            </a:r>
          </a:p>
        </p:txBody>
      </p:sp>
      <p:sp>
        <p:nvSpPr>
          <p:cNvPr id="3" name="Slide Number Placeholder 2">
            <a:extLst>
              <a:ext uri="{FF2B5EF4-FFF2-40B4-BE49-F238E27FC236}">
                <a16:creationId xmlns:a16="http://schemas.microsoft.com/office/drawing/2014/main" id="{C203ED5B-60A8-9C7D-DD3F-B22FC8EA3619}"/>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6" name="TextBox 5">
            <a:extLst>
              <a:ext uri="{FF2B5EF4-FFF2-40B4-BE49-F238E27FC236}">
                <a16:creationId xmlns:a16="http://schemas.microsoft.com/office/drawing/2014/main" id="{935811DE-CAC9-84EE-E370-D4D76977A3BF}"/>
              </a:ext>
            </a:extLst>
          </p:cNvPr>
          <p:cNvSpPr txBox="1"/>
          <p:nvPr/>
        </p:nvSpPr>
        <p:spPr>
          <a:xfrm>
            <a:off x="568960" y="1563916"/>
            <a:ext cx="11214100" cy="646331"/>
          </a:xfrm>
          <a:prstGeom prst="rect">
            <a:avLst/>
          </a:prstGeom>
          <a:noFill/>
        </p:spPr>
        <p:txBody>
          <a:bodyPr wrap="square">
            <a:spAutoFit/>
          </a:bodyPr>
          <a:lstStyle/>
          <a:p>
            <a:r>
              <a:rPr lang="en-US" dirty="0">
                <a:solidFill>
                  <a:schemeClr val="bg1"/>
                </a:solidFill>
              </a:rPr>
              <a:t>RDS is a managed cloud database service that simplifies the setup, operation, and scaling of relational databases. </a:t>
            </a:r>
            <a:endParaRPr lang="en-IN" dirty="0">
              <a:solidFill>
                <a:schemeClr val="bg1"/>
              </a:solidFill>
            </a:endParaRPr>
          </a:p>
        </p:txBody>
      </p:sp>
      <p:sp>
        <p:nvSpPr>
          <p:cNvPr id="7" name="Rectangle 1">
            <a:extLst>
              <a:ext uri="{FF2B5EF4-FFF2-40B4-BE49-F238E27FC236}">
                <a16:creationId xmlns:a16="http://schemas.microsoft.com/office/drawing/2014/main" id="{EB84E6FD-844A-892E-C97E-B22610C50DEE}"/>
              </a:ext>
            </a:extLst>
          </p:cNvPr>
          <p:cNvSpPr>
            <a:spLocks noChangeArrowheads="1"/>
          </p:cNvSpPr>
          <p:nvPr/>
        </p:nvSpPr>
        <p:spPr bwMode="auto">
          <a:xfrm>
            <a:off x="568960" y="2394913"/>
            <a:ext cx="976376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Managed:</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AWS handles the underlying infrastructure and maintenance for your database, so you don't have to worry about managing servers or software.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Scalable:</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You can easily scale your database up or down to meet changing needs, without having to worry about manual configuration or provisioning.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Reliable</a:t>
            </a:r>
            <a:r>
              <a:rPr kumimoji="0" lang="en-US" altLang="en-US" sz="1600" b="1" i="0" u="none" strike="noStrike" cap="none" normalizeH="0" baseline="0" dirty="0">
                <a:ln>
                  <a:noFill/>
                </a:ln>
                <a:solidFill>
                  <a:schemeClr val="bg1"/>
                </a:solidFill>
                <a:effectLst/>
                <a:latin typeface="Arial" panose="020B0604020202020204" pitchFamily="34" charset="0"/>
              </a:rPr>
              <a:t>:</a:t>
            </a:r>
            <a:r>
              <a:rPr kumimoji="0" lang="en-US" altLang="en-US" sz="1600" b="0" i="0" u="none" strike="noStrike" cap="none" normalizeH="0" baseline="0" dirty="0">
                <a:ln>
                  <a:noFill/>
                </a:ln>
                <a:solidFill>
                  <a:schemeClr val="bg1"/>
                </a:solidFill>
                <a:effectLst/>
                <a:latin typeface="Arial" panose="020B0604020202020204" pitchFamily="34" charset="0"/>
              </a:rPr>
              <a:t> RDS provides automatic backups and patching to ensure data integrity and reliability.</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Versatile:</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Supports a variety of popular databases, including MySQL, PostgreSQL, Oracle, and SQL Server.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Integrated:</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Works seamlessly with other AWS services, such as EC2 and Lambda, making it easy to build and deploy applications that rely on databases. </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809120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7D16-A28F-6306-B997-90BF93AE3CB9}"/>
              </a:ext>
            </a:extLst>
          </p:cNvPr>
          <p:cNvSpPr>
            <a:spLocks noGrp="1"/>
          </p:cNvSpPr>
          <p:nvPr>
            <p:ph type="title"/>
          </p:nvPr>
        </p:nvSpPr>
        <p:spPr>
          <a:xfrm>
            <a:off x="170180" y="668287"/>
            <a:ext cx="11214100" cy="535531"/>
          </a:xfrm>
        </p:spPr>
        <p:txBody>
          <a:bodyPr/>
          <a:lstStyle/>
          <a:p>
            <a:r>
              <a:rPr lang="en-IN" dirty="0"/>
              <a:t>VPC (Virtual Private Cloud)</a:t>
            </a:r>
          </a:p>
        </p:txBody>
      </p:sp>
      <p:sp>
        <p:nvSpPr>
          <p:cNvPr id="3" name="Slide Number Placeholder 2">
            <a:extLst>
              <a:ext uri="{FF2B5EF4-FFF2-40B4-BE49-F238E27FC236}">
                <a16:creationId xmlns:a16="http://schemas.microsoft.com/office/drawing/2014/main" id="{C203ED5B-60A8-9C7D-DD3F-B22FC8EA3619}"/>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Rectangle 1">
            <a:extLst>
              <a:ext uri="{FF2B5EF4-FFF2-40B4-BE49-F238E27FC236}">
                <a16:creationId xmlns:a16="http://schemas.microsoft.com/office/drawing/2014/main" id="{420B888D-8906-47AD-B40E-4D480FDB4622}"/>
              </a:ext>
            </a:extLst>
          </p:cNvPr>
          <p:cNvSpPr>
            <a:spLocks noChangeArrowheads="1"/>
          </p:cNvSpPr>
          <p:nvPr/>
        </p:nvSpPr>
        <p:spPr bwMode="auto">
          <a:xfrm>
            <a:off x="342900" y="1633474"/>
            <a:ext cx="117043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A private network within AWS that allows you to isolate your resources from other AWS customers.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Provides full control over your network infrastructure, including subnets, routing tables, and security groups. </a:t>
            </a:r>
          </a:p>
        </p:txBody>
      </p:sp>
      <p:sp>
        <p:nvSpPr>
          <p:cNvPr id="5" name="Rectangle 2">
            <a:extLst>
              <a:ext uri="{FF2B5EF4-FFF2-40B4-BE49-F238E27FC236}">
                <a16:creationId xmlns:a16="http://schemas.microsoft.com/office/drawing/2014/main" id="{CC31B89D-C222-2331-078C-B4891B6B1809}"/>
              </a:ext>
            </a:extLst>
          </p:cNvPr>
          <p:cNvSpPr>
            <a:spLocks noChangeArrowheads="1"/>
          </p:cNvSpPr>
          <p:nvPr/>
        </p:nvSpPr>
        <p:spPr bwMode="auto">
          <a:xfrm>
            <a:off x="614680" y="2570853"/>
            <a:ext cx="990092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Isolation:</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VPCs create a private network for your resources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Control:</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You have full control over your network infrastructure</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Security:</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VPCs can be used to implement security measures like subnets and security groups. </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242030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7D16-A28F-6306-B997-90BF93AE3CB9}"/>
              </a:ext>
            </a:extLst>
          </p:cNvPr>
          <p:cNvSpPr>
            <a:spLocks noGrp="1"/>
          </p:cNvSpPr>
          <p:nvPr>
            <p:ph type="title"/>
          </p:nvPr>
        </p:nvSpPr>
        <p:spPr>
          <a:xfrm>
            <a:off x="139700" y="668287"/>
            <a:ext cx="11214100" cy="535531"/>
          </a:xfrm>
        </p:spPr>
        <p:txBody>
          <a:bodyPr/>
          <a:lstStyle/>
          <a:p>
            <a:r>
              <a:rPr lang="en-US" dirty="0"/>
              <a:t>IAM (Identity and Access Management)</a:t>
            </a:r>
            <a:endParaRPr lang="en-IN" dirty="0"/>
          </a:p>
        </p:txBody>
      </p:sp>
      <p:sp>
        <p:nvSpPr>
          <p:cNvPr id="3" name="Slide Number Placeholder 2">
            <a:extLst>
              <a:ext uri="{FF2B5EF4-FFF2-40B4-BE49-F238E27FC236}">
                <a16:creationId xmlns:a16="http://schemas.microsoft.com/office/drawing/2014/main" id="{C203ED5B-60A8-9C7D-DD3F-B22FC8EA3619}"/>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Rectangle 1">
            <a:extLst>
              <a:ext uri="{FF2B5EF4-FFF2-40B4-BE49-F238E27FC236}">
                <a16:creationId xmlns:a16="http://schemas.microsoft.com/office/drawing/2014/main" id="{4A82FF6B-D25A-4BE3-5FED-8DC536C25612}"/>
              </a:ext>
            </a:extLst>
          </p:cNvPr>
          <p:cNvSpPr>
            <a:spLocks noChangeArrowheads="1"/>
          </p:cNvSpPr>
          <p:nvPr/>
        </p:nvSpPr>
        <p:spPr bwMode="auto">
          <a:xfrm>
            <a:off x="198120" y="1581130"/>
            <a:ext cx="114604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A service that allows you to manage user identities and permissions within your AWS account.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Provides a central way to control who has access to your AWS resources and what they can do with them.</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Includes users, groups, roles, and policies. </a:t>
            </a:r>
          </a:p>
        </p:txBody>
      </p:sp>
      <p:sp>
        <p:nvSpPr>
          <p:cNvPr id="5" name="Rectangle 2">
            <a:extLst>
              <a:ext uri="{FF2B5EF4-FFF2-40B4-BE49-F238E27FC236}">
                <a16:creationId xmlns:a16="http://schemas.microsoft.com/office/drawing/2014/main" id="{4D6E719D-2B1A-08CD-59E1-A24A54AD4B0A}"/>
              </a:ext>
            </a:extLst>
          </p:cNvPr>
          <p:cNvSpPr>
            <a:spLocks noChangeArrowheads="1"/>
          </p:cNvSpPr>
          <p:nvPr/>
        </p:nvSpPr>
        <p:spPr bwMode="auto">
          <a:xfrm>
            <a:off x="198120" y="2891217"/>
            <a:ext cx="1126744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Security:</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IAM helps you control who can access your AWS resources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Management:</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IAM simplifies the management of user identities and permissions.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Granular control:</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600" b="0" i="0" u="none" strike="noStrike" cap="none" normalizeH="0" baseline="0" dirty="0">
                <a:ln>
                  <a:noFill/>
                </a:ln>
                <a:solidFill>
                  <a:schemeClr val="bg1"/>
                </a:solidFill>
                <a:effectLst/>
                <a:latin typeface="Arial" panose="020B0604020202020204" pitchFamily="34" charset="0"/>
              </a:rPr>
              <a:t>IAM allows you to define specific permissions for users and roles. </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129074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AWS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b="1" dirty="0"/>
              <a:t>Comprehensive Cloud Platform</a:t>
            </a:r>
            <a:r>
              <a:rPr lang="en-US" dirty="0"/>
              <a:t>: AWS offers a wide range of services, including computing power, storage, databases, and machine learning.</a:t>
            </a:r>
          </a:p>
          <a:p>
            <a:r>
              <a:rPr lang="en-US" b="1" dirty="0"/>
              <a:t>Flexibility: </a:t>
            </a:r>
            <a:r>
              <a:rPr lang="en-US" dirty="0"/>
              <a:t>AWS provides customizable solutions to meet diverse business needs.</a:t>
            </a:r>
          </a:p>
          <a:p>
            <a:r>
              <a:rPr lang="en-US" b="1" dirty="0"/>
              <a:t>Scalability</a:t>
            </a:r>
            <a:r>
              <a:rPr lang="en-US" dirty="0"/>
              <a:t>: AWS services can scale up or down based on demand, making it suitable for businesses of all sizes.</a:t>
            </a:r>
          </a:p>
          <a:p>
            <a:r>
              <a:rPr lang="en-US" b="1" dirty="0"/>
              <a:t>Reliability</a:t>
            </a:r>
            <a:r>
              <a:rPr lang="en-US" dirty="0"/>
              <a:t>: AWS is known for its high availability and reliable infrastructure.</a:t>
            </a:r>
          </a:p>
          <a:p>
            <a:r>
              <a:rPr lang="en-US" b="1" dirty="0"/>
              <a:t>Popular Choice</a:t>
            </a:r>
            <a:r>
              <a:rPr lang="en-US" dirty="0"/>
              <a:t>: Many businesses choose AWS for its extensive features and proven performance.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IN" dirty="0"/>
              <a:t>Key Concepts of AWS</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IaaS (Infrastructure as a Service): Providing the fundamental building blocks of IT infrastructure, like compute power (EC2), storage (S3), and networking.   </a:t>
            </a:r>
          </a:p>
          <a:p>
            <a:r>
              <a:rPr lang="en-US" dirty="0"/>
              <a:t>PaaS (Platform as a Service): Offering a ready-to-go platform for developing, testing, and running applications, such as databases (RDS), application servers (Elastic Beanstalk), and managed Kubernetes (EKS).  </a:t>
            </a:r>
          </a:p>
          <a:p>
            <a:r>
              <a:rPr lang="en-US" dirty="0"/>
              <a:t>SaaS (Software as a Service): Providing fully managed applications, like email (</a:t>
            </a:r>
            <a:r>
              <a:rPr lang="en-US" dirty="0" err="1"/>
              <a:t>WorkMail</a:t>
            </a:r>
            <a:r>
              <a:rPr lang="en-US" dirty="0"/>
              <a:t>), CRM (Salesforce on AWS), and human resources management (Workday).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544659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IN" dirty="0"/>
              <a:t>AWS Alternatives</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Microsoft Azure: Known for its integration with Microsoft products and services.   </a:t>
            </a:r>
          </a:p>
          <a:p>
            <a:r>
              <a:rPr lang="en-US" dirty="0"/>
              <a:t>Google Cloud Platform (GCP): Strong in data analytics and machine learning.</a:t>
            </a:r>
          </a:p>
          <a:p>
            <a:r>
              <a:rPr lang="en-US" dirty="0"/>
              <a:t>IBM Cloud: Offers a wide range of services and a focus on hybrid cloud solutions.   </a:t>
            </a:r>
          </a:p>
          <a:p>
            <a:r>
              <a:rPr lang="en-US" dirty="0"/>
              <a:t>Oracle Cloud Infrastructure (OCI): Emphasizes performance and security.</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2034028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AWS vs Azure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graphicFrame>
        <p:nvGraphicFramePr>
          <p:cNvPr id="9" name="Table 8">
            <a:extLst>
              <a:ext uri="{FF2B5EF4-FFF2-40B4-BE49-F238E27FC236}">
                <a16:creationId xmlns:a16="http://schemas.microsoft.com/office/drawing/2014/main" id="{856566F2-DC56-F58A-B9E0-927D15955AB2}"/>
              </a:ext>
            </a:extLst>
          </p:cNvPr>
          <p:cNvGraphicFramePr>
            <a:graphicFrameLocks noGrp="1"/>
          </p:cNvGraphicFramePr>
          <p:nvPr>
            <p:extLst>
              <p:ext uri="{D42A27DB-BD31-4B8C-83A1-F6EECF244321}">
                <p14:modId xmlns:p14="http://schemas.microsoft.com/office/powerpoint/2010/main" val="1072380636"/>
              </p:ext>
            </p:extLst>
          </p:nvPr>
        </p:nvGraphicFramePr>
        <p:xfrm>
          <a:off x="838200" y="1603022"/>
          <a:ext cx="10820400" cy="4442338"/>
        </p:xfrm>
        <a:graphic>
          <a:graphicData uri="http://schemas.openxmlformats.org/drawingml/2006/table">
            <a:tbl>
              <a:tblPr/>
              <a:tblGrid>
                <a:gridCol w="3011311">
                  <a:extLst>
                    <a:ext uri="{9D8B030D-6E8A-4147-A177-3AD203B41FA5}">
                      <a16:colId xmlns:a16="http://schemas.microsoft.com/office/drawing/2014/main" val="1113767332"/>
                    </a:ext>
                  </a:extLst>
                </a:gridCol>
                <a:gridCol w="3984978">
                  <a:extLst>
                    <a:ext uri="{9D8B030D-6E8A-4147-A177-3AD203B41FA5}">
                      <a16:colId xmlns:a16="http://schemas.microsoft.com/office/drawing/2014/main" val="961304228"/>
                    </a:ext>
                  </a:extLst>
                </a:gridCol>
                <a:gridCol w="3824111">
                  <a:extLst>
                    <a:ext uri="{9D8B030D-6E8A-4147-A177-3AD203B41FA5}">
                      <a16:colId xmlns:a16="http://schemas.microsoft.com/office/drawing/2014/main" val="3086499605"/>
                    </a:ext>
                  </a:extLst>
                </a:gridCol>
              </a:tblGrid>
              <a:tr h="423080">
                <a:tc>
                  <a:txBody>
                    <a:bodyPr/>
                    <a:lstStyle/>
                    <a:p>
                      <a:endParaRPr lang="en-IN" dirty="0">
                        <a:solidFill>
                          <a:schemeClr val="bg1"/>
                        </a:solidFill>
                      </a:endParaRPr>
                    </a:p>
                  </a:txBody>
                  <a:tcPr anchor="ctr">
                    <a:lnL>
                      <a:noFill/>
                    </a:lnL>
                    <a:lnR>
                      <a:noFill/>
                    </a:lnR>
                    <a:lnT>
                      <a:noFill/>
                    </a:lnT>
                    <a:lnB>
                      <a:noFill/>
                    </a:lnB>
                    <a:noFill/>
                  </a:tcPr>
                </a:tc>
                <a:tc>
                  <a:txBody>
                    <a:bodyPr/>
                    <a:lstStyle/>
                    <a:p>
                      <a:r>
                        <a:rPr lang="en-IN" sz="2000" b="1" dirty="0">
                          <a:solidFill>
                            <a:schemeClr val="bg1"/>
                          </a:solidFill>
                        </a:rPr>
                        <a:t>AWS</a:t>
                      </a:r>
                    </a:p>
                  </a:txBody>
                  <a:tcPr anchor="ctr">
                    <a:lnL>
                      <a:noFill/>
                    </a:lnL>
                    <a:lnR>
                      <a:noFill/>
                    </a:lnR>
                    <a:lnT>
                      <a:noFill/>
                    </a:lnT>
                    <a:lnB>
                      <a:noFill/>
                    </a:lnB>
                    <a:noFill/>
                  </a:tcPr>
                </a:tc>
                <a:tc>
                  <a:txBody>
                    <a:bodyPr/>
                    <a:lstStyle/>
                    <a:p>
                      <a:r>
                        <a:rPr lang="en-IN" sz="2000" b="1" dirty="0">
                          <a:solidFill>
                            <a:schemeClr val="bg1"/>
                          </a:solidFill>
                        </a:rPr>
                        <a:t>Azure</a:t>
                      </a:r>
                    </a:p>
                  </a:txBody>
                  <a:tcPr anchor="ctr">
                    <a:lnL>
                      <a:noFill/>
                    </a:lnL>
                    <a:lnR>
                      <a:noFill/>
                    </a:lnR>
                    <a:lnT>
                      <a:noFill/>
                    </a:lnT>
                    <a:lnB>
                      <a:noFill/>
                    </a:lnB>
                    <a:noFill/>
                  </a:tcPr>
                </a:tc>
                <a:extLst>
                  <a:ext uri="{0D108BD9-81ED-4DB2-BD59-A6C34878D82A}">
                    <a16:rowId xmlns:a16="http://schemas.microsoft.com/office/drawing/2014/main" val="2721062331"/>
                  </a:ext>
                </a:extLst>
              </a:tr>
              <a:tr h="423080">
                <a:tc>
                  <a:txBody>
                    <a:bodyPr/>
                    <a:lstStyle/>
                    <a:p>
                      <a:r>
                        <a:rPr lang="en-IN" b="1">
                          <a:solidFill>
                            <a:schemeClr val="bg1"/>
                          </a:solidFill>
                        </a:rPr>
                        <a:t>Provider</a:t>
                      </a:r>
                      <a:endParaRPr lang="en-IN">
                        <a:solidFill>
                          <a:schemeClr val="bg1"/>
                        </a:solidFill>
                      </a:endParaRPr>
                    </a:p>
                  </a:txBody>
                  <a:tcPr anchor="ctr">
                    <a:lnL>
                      <a:noFill/>
                    </a:lnL>
                    <a:lnR>
                      <a:noFill/>
                    </a:lnR>
                    <a:lnT>
                      <a:noFill/>
                    </a:lnT>
                    <a:lnB>
                      <a:noFill/>
                    </a:lnB>
                    <a:noFill/>
                  </a:tcPr>
                </a:tc>
                <a:tc>
                  <a:txBody>
                    <a:bodyPr/>
                    <a:lstStyle/>
                    <a:p>
                      <a:r>
                        <a:rPr lang="en-IN" dirty="0">
                          <a:solidFill>
                            <a:schemeClr val="bg1"/>
                          </a:solidFill>
                        </a:rPr>
                        <a:t>Amazon</a:t>
                      </a:r>
                    </a:p>
                  </a:txBody>
                  <a:tcPr anchor="ctr">
                    <a:lnL>
                      <a:noFill/>
                    </a:lnL>
                    <a:lnR>
                      <a:noFill/>
                    </a:lnR>
                    <a:lnT>
                      <a:noFill/>
                    </a:lnT>
                    <a:lnB>
                      <a:noFill/>
                    </a:lnB>
                    <a:noFill/>
                  </a:tcPr>
                </a:tc>
                <a:tc>
                  <a:txBody>
                    <a:bodyPr/>
                    <a:lstStyle/>
                    <a:p>
                      <a:r>
                        <a:rPr lang="en-IN" dirty="0">
                          <a:solidFill>
                            <a:schemeClr val="bg1"/>
                          </a:solidFill>
                        </a:rPr>
                        <a:t>Microsoft</a:t>
                      </a:r>
                    </a:p>
                  </a:txBody>
                  <a:tcPr anchor="ctr">
                    <a:lnL>
                      <a:noFill/>
                    </a:lnL>
                    <a:lnR>
                      <a:noFill/>
                    </a:lnR>
                    <a:lnT>
                      <a:noFill/>
                    </a:lnT>
                    <a:lnB>
                      <a:noFill/>
                    </a:lnB>
                    <a:noFill/>
                  </a:tcPr>
                </a:tc>
                <a:extLst>
                  <a:ext uri="{0D108BD9-81ED-4DB2-BD59-A6C34878D82A}">
                    <a16:rowId xmlns:a16="http://schemas.microsoft.com/office/drawing/2014/main" val="52929208"/>
                  </a:ext>
                </a:extLst>
              </a:tr>
              <a:tr h="740390">
                <a:tc>
                  <a:txBody>
                    <a:bodyPr/>
                    <a:lstStyle/>
                    <a:p>
                      <a:r>
                        <a:rPr lang="en-IN" b="1" dirty="0">
                          <a:solidFill>
                            <a:schemeClr val="bg1"/>
                          </a:solidFill>
                        </a:rPr>
                        <a:t>Ecosystem</a:t>
                      </a:r>
                      <a:endParaRPr lang="en-IN" dirty="0">
                        <a:solidFill>
                          <a:schemeClr val="bg1"/>
                        </a:solidFill>
                      </a:endParaRPr>
                    </a:p>
                  </a:txBody>
                  <a:tcPr anchor="ctr">
                    <a:lnL>
                      <a:noFill/>
                    </a:lnL>
                    <a:lnR>
                      <a:noFill/>
                    </a:lnR>
                    <a:lnT>
                      <a:noFill/>
                    </a:lnT>
                    <a:lnB>
                      <a:noFill/>
                    </a:lnB>
                    <a:noFill/>
                  </a:tcPr>
                </a:tc>
                <a:tc>
                  <a:txBody>
                    <a:bodyPr/>
                    <a:lstStyle/>
                    <a:p>
                      <a:r>
                        <a:rPr lang="en-IN" dirty="0">
                          <a:solidFill>
                            <a:schemeClr val="bg1"/>
                          </a:solidFill>
                        </a:rPr>
                        <a:t>Strong focus on open-source technologies</a:t>
                      </a:r>
                    </a:p>
                  </a:txBody>
                  <a:tcPr anchor="ctr">
                    <a:lnL>
                      <a:noFill/>
                    </a:lnL>
                    <a:lnR>
                      <a:noFill/>
                    </a:lnR>
                    <a:lnT>
                      <a:noFill/>
                    </a:lnT>
                    <a:lnB>
                      <a:noFill/>
                    </a:lnB>
                    <a:noFill/>
                  </a:tcPr>
                </a:tc>
                <a:tc>
                  <a:txBody>
                    <a:bodyPr/>
                    <a:lstStyle/>
                    <a:p>
                      <a:r>
                        <a:rPr lang="en-US" dirty="0">
                          <a:solidFill>
                            <a:schemeClr val="bg1"/>
                          </a:solidFill>
                        </a:rPr>
                        <a:t>Deep integration with Microsoft products and services</a:t>
                      </a:r>
                    </a:p>
                  </a:txBody>
                  <a:tcPr anchor="ctr">
                    <a:lnL>
                      <a:noFill/>
                    </a:lnL>
                    <a:lnR>
                      <a:noFill/>
                    </a:lnR>
                    <a:lnT>
                      <a:noFill/>
                    </a:lnT>
                    <a:lnB>
                      <a:noFill/>
                    </a:lnB>
                    <a:noFill/>
                  </a:tcPr>
                </a:tc>
                <a:extLst>
                  <a:ext uri="{0D108BD9-81ED-4DB2-BD59-A6C34878D82A}">
                    <a16:rowId xmlns:a16="http://schemas.microsoft.com/office/drawing/2014/main" val="4234907150"/>
                  </a:ext>
                </a:extLst>
              </a:tr>
              <a:tr h="1057699">
                <a:tc>
                  <a:txBody>
                    <a:bodyPr/>
                    <a:lstStyle/>
                    <a:p>
                      <a:r>
                        <a:rPr lang="en-IN" b="1" dirty="0">
                          <a:solidFill>
                            <a:schemeClr val="bg1"/>
                          </a:solidFill>
                        </a:rPr>
                        <a:t>Pricing</a:t>
                      </a:r>
                      <a:endParaRPr lang="en-IN" dirty="0">
                        <a:solidFill>
                          <a:schemeClr val="bg1"/>
                        </a:solidFill>
                      </a:endParaRPr>
                    </a:p>
                  </a:txBody>
                  <a:tcPr anchor="ctr">
                    <a:lnL>
                      <a:noFill/>
                    </a:lnL>
                    <a:lnR>
                      <a:noFill/>
                    </a:lnR>
                    <a:lnT>
                      <a:noFill/>
                    </a:lnT>
                    <a:lnB>
                      <a:noFill/>
                    </a:lnB>
                    <a:noFill/>
                  </a:tcPr>
                </a:tc>
                <a:tc>
                  <a:txBody>
                    <a:bodyPr/>
                    <a:lstStyle/>
                    <a:p>
                      <a:r>
                        <a:rPr lang="en-IN" dirty="0">
                          <a:solidFill>
                            <a:schemeClr val="bg1"/>
                          </a:solidFill>
                        </a:rPr>
                        <a:t>Generally considered more cost-effective</a:t>
                      </a:r>
                    </a:p>
                  </a:txBody>
                  <a:tcPr anchor="ctr">
                    <a:lnL>
                      <a:noFill/>
                    </a:lnL>
                    <a:lnR>
                      <a:noFill/>
                    </a:lnR>
                    <a:lnT>
                      <a:noFill/>
                    </a:lnT>
                    <a:lnB>
                      <a:noFill/>
                    </a:lnB>
                    <a:noFill/>
                  </a:tcPr>
                </a:tc>
                <a:tc>
                  <a:txBody>
                    <a:bodyPr/>
                    <a:lstStyle/>
                    <a:p>
                      <a:r>
                        <a:rPr lang="en-US" dirty="0">
                          <a:solidFill>
                            <a:schemeClr val="bg1"/>
                          </a:solidFill>
                        </a:rPr>
                        <a:t>Can be more expensive for certain services</a:t>
                      </a:r>
                    </a:p>
                  </a:txBody>
                  <a:tcPr anchor="ctr">
                    <a:lnL>
                      <a:noFill/>
                    </a:lnL>
                    <a:lnR>
                      <a:noFill/>
                    </a:lnR>
                    <a:lnT>
                      <a:noFill/>
                    </a:lnT>
                    <a:lnB>
                      <a:noFill/>
                    </a:lnB>
                    <a:noFill/>
                  </a:tcPr>
                </a:tc>
                <a:extLst>
                  <a:ext uri="{0D108BD9-81ED-4DB2-BD59-A6C34878D82A}">
                    <a16:rowId xmlns:a16="http://schemas.microsoft.com/office/drawing/2014/main" val="3972567971"/>
                  </a:ext>
                </a:extLst>
              </a:tr>
              <a:tr h="1057699">
                <a:tc>
                  <a:txBody>
                    <a:bodyPr/>
                    <a:lstStyle/>
                    <a:p>
                      <a:r>
                        <a:rPr lang="en-IN" b="1">
                          <a:solidFill>
                            <a:schemeClr val="bg1"/>
                          </a:solidFill>
                        </a:rPr>
                        <a:t>Ease of Use</a:t>
                      </a:r>
                      <a:endParaRPr lang="en-IN">
                        <a:solidFill>
                          <a:schemeClr val="bg1"/>
                        </a:solidFill>
                      </a:endParaRPr>
                    </a:p>
                  </a:txBody>
                  <a:tcPr anchor="ctr">
                    <a:lnL>
                      <a:noFill/>
                    </a:lnL>
                    <a:lnR>
                      <a:noFill/>
                    </a:lnR>
                    <a:lnT>
                      <a:noFill/>
                    </a:lnT>
                    <a:lnB>
                      <a:noFill/>
                    </a:lnB>
                    <a:noFill/>
                  </a:tcPr>
                </a:tc>
                <a:tc>
                  <a:txBody>
                    <a:bodyPr/>
                    <a:lstStyle/>
                    <a:p>
                      <a:r>
                        <a:rPr lang="en-US" dirty="0">
                          <a:solidFill>
                            <a:schemeClr val="bg1"/>
                          </a:solidFill>
                        </a:rPr>
                        <a:t>Can be more complex for beginners</a:t>
                      </a:r>
                    </a:p>
                  </a:txBody>
                  <a:tcPr anchor="ctr">
                    <a:lnL>
                      <a:noFill/>
                    </a:lnL>
                    <a:lnR>
                      <a:noFill/>
                    </a:lnR>
                    <a:lnT>
                      <a:noFill/>
                    </a:lnT>
                    <a:lnB>
                      <a:noFill/>
                    </a:lnB>
                    <a:noFill/>
                  </a:tcPr>
                </a:tc>
                <a:tc>
                  <a:txBody>
                    <a:bodyPr/>
                    <a:lstStyle/>
                    <a:p>
                      <a:r>
                        <a:rPr lang="en-US">
                          <a:solidFill>
                            <a:schemeClr val="bg1"/>
                          </a:solidFill>
                        </a:rPr>
                        <a:t>Often considered more user-friendly for those familiar with Microsoft products</a:t>
                      </a:r>
                    </a:p>
                  </a:txBody>
                  <a:tcPr anchor="ctr">
                    <a:lnL>
                      <a:noFill/>
                    </a:lnL>
                    <a:lnR>
                      <a:noFill/>
                    </a:lnR>
                    <a:lnT>
                      <a:noFill/>
                    </a:lnT>
                    <a:lnB>
                      <a:noFill/>
                    </a:lnB>
                    <a:noFill/>
                  </a:tcPr>
                </a:tc>
                <a:extLst>
                  <a:ext uri="{0D108BD9-81ED-4DB2-BD59-A6C34878D82A}">
                    <a16:rowId xmlns:a16="http://schemas.microsoft.com/office/drawing/2014/main" val="1842010085"/>
                  </a:ext>
                </a:extLst>
              </a:tr>
              <a:tr h="740390">
                <a:tc>
                  <a:txBody>
                    <a:bodyPr/>
                    <a:lstStyle/>
                    <a:p>
                      <a:r>
                        <a:rPr lang="en-IN" b="1">
                          <a:solidFill>
                            <a:schemeClr val="bg1"/>
                          </a:solidFill>
                        </a:rPr>
                        <a:t>Hybrid Cloud Integration</a:t>
                      </a:r>
                      <a:endParaRPr lang="en-IN">
                        <a:solidFill>
                          <a:schemeClr val="bg1"/>
                        </a:solidFill>
                      </a:endParaRPr>
                    </a:p>
                  </a:txBody>
                  <a:tcPr anchor="ctr">
                    <a:lnL>
                      <a:noFill/>
                    </a:lnL>
                    <a:lnR>
                      <a:noFill/>
                    </a:lnR>
                    <a:lnT>
                      <a:noFill/>
                    </a:lnT>
                    <a:lnB>
                      <a:noFill/>
                    </a:lnB>
                    <a:noFill/>
                  </a:tcPr>
                </a:tc>
                <a:tc>
                  <a:txBody>
                    <a:bodyPr/>
                    <a:lstStyle/>
                    <a:p>
                      <a:r>
                        <a:rPr lang="en-IN" dirty="0">
                          <a:solidFill>
                            <a:schemeClr val="bg1"/>
                          </a:solidFill>
                        </a:rPr>
                        <a:t>Strong capabilities</a:t>
                      </a:r>
                    </a:p>
                  </a:txBody>
                  <a:tcPr anchor="ctr">
                    <a:lnL>
                      <a:noFill/>
                    </a:lnL>
                    <a:lnR>
                      <a:noFill/>
                    </a:lnR>
                    <a:lnT>
                      <a:noFill/>
                    </a:lnT>
                    <a:lnB>
                      <a:noFill/>
                    </a:lnB>
                    <a:noFill/>
                  </a:tcPr>
                </a:tc>
                <a:tc>
                  <a:txBody>
                    <a:bodyPr/>
                    <a:lstStyle/>
                    <a:p>
                      <a:r>
                        <a:rPr lang="en-US" dirty="0">
                          <a:solidFill>
                            <a:schemeClr val="bg1"/>
                          </a:solidFill>
                        </a:rPr>
                        <a:t>Seamless integration with on-premises Microsoft environments</a:t>
                      </a:r>
                    </a:p>
                  </a:txBody>
                  <a:tcPr anchor="ctr">
                    <a:lnL>
                      <a:noFill/>
                    </a:lnL>
                    <a:lnR>
                      <a:noFill/>
                    </a:lnR>
                    <a:lnT>
                      <a:noFill/>
                    </a:lnT>
                    <a:lnB>
                      <a:noFill/>
                    </a:lnB>
                    <a:noFill/>
                  </a:tcPr>
                </a:tc>
                <a:extLst>
                  <a:ext uri="{0D108BD9-81ED-4DB2-BD59-A6C34878D82A}">
                    <a16:rowId xmlns:a16="http://schemas.microsoft.com/office/drawing/2014/main" val="4008158919"/>
                  </a:ext>
                </a:extLst>
              </a:tr>
            </a:tbl>
          </a:graphicData>
        </a:graphic>
      </p:graphicFrame>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Why AWS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5" name="Picture 4">
            <a:extLst>
              <a:ext uri="{FF2B5EF4-FFF2-40B4-BE49-F238E27FC236}">
                <a16:creationId xmlns:a16="http://schemas.microsoft.com/office/drawing/2014/main" id="{084AE55C-C395-5E31-5B83-AB06745042C1}"/>
              </a:ext>
            </a:extLst>
          </p:cNvPr>
          <p:cNvPicPr>
            <a:picLocks noChangeAspect="1"/>
          </p:cNvPicPr>
          <p:nvPr/>
        </p:nvPicPr>
        <p:blipFill>
          <a:blip r:embed="rId2"/>
          <a:stretch>
            <a:fillRect/>
          </a:stretch>
        </p:blipFill>
        <p:spPr>
          <a:xfrm>
            <a:off x="10727798" y="56445"/>
            <a:ext cx="1229425" cy="1229425"/>
          </a:xfrm>
          <a:prstGeom prst="rect">
            <a:avLst/>
          </a:prstGeom>
        </p:spPr>
      </p:pic>
      <p:sp>
        <p:nvSpPr>
          <p:cNvPr id="38" name="TextBox 37">
            <a:extLst>
              <a:ext uri="{FF2B5EF4-FFF2-40B4-BE49-F238E27FC236}">
                <a16:creationId xmlns:a16="http://schemas.microsoft.com/office/drawing/2014/main" id="{1761BAF3-E646-6779-867E-F979DB622EEF}"/>
              </a:ext>
            </a:extLst>
          </p:cNvPr>
          <p:cNvSpPr txBox="1"/>
          <p:nvPr/>
        </p:nvSpPr>
        <p:spPr>
          <a:xfrm>
            <a:off x="533400" y="1748709"/>
            <a:ext cx="10194398" cy="4278094"/>
          </a:xfrm>
          <a:prstGeom prst="rect">
            <a:avLst/>
          </a:prstGeom>
          <a:noFill/>
        </p:spPr>
        <p:txBody>
          <a:bodyPr wrap="square">
            <a:spAutoFit/>
          </a:bodyPr>
          <a:lstStyle/>
          <a:p>
            <a:pPr marL="342900" indent="-342900" algn="l">
              <a:buFont typeface="+mj-lt"/>
              <a:buAutoNum type="arabicPeriod"/>
            </a:pPr>
            <a:r>
              <a:rPr lang="en-US" sz="1600" b="1" dirty="0">
                <a:solidFill>
                  <a:schemeClr val="bg1"/>
                </a:solidFill>
                <a:latin typeface="Helvetica Neue"/>
              </a:rPr>
              <a:t> Extensive Range of Services</a:t>
            </a:r>
          </a:p>
          <a:p>
            <a:pPr algn="l"/>
            <a:r>
              <a:rPr lang="en-US" sz="1600" dirty="0">
                <a:solidFill>
                  <a:schemeClr val="bg1"/>
                </a:solidFill>
                <a:latin typeface="Cambria" panose="02040503050406030204" pitchFamily="18" charset="0"/>
              </a:rPr>
              <a:t>AWS offers a broad array of services covering computing, storage, databases, machine learning, analytics, and more.</a:t>
            </a:r>
          </a:p>
          <a:p>
            <a:pPr algn="l"/>
            <a:endParaRPr lang="en-US" sz="1600" b="1" dirty="0">
              <a:solidFill>
                <a:schemeClr val="bg1"/>
              </a:solidFill>
              <a:latin typeface="Helvetica Neue"/>
            </a:endParaRPr>
          </a:p>
          <a:p>
            <a:pPr algn="l"/>
            <a:r>
              <a:rPr lang="en-US" sz="1600" b="1" dirty="0">
                <a:solidFill>
                  <a:schemeClr val="bg1"/>
                </a:solidFill>
                <a:latin typeface="Helvetica Neue"/>
              </a:rPr>
              <a:t>2. Global Reach</a:t>
            </a:r>
          </a:p>
          <a:p>
            <a:r>
              <a:rPr lang="en-US" sz="1600" dirty="0">
                <a:solidFill>
                  <a:schemeClr val="bg1"/>
                </a:solidFill>
                <a:latin typeface="Cambria" panose="02040503050406030204" pitchFamily="18" charset="0"/>
              </a:rPr>
              <a:t>AWS has a global network of data centers, ensuring low latency and high availability</a:t>
            </a:r>
          </a:p>
          <a:p>
            <a:endParaRPr lang="en-US" sz="1600" dirty="0">
              <a:solidFill>
                <a:schemeClr val="bg1"/>
              </a:solidFill>
              <a:latin typeface="Cambria" panose="02040503050406030204" pitchFamily="18" charset="0"/>
            </a:endParaRPr>
          </a:p>
          <a:p>
            <a:r>
              <a:rPr lang="en-US" sz="1600" b="1" dirty="0">
                <a:solidFill>
                  <a:schemeClr val="bg1"/>
                </a:solidFill>
                <a:latin typeface="Helvetica Neue"/>
              </a:rPr>
              <a:t>3. Cost Management</a:t>
            </a:r>
          </a:p>
          <a:p>
            <a:pPr marL="742950" lvl="2" indent="-285750">
              <a:buFont typeface="Arial" panose="020B0604020202020204" pitchFamily="34" charset="0"/>
              <a:buChar char="•"/>
            </a:pPr>
            <a:r>
              <a:rPr lang="en-US" sz="1600" b="1" dirty="0">
                <a:solidFill>
                  <a:schemeClr val="bg1"/>
                </a:solidFill>
                <a:latin typeface="Cambria" panose="02040503050406030204" pitchFamily="18" charset="0"/>
              </a:rPr>
              <a:t>Pay-As-You-Go Pricing: </a:t>
            </a:r>
            <a:r>
              <a:rPr lang="en-US" sz="1600" dirty="0">
                <a:solidFill>
                  <a:schemeClr val="bg1"/>
                </a:solidFill>
                <a:latin typeface="Cambria" panose="02040503050406030204" pitchFamily="18" charset="0"/>
              </a:rPr>
              <a:t>AWS offers a flexible pricing model where businesses only pay for the resources they use, with options for reserved instances and savings plans to reduce costs further.</a:t>
            </a:r>
          </a:p>
          <a:p>
            <a:pPr marL="457200" lvl="2"/>
            <a:endParaRPr lang="en-US" sz="1600" dirty="0">
              <a:solidFill>
                <a:schemeClr val="bg1"/>
              </a:solidFill>
              <a:latin typeface="Cambria" panose="02040503050406030204" pitchFamily="18" charset="0"/>
            </a:endParaRPr>
          </a:p>
          <a:p>
            <a:pPr marL="742950" lvl="2" indent="-285750">
              <a:buFont typeface="Arial" panose="020B0604020202020204" pitchFamily="34" charset="0"/>
              <a:buChar char="•"/>
            </a:pPr>
            <a:r>
              <a:rPr lang="en-US" sz="1600" b="1" dirty="0">
                <a:solidFill>
                  <a:schemeClr val="bg1"/>
                </a:solidFill>
                <a:latin typeface="Cambria" panose="02040503050406030204" pitchFamily="18" charset="0"/>
              </a:rPr>
              <a:t>Cost Management Tools: </a:t>
            </a:r>
            <a:r>
              <a:rPr lang="en-US" sz="1600" dirty="0">
                <a:solidFill>
                  <a:schemeClr val="bg1"/>
                </a:solidFill>
                <a:latin typeface="Cambria" panose="02040503050406030204" pitchFamily="18" charset="0"/>
              </a:rPr>
              <a:t>AWS provides tools and reports to help monitor and manage cloud expenditures effectively.</a:t>
            </a:r>
          </a:p>
          <a:p>
            <a:pPr algn="l"/>
            <a:endParaRPr lang="en-US" sz="1600" dirty="0">
              <a:solidFill>
                <a:schemeClr val="bg1"/>
              </a:solidFill>
              <a:latin typeface="Cambria" panose="02040503050406030204" pitchFamily="18" charset="0"/>
            </a:endParaRPr>
          </a:p>
          <a:p>
            <a:pPr algn="l"/>
            <a:r>
              <a:rPr lang="en-US" sz="1600" b="1" i="0" dirty="0">
                <a:solidFill>
                  <a:schemeClr val="bg1"/>
                </a:solidFill>
                <a:effectLst/>
                <a:latin typeface="Helvetica Neue"/>
              </a:rPr>
              <a:t>4. Better Security</a:t>
            </a:r>
          </a:p>
          <a:p>
            <a:pPr algn="l"/>
            <a:r>
              <a:rPr lang="en-US" sz="1600" b="0" i="0" dirty="0">
                <a:solidFill>
                  <a:schemeClr val="bg1"/>
                </a:solidFill>
                <a:effectLst/>
                <a:latin typeface="Cambria" panose="02040503050406030204" pitchFamily="18" charset="0"/>
              </a:rPr>
              <a:t>AWS, as a cloud service, offers enhanced security to protect your virtual organization. The data </a:t>
            </a:r>
            <a:r>
              <a:rPr lang="en-US" sz="1600" b="0" i="0" dirty="0" err="1">
                <a:solidFill>
                  <a:schemeClr val="bg1"/>
                </a:solidFill>
                <a:effectLst/>
                <a:latin typeface="Cambria" panose="02040503050406030204" pitchFamily="18" charset="0"/>
              </a:rPr>
              <a:t>centres</a:t>
            </a:r>
            <a:r>
              <a:rPr lang="en-US" sz="1600" b="0" i="0" dirty="0">
                <a:solidFill>
                  <a:schemeClr val="bg1"/>
                </a:solidFill>
                <a:effectLst/>
                <a:latin typeface="Cambria" panose="02040503050406030204" pitchFamily="18" charset="0"/>
              </a:rPr>
              <a:t> and servers have multiple layers of operational security. </a:t>
            </a:r>
          </a:p>
          <a:p>
            <a:pPr algn="l"/>
            <a:endParaRPr lang="en-US" sz="1600" b="0" i="0" dirty="0">
              <a:solidFill>
                <a:schemeClr val="bg1"/>
              </a:solidFill>
              <a:effectLst/>
              <a:latin typeface="Cambria" panose="02040503050406030204" pitchFamily="18" charset="0"/>
            </a:endParaRP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Why AWS</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5" name="Picture 4">
            <a:extLst>
              <a:ext uri="{FF2B5EF4-FFF2-40B4-BE49-F238E27FC236}">
                <a16:creationId xmlns:a16="http://schemas.microsoft.com/office/drawing/2014/main" id="{084AE55C-C395-5E31-5B83-AB06745042C1}"/>
              </a:ext>
            </a:extLst>
          </p:cNvPr>
          <p:cNvPicPr>
            <a:picLocks noChangeAspect="1"/>
          </p:cNvPicPr>
          <p:nvPr/>
        </p:nvPicPr>
        <p:blipFill>
          <a:blip r:embed="rId2"/>
          <a:stretch>
            <a:fillRect/>
          </a:stretch>
        </p:blipFill>
        <p:spPr>
          <a:xfrm>
            <a:off x="10727798" y="56445"/>
            <a:ext cx="1229425" cy="1229425"/>
          </a:xfrm>
          <a:prstGeom prst="rect">
            <a:avLst/>
          </a:prstGeom>
        </p:spPr>
      </p:pic>
      <p:sp>
        <p:nvSpPr>
          <p:cNvPr id="38" name="TextBox 37">
            <a:extLst>
              <a:ext uri="{FF2B5EF4-FFF2-40B4-BE49-F238E27FC236}">
                <a16:creationId xmlns:a16="http://schemas.microsoft.com/office/drawing/2014/main" id="{1761BAF3-E646-6779-867E-F979DB622EEF}"/>
              </a:ext>
            </a:extLst>
          </p:cNvPr>
          <p:cNvSpPr txBox="1"/>
          <p:nvPr/>
        </p:nvSpPr>
        <p:spPr>
          <a:xfrm>
            <a:off x="533400" y="1714842"/>
            <a:ext cx="10194398" cy="3293209"/>
          </a:xfrm>
          <a:prstGeom prst="rect">
            <a:avLst/>
          </a:prstGeom>
          <a:noFill/>
        </p:spPr>
        <p:txBody>
          <a:bodyPr wrap="square">
            <a:spAutoFit/>
          </a:bodyPr>
          <a:lstStyle/>
          <a:p>
            <a:r>
              <a:rPr lang="en-US" sz="1600" b="1" dirty="0">
                <a:solidFill>
                  <a:schemeClr val="bg1"/>
                </a:solidFill>
                <a:latin typeface="Helvetica Neue"/>
              </a:rPr>
              <a:t>5. Ease of Use and Management</a:t>
            </a:r>
          </a:p>
          <a:p>
            <a:endParaRPr lang="en-US" sz="1600" b="1" dirty="0">
              <a:solidFill>
                <a:schemeClr val="bg1"/>
              </a:solidFill>
              <a:latin typeface="Helvetica Neue"/>
            </a:endParaRPr>
          </a:p>
          <a:p>
            <a:pPr marL="742950" lvl="1" indent="-285750">
              <a:buFont typeface="Arial" panose="020B0604020202020204" pitchFamily="34" charset="0"/>
              <a:buChar char="•"/>
            </a:pPr>
            <a:r>
              <a:rPr lang="en-US" sz="1600" b="1" dirty="0">
                <a:solidFill>
                  <a:schemeClr val="bg1"/>
                </a:solidFill>
                <a:latin typeface="Helvetica Neue"/>
              </a:rPr>
              <a:t>User-Friendly Interfaces: </a:t>
            </a:r>
            <a:r>
              <a:rPr lang="en-US" sz="1600" dirty="0">
                <a:solidFill>
                  <a:schemeClr val="bg1"/>
                </a:solidFill>
                <a:latin typeface="Cambria" panose="02040503050406030204" pitchFamily="18" charset="0"/>
              </a:rPr>
              <a:t>AWS offers intuitive management consoles, command-line tools, and APIs for ease of use and automation.</a:t>
            </a:r>
          </a:p>
          <a:p>
            <a:pPr lvl="1"/>
            <a:endParaRPr lang="en-US" sz="1600" dirty="0">
              <a:solidFill>
                <a:schemeClr val="bg1"/>
              </a:solidFill>
              <a:latin typeface="Cambria" panose="02040503050406030204" pitchFamily="18" charset="0"/>
            </a:endParaRPr>
          </a:p>
          <a:p>
            <a:pPr marL="742950" lvl="1" indent="-285750">
              <a:buFont typeface="Arial" panose="020B0604020202020204" pitchFamily="34" charset="0"/>
              <a:buChar char="•"/>
            </a:pPr>
            <a:r>
              <a:rPr lang="en-US" sz="1600" b="1" dirty="0">
                <a:solidFill>
                  <a:schemeClr val="bg1"/>
                </a:solidFill>
                <a:latin typeface="Helvetica Neue"/>
              </a:rPr>
              <a:t>Comprehensive Documentation and Support: </a:t>
            </a:r>
            <a:r>
              <a:rPr lang="en-US" sz="1600" dirty="0">
                <a:solidFill>
                  <a:schemeClr val="bg1"/>
                </a:solidFill>
                <a:latin typeface="Cambria" panose="02040503050406030204" pitchFamily="18" charset="0"/>
              </a:rPr>
              <a:t>AWS provides extensive documentation, tutorials, and support resources to assist with learning and troubleshooting.</a:t>
            </a:r>
          </a:p>
          <a:p>
            <a:pPr marL="742950" lvl="1" indent="-285750">
              <a:buFont typeface="Arial" panose="020B0604020202020204" pitchFamily="34" charset="0"/>
              <a:buChar char="•"/>
            </a:pPr>
            <a:endParaRPr lang="en-US" sz="1600" dirty="0">
              <a:solidFill>
                <a:schemeClr val="bg1"/>
              </a:solidFill>
              <a:latin typeface="Cambria" panose="02040503050406030204" pitchFamily="18" charset="0"/>
            </a:endParaRPr>
          </a:p>
          <a:p>
            <a:pPr lvl="1"/>
            <a:endParaRPr lang="en-US" sz="1600" dirty="0">
              <a:solidFill>
                <a:schemeClr val="bg1"/>
              </a:solidFill>
              <a:latin typeface="Cambria" panose="02040503050406030204" pitchFamily="18" charset="0"/>
            </a:endParaRPr>
          </a:p>
          <a:p>
            <a:r>
              <a:rPr lang="en-US" sz="1600" b="1" dirty="0">
                <a:solidFill>
                  <a:schemeClr val="bg1"/>
                </a:solidFill>
                <a:latin typeface="Cambria" panose="02040503050406030204" pitchFamily="18" charset="0"/>
              </a:rPr>
              <a:t>6. </a:t>
            </a:r>
            <a:r>
              <a:rPr lang="en-US" sz="1600" b="1" dirty="0">
                <a:solidFill>
                  <a:schemeClr val="bg1"/>
                </a:solidFill>
                <a:latin typeface="Helvetica Neue"/>
              </a:rPr>
              <a:t>Flexibility</a:t>
            </a:r>
          </a:p>
          <a:p>
            <a:r>
              <a:rPr lang="en-US" sz="1600" dirty="0">
                <a:solidFill>
                  <a:schemeClr val="bg1"/>
                </a:solidFill>
                <a:latin typeface="Cambria" panose="02040503050406030204" pitchFamily="18" charset="0"/>
              </a:rPr>
              <a:t>AWS lets businesses easily adjust their resources and services as needed, so they can quickly handle changes and new demands.</a:t>
            </a:r>
          </a:p>
          <a:p>
            <a:pPr algn="l"/>
            <a:endParaRPr lang="en-US" sz="1600" b="0" i="0" dirty="0">
              <a:solidFill>
                <a:schemeClr val="bg1"/>
              </a:solidFill>
              <a:effectLst/>
              <a:latin typeface="Cambria" panose="02040503050406030204" pitchFamily="18" charset="0"/>
            </a:endParaRPr>
          </a:p>
        </p:txBody>
      </p:sp>
    </p:spTree>
    <p:extLst>
      <p:ext uri="{BB962C8B-B14F-4D97-AF65-F5344CB8AC3E}">
        <p14:creationId xmlns:p14="http://schemas.microsoft.com/office/powerpoint/2010/main" val="853461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IN" dirty="0"/>
              <a:t>What are AWS Regions?</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6718298" y="2386985"/>
            <a:ext cx="4940301" cy="2084030"/>
          </a:xfrm>
        </p:spPr>
        <p:txBody>
          <a:bodyPr/>
          <a:lstStyle/>
          <a:p>
            <a:pPr algn="ctr">
              <a:lnSpc>
                <a:spcPct val="150000"/>
              </a:lnSpc>
            </a:pPr>
            <a:r>
              <a:rPr lang="en-US" dirty="0"/>
              <a:t>AWS Regions are geographically distinct locations around the world where AWS data centers are located. Each region is a separate and isolated environment with independent infrastructure, including compute, storage, and networking resources. This helps to ensure redundancy and minimize the risk of outages.</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7" name="Picture 6">
            <a:extLst>
              <a:ext uri="{FF2B5EF4-FFF2-40B4-BE49-F238E27FC236}">
                <a16:creationId xmlns:a16="http://schemas.microsoft.com/office/drawing/2014/main" id="{D18942A5-7123-6781-E020-DE677B113E26}"/>
              </a:ext>
            </a:extLst>
          </p:cNvPr>
          <p:cNvPicPr>
            <a:picLocks noChangeAspect="1"/>
          </p:cNvPicPr>
          <p:nvPr/>
        </p:nvPicPr>
        <p:blipFill>
          <a:blip r:embed="rId2"/>
          <a:stretch>
            <a:fillRect/>
          </a:stretch>
        </p:blipFill>
        <p:spPr>
          <a:xfrm>
            <a:off x="388055" y="1561921"/>
            <a:ext cx="5767311" cy="3905049"/>
          </a:xfrm>
          <a:prstGeom prst="rect">
            <a:avLst/>
          </a:prstGeom>
        </p:spPr>
      </p:pic>
      <p:sp>
        <p:nvSpPr>
          <p:cNvPr id="5" name="TextBox 4">
            <a:extLst>
              <a:ext uri="{FF2B5EF4-FFF2-40B4-BE49-F238E27FC236}">
                <a16:creationId xmlns:a16="http://schemas.microsoft.com/office/drawing/2014/main" id="{CB4D46C7-183E-E741-040A-42009B5796D9}"/>
              </a:ext>
            </a:extLst>
          </p:cNvPr>
          <p:cNvSpPr txBox="1"/>
          <p:nvPr/>
        </p:nvSpPr>
        <p:spPr>
          <a:xfrm>
            <a:off x="620889" y="5551276"/>
            <a:ext cx="10281355" cy="456535"/>
          </a:xfrm>
          <a:prstGeom prst="rect">
            <a:avLst/>
          </a:prstGeom>
          <a:noFill/>
        </p:spPr>
        <p:txBody>
          <a:bodyPr wrap="square">
            <a:spAutoFit/>
          </a:bodyPr>
          <a:lstStyle/>
          <a:p>
            <a:pPr algn="ctr">
              <a:lnSpc>
                <a:spcPct val="150000"/>
              </a:lnSpc>
            </a:pPr>
            <a:r>
              <a:rPr lang="en-US" dirty="0">
                <a:solidFill>
                  <a:srgbClr val="FBF59D"/>
                </a:solidFill>
              </a:rPr>
              <a:t>Choosing a region closer to your users can improve application performance and reduce latency.</a:t>
            </a:r>
          </a:p>
        </p:txBody>
      </p:sp>
    </p:spTree>
    <p:extLst>
      <p:ext uri="{BB962C8B-B14F-4D97-AF65-F5344CB8AC3E}">
        <p14:creationId xmlns:p14="http://schemas.microsoft.com/office/powerpoint/2010/main" val="444909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IN" dirty="0"/>
              <a:t>What are AWS Availability Zones?</a:t>
            </a:r>
            <a:endParaRPr lang="en-US" dirty="0"/>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6807200" y="2594854"/>
            <a:ext cx="4940301" cy="1748872"/>
          </a:xfrm>
        </p:spPr>
        <p:txBody>
          <a:bodyPr/>
          <a:lstStyle/>
          <a:p>
            <a:pPr algn="ctr">
              <a:lnSpc>
                <a:spcPct val="150000"/>
              </a:lnSpc>
            </a:pPr>
            <a:r>
              <a:rPr lang="en-US" dirty="0"/>
              <a:t>Within each AWS Region, there are multiple Availability Zones. These are distinct locations within a region that are physically separate and have independent power, cooling, and networking. This helps to protect your applications from failures that might affect a single data center.</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7" name="Picture 6">
            <a:extLst>
              <a:ext uri="{FF2B5EF4-FFF2-40B4-BE49-F238E27FC236}">
                <a16:creationId xmlns:a16="http://schemas.microsoft.com/office/drawing/2014/main" id="{D18942A5-7123-6781-E020-DE677B113E26}"/>
              </a:ext>
            </a:extLst>
          </p:cNvPr>
          <p:cNvPicPr>
            <a:picLocks noChangeAspect="1"/>
          </p:cNvPicPr>
          <p:nvPr/>
        </p:nvPicPr>
        <p:blipFill>
          <a:blip r:embed="rId2"/>
          <a:stretch>
            <a:fillRect/>
          </a:stretch>
        </p:blipFill>
        <p:spPr>
          <a:xfrm>
            <a:off x="444499" y="1516766"/>
            <a:ext cx="5767311" cy="3905049"/>
          </a:xfrm>
          <a:prstGeom prst="rect">
            <a:avLst/>
          </a:prstGeo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281</TotalTime>
  <Words>1411</Words>
  <Application>Microsoft Office PowerPoint</Application>
  <PresentationFormat>Widescreen</PresentationFormat>
  <Paragraphs>159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vt:lpstr>
      <vt:lpstr>Helvetica Neue</vt:lpstr>
      <vt:lpstr>Trade Gothic LT Pro</vt:lpstr>
      <vt:lpstr>Trebuchet MS</vt:lpstr>
      <vt:lpstr>Office Theme</vt:lpstr>
      <vt:lpstr>AWS</vt:lpstr>
      <vt:lpstr>AWS</vt:lpstr>
      <vt:lpstr>Key Concepts of AWS</vt:lpstr>
      <vt:lpstr>AWS Alternatives</vt:lpstr>
      <vt:lpstr>AWS vs Azure</vt:lpstr>
      <vt:lpstr>Why AWS</vt:lpstr>
      <vt:lpstr>Why AWS</vt:lpstr>
      <vt:lpstr>What are AWS Regions?</vt:lpstr>
      <vt:lpstr>What are AWS Availability Zones?</vt:lpstr>
      <vt:lpstr>Choosing the Right Region and Availability Zone</vt:lpstr>
      <vt:lpstr>AWS Services</vt:lpstr>
      <vt:lpstr>amazon elastic compute cloud(EC2)</vt:lpstr>
      <vt:lpstr>Simple Storage Service (S3)</vt:lpstr>
      <vt:lpstr>RDS (Relational Database Service)</vt:lpstr>
      <vt:lpstr>VPC (Virtual Private Cloud)</vt:lpstr>
      <vt:lpstr>IAM (Identity and Access Management)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Evolve kochi</dc:creator>
  <cp:lastModifiedBy>Evolve kochi</cp:lastModifiedBy>
  <cp:revision>4</cp:revision>
  <dcterms:created xsi:type="dcterms:W3CDTF">2024-09-09T05:17:32Z</dcterms:created>
  <dcterms:modified xsi:type="dcterms:W3CDTF">2024-09-09T09:58:53Z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