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E9CFB8-E957-4E68-B5A6-2E9542709ED8}">
  <a:tblStyle styleId="{2DE9CFB8-E957-4E68-B5A6-2E9542709E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00ebb6e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00ebb6e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 on tables that represent general knowledge facts, with cells that contain free-form text. crowd-source a collection of over 9000 MCQs with alignment annotations to table elements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uses rewards from inthe-loop query execution over the database to learn a policy to generate the query.  Seq2SQL leverages the structure of SQL to prune the space of generated queries and significantly simplify the generation problem. WikiSQL, a dataset of 80654 hand-annotated examples of questions and SQL queries distributed across 24241 tables from Wikipedia that is an order of magnitude larger than comparable datasets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Workers were asked to look at their browser history and tell us about 5 times they were looking up information on the Internet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step of data collection is, for each question, to find the answer to the question in a table on the web, and collect that table. We alternatively use the words “labeling/extracting/wrapping” (a table) or collecting “wrappers”; these terms equally refer to collecting a table.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extracting a table, the labeler is also asked to write the SQL query that corresponds to the NL question.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554400"/>
            <a:ext cx="85206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SayHear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431450"/>
            <a:ext cx="85206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Bhavya Karki, Fan Hu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Advisors: Anthony Tomasic, Matthias Grabmair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collaboration with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Lucile Callebert, Nithin Haridas, Suhail Barot, Zihua Liu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01638"/>
            <a:ext cx="19050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4875" y="201647"/>
            <a:ext cx="2515225" cy="6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2808750" y="4313625"/>
            <a:ext cx="35265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11-632 (Fall 2018)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MCDS Capstone Course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Projection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350" y="4266125"/>
            <a:ext cx="233268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9250" y="4266125"/>
            <a:ext cx="2482390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4"/>
          <p:cNvCxnSpPr>
            <a:stCxn id="176" idx="0"/>
            <a:endCxn id="179" idx="2"/>
          </p:cNvCxnSpPr>
          <p:nvPr/>
        </p:nvCxnSpPr>
        <p:spPr>
          <a:xfrm rot="10800000" flipH="1">
            <a:off x="2668691" y="3586025"/>
            <a:ext cx="18045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34"/>
          <p:cNvCxnSpPr>
            <a:stCxn id="177" idx="0"/>
            <a:endCxn id="179" idx="2"/>
          </p:cNvCxnSpPr>
          <p:nvPr/>
        </p:nvCxnSpPr>
        <p:spPr>
          <a:xfrm rot="10800000">
            <a:off x="4473245" y="3586025"/>
            <a:ext cx="19272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34"/>
          <p:cNvSpPr/>
          <p:nvPr/>
        </p:nvSpPr>
        <p:spPr>
          <a:xfrm>
            <a:off x="3721750" y="3013325"/>
            <a:ext cx="1502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  or Random Forest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34"/>
          <p:cNvCxnSpPr>
            <a:stCxn id="179" idx="0"/>
            <a:endCxn id="182" idx="2"/>
          </p:cNvCxnSpPr>
          <p:nvPr/>
        </p:nvCxnSpPr>
        <p:spPr>
          <a:xfrm rot="10800000">
            <a:off x="4473100" y="2595125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34"/>
          <p:cNvSpPr txBox="1"/>
          <p:nvPr/>
        </p:nvSpPr>
        <p:spPr>
          <a:xfrm>
            <a:off x="3479650" y="2325325"/>
            <a:ext cx="19869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Relevance score [0, 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1675238" y="4624450"/>
            <a:ext cx="19869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for Question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5516125" y="4622875"/>
            <a:ext cx="19869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for Column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43700" y="1065675"/>
            <a:ext cx="8288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Learn and extract important features for each question and column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Build a neural network or random forest model to predict the relevance score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Milestone Plan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00" y="1191225"/>
            <a:ext cx="7463475" cy="34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Completed source selection and table classification.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Working on column projection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Continue to complete other clauses in SQL (WHERE, ORDER BY, LIMIT etc.)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Assemble and refine the SQL query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Execute and evaluate the SQL query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378775" y="1017725"/>
            <a:ext cx="7854900" cy="3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Jauhar, Sujay Kumar, Peter Turney, and Eduard Hovy. "Tables as semi-structured knowledge for question answering."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54th Annual Meeting of the Association for Computational Linguistics (Volume 1: Long Papers)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Vol. 1. 2016.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Zhong, Victor, Caiming Xiong, and Richard Socher. "Seq2SQL: Generating structured queries from natural language using reinforcement learning."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 preprint arXiv:1709.00103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(2017).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Dong, Li, and Mirella Lapata. "Language to logical form with neural attention."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 preprint arXiv:1601.01280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(2016).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Sun, Huan, et al. "Table cell search for question answering." </a:t>
            </a:r>
            <a:r>
              <a:rPr lang="en" sz="12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25th International Conference on World Wide Web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International World Wide Web Conferences Steering Committee, 2016.</a:t>
            </a:r>
            <a:endParaRPr sz="12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Xu, Xiaojun, Chang Liu, and Dawn Song. "Sqlnet: Generating structured queries from natural language without reinforcement learning." </a:t>
            </a:r>
            <a:r>
              <a:rPr lang="en" sz="1000" i="1">
                <a:solidFill>
                  <a:srgbClr val="222222"/>
                </a:solidFill>
                <a:highlight>
                  <a:srgbClr val="FFFFFF"/>
                </a:highlight>
              </a:rPr>
              <a:t>arXiv preprint arXiv:1711.04436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(2017).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569400" y="2069300"/>
            <a:ext cx="200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Question: Alexa, what will be the maximum temperature on Tuesday?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3">
            <a:alphaModFix/>
          </a:blip>
          <a:srcRect t="38446" r="26932"/>
          <a:stretch/>
        </p:blipFill>
        <p:spPr>
          <a:xfrm>
            <a:off x="936000" y="2191825"/>
            <a:ext cx="5567700" cy="270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/>
        </p:nvSpPr>
        <p:spPr>
          <a:xfrm>
            <a:off x="6560125" y="3474100"/>
            <a:ext cx="1870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Weather_Info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540325" y="1706850"/>
            <a:ext cx="7061400" cy="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SELECT “</a:t>
            </a:r>
            <a:r>
              <a:rPr lang="en" sz="1400" b="1" i="0" u="none" strike="noStrike" cap="none">
                <a:solidFill>
                  <a:srgbClr val="000000"/>
                </a:solidFill>
              </a:rPr>
              <a:t>Max Temp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FROM Weather_Info WHERE Day=”Tuesday”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part of a bigger project.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asks a question; the answer is in a table on a webpage.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Objective: Extract the correct answer from the table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 answering from structured data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Natural language is converted to a SQL query.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Study</a:t>
            </a:r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6900" y="1152475"/>
            <a:ext cx="396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Tables as Semi-Structured knowledge for QA </a:t>
            </a:r>
            <a:r>
              <a:rPr lang="en" sz="1100" b="1">
                <a:solidFill>
                  <a:srgbClr val="000000"/>
                </a:solidFill>
              </a:rPr>
              <a:t>[</a:t>
            </a:r>
            <a:r>
              <a:rPr lang="en" sz="1100" b="1">
                <a:solidFill>
                  <a:schemeClr val="dk1"/>
                </a:solidFill>
              </a:rPr>
              <a:t>Sujay Kumar Jauhar et al]</a:t>
            </a:r>
            <a:r>
              <a:rPr lang="en" sz="1400">
                <a:solidFill>
                  <a:schemeClr val="dk1"/>
                </a:solidFill>
              </a:rPr>
              <a:t> -</a:t>
            </a:r>
            <a:r>
              <a:rPr lang="en" sz="1400"/>
              <a:t> for multiple-choice question (MCQ) answering. Focus on tables that represent general knowledge facts, with cells that contain free-form text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SEQ2SQL: Generating Structured Queries from Natural Language Using Reinforcement Learning</a:t>
            </a:r>
            <a:r>
              <a:rPr lang="en" sz="1400"/>
              <a:t> </a:t>
            </a:r>
            <a:r>
              <a:rPr lang="en" sz="1100" b="1">
                <a:solidFill>
                  <a:srgbClr val="666666"/>
                </a:solidFill>
              </a:rPr>
              <a:t>[Victor Zhong et al]</a:t>
            </a:r>
            <a:r>
              <a:rPr lang="en" sz="1400"/>
              <a:t>- WikiSQL dataset, uses rewards from in the-loop query execution over the database to learn a policy to generate the query.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276050" y="285525"/>
            <a:ext cx="444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/>
              <a:t>Language to Logical Form with Neural Attention </a:t>
            </a:r>
            <a:r>
              <a:rPr lang="en" sz="1100" b="1"/>
              <a:t>[L. Dong et al] - </a:t>
            </a:r>
            <a:r>
              <a:rPr lang="en" sz="1400"/>
              <a:t>Encode input utterances into vector representations, generate their logical forms by conditioning the output sequences on encoding vectors. Learn soft alignments between natural language and logical forms.</a:t>
            </a:r>
            <a:endParaRPr sz="14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/>
              <a:t>SQLNet: Generating Structured Queries from Natural Language Without Reinforcement Learning </a:t>
            </a:r>
            <a:r>
              <a:rPr lang="en" sz="1100" b="1"/>
              <a:t>[</a:t>
            </a:r>
            <a:r>
              <a:rPr lang="en" sz="1000" b="1">
                <a:solidFill>
                  <a:srgbClr val="666666"/>
                </a:solidFill>
                <a:highlight>
                  <a:srgbClr val="FFFFFF"/>
                </a:highlight>
              </a:rPr>
              <a:t>Xu, Xiaojun</a:t>
            </a:r>
            <a:r>
              <a:rPr lang="en" sz="1100" b="1">
                <a:solidFill>
                  <a:srgbClr val="666666"/>
                </a:solidFill>
              </a:rPr>
              <a:t> </a:t>
            </a:r>
            <a:r>
              <a:rPr lang="en" sz="1100" b="1"/>
              <a:t>et al] -</a:t>
            </a:r>
            <a:r>
              <a:rPr lang="en" sz="1400"/>
              <a:t> Most Seq2Seq models will necessarily require the SQL queries to be serialized. Sketch-based approach is where the template contains a dependency graph so that one prediction can be done by taking into consideration only the previous predictions that it depends on. The sketch aligns naturally to the syntactical structure of a SQL query.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Curation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Collection: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 questions and answers from AMT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Collecting tables - for each question, to find the answer to the question in a table on the web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extracting a table, the labeler writes the SQL query that corresponds to the NL question.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description: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Train: 238 tables and questions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Test: 63 t</a:t>
            </a:r>
            <a:r>
              <a:rPr lang="en"/>
              <a:t>ables and questions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-- </a:t>
            </a:r>
            <a:r>
              <a:rPr lang="en"/>
              <a:t>C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ollection is also being done </a:t>
            </a:r>
            <a:r>
              <a:rPr lang="en"/>
              <a:t>in parallel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78850" y="1152475"/>
            <a:ext cx="5957700" cy="10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total of 302 question-table pairs.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238 (78.8%) training data, 64 (21.2%) testing data.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174 (57.6%) Entity type table, 128 (42.4%) Key-Value type table.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750" y="1017725"/>
            <a:ext cx="1847850" cy="35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 rotWithShape="1">
          <a:blip r:embed="rId4">
            <a:alphaModFix/>
          </a:blip>
          <a:srcRect t="6217"/>
          <a:stretch/>
        </p:blipFill>
        <p:spPr>
          <a:xfrm>
            <a:off x="554800" y="2470250"/>
            <a:ext cx="4946649" cy="2140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2068275" y="4864200"/>
            <a:ext cx="19197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 type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612650" y="4864200"/>
            <a:ext cx="19197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Key-Value type 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Pipeline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 Selection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Learn to identify the correct table for the given question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 Classification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Learn Entity type or Key-Value type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query formulation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lphaLcPeriod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clause: learn to identify the correct column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lphaLcPeriod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clause: learn if sorting is needed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lphaLcPeriod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clause: learn if top N display is needed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lphaLcPeriod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clause: learn to identify the correct row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b="1" dirty="0"/>
              <a:t>  4.  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query execution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Evaluate and measure the performance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- Source Selection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77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Method: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Pre-process table into a bag-of-words, including stop-word removal, stemming etc.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TF-IDF to compare question with each table (BoW)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 = 76.5% for training dataset, 73.4% for testing dataset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exploration: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Doc2Vec Approach, but the accuracy is only ~</a:t>
            </a:r>
            <a:r>
              <a:rPr lang="en"/>
              <a:t>5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6% (</a:t>
            </a:r>
            <a:r>
              <a:rPr lang="en"/>
              <a:t>Also,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d</a:t>
            </a: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oes not converge)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- Table Classification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Hypothesis: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Key-Value tables only have 2 columns after removing URL columns.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2 columns are all text-type (mixed data type) columns.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600" y="3090975"/>
            <a:ext cx="5530001" cy="14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On-screen Show (16:9)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Simple Light</vt:lpstr>
      <vt:lpstr>Simple Light</vt:lpstr>
      <vt:lpstr>SayHear</vt:lpstr>
      <vt:lpstr>Introduction</vt:lpstr>
      <vt:lpstr>Introduction</vt:lpstr>
      <vt:lpstr>Literature Study</vt:lpstr>
      <vt:lpstr>Dataset Curation</vt:lpstr>
      <vt:lpstr>Data</vt:lpstr>
      <vt:lpstr>System Pipeline</vt:lpstr>
      <vt:lpstr>Result - Source Selection</vt:lpstr>
      <vt:lpstr>Result - Table Classification</vt:lpstr>
      <vt:lpstr>Column Projection</vt:lpstr>
      <vt:lpstr>Milestone Plan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SayHear</dc:title>
  <cp:lastModifiedBy>Hu Fan</cp:lastModifiedBy>
  <cp:revision>1</cp:revision>
  <dcterms:modified xsi:type="dcterms:W3CDTF">2018-12-12T00:11:11Z</dcterms:modified>
</cp:coreProperties>
</file>