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A88F3-F476-4957-A65B-28D6102E9B6A}">
  <a:tblStyle styleId="{687A88F3-F476-4957-A65B-28D6102E9B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93A7CE2-9D29-46C4-841B-49AB62ED450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automatically get relation name and data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Is the length of the content of each cell in one column similar? averaged over the number of columns.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400">
                <a:solidFill>
                  <a:schemeClr val="dk2"/>
                </a:solidFill>
              </a:rPr>
              <a:t>Do the cells in a column all contain digits or not?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54400"/>
            <a:ext cx="85206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SayHear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31450"/>
            <a:ext cx="85206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Bhavya Karki, Fan Hu</a:t>
            </a: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Advisors: Anthony Tomasic, Matthias Grabmair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In collaboration with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Lucile Callebert, Nithin Haridas, Suhail Barot, Zihua Liu 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01638"/>
            <a:ext cx="19050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4875" y="201647"/>
            <a:ext cx="2515225" cy="6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08750" y="4313625"/>
            <a:ext cx="35265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11-632 (Fall 2018)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MCDS Capstone Course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Row filtering (WHERE clause)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l="22671"/>
          <a:stretch/>
        </p:blipFill>
        <p:spPr>
          <a:xfrm>
            <a:off x="5186351" y="3652700"/>
            <a:ext cx="1803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r="22875"/>
          <a:stretch/>
        </p:blipFill>
        <p:spPr>
          <a:xfrm>
            <a:off x="7148350" y="3652700"/>
            <a:ext cx="1914525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2" idx="0"/>
            <a:endCxn id="155" idx="2"/>
          </p:cNvCxnSpPr>
          <p:nvPr/>
        </p:nvCxnSpPr>
        <p:spPr>
          <a:xfrm rot="10800000" flipH="1">
            <a:off x="6088264" y="2996000"/>
            <a:ext cx="967200" cy="6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22"/>
          <p:cNvCxnSpPr>
            <a:stCxn id="153" idx="0"/>
            <a:endCxn id="155" idx="2"/>
          </p:cNvCxnSpPr>
          <p:nvPr/>
        </p:nvCxnSpPr>
        <p:spPr>
          <a:xfrm rot="10800000">
            <a:off x="7055612" y="2996000"/>
            <a:ext cx="1050000" cy="6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6017650" y="2500700"/>
            <a:ext cx="20757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2"/>
          <p:cNvCxnSpPr>
            <a:stCxn id="155" idx="0"/>
            <a:endCxn id="158" idx="2"/>
          </p:cNvCxnSpPr>
          <p:nvPr/>
        </p:nvCxnSpPr>
        <p:spPr>
          <a:xfrm rot="10800000">
            <a:off x="7052800" y="1928000"/>
            <a:ext cx="2700" cy="5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22"/>
          <p:cNvSpPr txBox="1"/>
          <p:nvPr/>
        </p:nvSpPr>
        <p:spPr>
          <a:xfrm>
            <a:off x="6059500" y="1658425"/>
            <a:ext cx="19869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 score [0, 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186338" y="3857050"/>
            <a:ext cx="19869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for Q_Word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227175" y="3857050"/>
            <a:ext cx="19869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for Column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15450" y="3181625"/>
            <a:ext cx="451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and extract important features for each q_word and each column.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a ML classification model to predict the relevance score.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15450" y="1115975"/>
            <a:ext cx="5259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ML classification problem: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Format: WHERE column ==/LIKE keyword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 question, for each column in the table and each word in the question, predict if (column, q_word) pair should be included in the WHERE clause.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Features used for row filtering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11700" y="1209000"/>
            <a:ext cx="8023200" cy="2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Minimum edit distance between q_word and column content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(Check if column X contain q_word)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 type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(DateTime, Text, Currency, Boolean, Number, Percentage, URL etc)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Cell Length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Rows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(Single-row tables do not need row filtering)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Columns selected in SELECT clause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POS/NER/Dependency parsing for q_word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 of row filtering (WHERE clause)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1880750" y="2415425"/>
          <a:ext cx="1838325" cy="959552"/>
        </p:xfrm>
        <a:graphic>
          <a:graphicData uri="http://schemas.openxmlformats.org/drawingml/2006/table">
            <a:tbl>
              <a:tblPr>
                <a:noFill/>
                <a:tableStyleId>{793A7CE2-9D29-46C4-841B-49AB62ED4502}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117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5199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" name="Google Shape;177;p24"/>
          <p:cNvSpPr txBox="1"/>
          <p:nvPr/>
        </p:nvSpPr>
        <p:spPr>
          <a:xfrm>
            <a:off x="759650" y="2415425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759650" y="2912600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1934225" y="1858625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795150" y="1858625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401663" y="1317575"/>
            <a:ext cx="79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p24"/>
          <p:cNvGraphicFramePr/>
          <p:nvPr/>
        </p:nvGraphicFramePr>
        <p:xfrm>
          <a:off x="5743725" y="2415425"/>
          <a:ext cx="1838325" cy="959552"/>
        </p:xfrm>
        <a:graphic>
          <a:graphicData uri="http://schemas.openxmlformats.org/drawingml/2006/table">
            <a:tbl>
              <a:tblPr>
                <a:noFill/>
                <a:tableStyleId>{793A7CE2-9D29-46C4-841B-49AB62ED4502}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1731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3" name="Google Shape;183;p24"/>
          <p:cNvSpPr txBox="1"/>
          <p:nvPr/>
        </p:nvSpPr>
        <p:spPr>
          <a:xfrm>
            <a:off x="4622625" y="2460900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4622625" y="2958075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797200" y="1904100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658125" y="1904100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336484" y="1340313"/>
            <a:ext cx="65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880750" y="3759325"/>
            <a:ext cx="20115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Accuracy:	0.9946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Recall:	0.9750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Precision:	0.8182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743725" y="3759325"/>
            <a:ext cx="20115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Accuracy:	0.9733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Recall:	0.6000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Precision:	0.3333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Tasks Completed</a:t>
            </a:r>
            <a:endParaRPr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Table type classification and processing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Source selection - Choose the table that contains the answer 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Projection - Get the attributes for SELECT and WHERE clauses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Next Steps</a:t>
            </a:r>
            <a:endParaRPr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Error analysis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Study the features for ORDER BY/LIMIT clause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Report/Presentation/Documentation and wrap up for the semester</a:t>
            </a:r>
            <a:endParaRPr sz="1800"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378775" y="1017725"/>
            <a:ext cx="7854900" cy="3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Jauhar, Sujay Kumar, Peter Turney, and Eduard Hovy. "Tables as semi-structured knowledge for question answering."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54th Annual Meeting of the Association for Computational Linguistics (Volume 1: Long Papers)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Vol. 1. 2016.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Zhong, Victor, Caiming Xiong, and Richard Socher. "Seq2SQL: Generating structured queries from natural language using reinforcement learning."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 preprint arXiv:1709.00103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(2017).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Dong, Li, and Mirella Lapata. "Language to logical form with neural attention."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 preprint arXiv:1601.01280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(2016).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Sun, Huan, et al. "Table cell search for question answering."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25th International Conference on World Wide Web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International World Wide Web Conferences Steering Committee, 2016.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Xu, Xiaojun, Chang Liu, and Dawn Song. "Sqlnet: Generating structured queries from natural language without reinforcement learning." </a:t>
            </a:r>
            <a:r>
              <a:rPr lang="en" sz="10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arXiv:1711.04436</a:t>
            </a:r>
            <a:r>
              <a:rPr lang="e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(2017).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569400" y="2069300"/>
            <a:ext cx="200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1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0538" y="594050"/>
            <a:ext cx="78039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 Objective</a:t>
            </a:r>
            <a:r>
              <a:rPr lang="en" sz="18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Answer questions from tables collected on the web</a:t>
            </a:r>
            <a:r>
              <a:rPr lang="en" sz="12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42250" y="2350325"/>
            <a:ext cx="36789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answering from structured data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 natural language to SQL query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375" y="2115713"/>
            <a:ext cx="4683975" cy="23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90550" y="1269950"/>
            <a:ext cx="4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Alexa, when is Maroon 5 coming to San Antonio for a concert?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11250" y="1269950"/>
            <a:ext cx="3540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SQL: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“Date” FROM Maroon_5 WHERE “City” ~ “San Antonio”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61200" y="4508225"/>
            <a:ext cx="197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Table: Maroon_5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754575" y="1434650"/>
            <a:ext cx="505800" cy="24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53250" y="3901975"/>
            <a:ext cx="4749300" cy="243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24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System Pipeline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60325" y="1030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Table Classification</a:t>
            </a:r>
            <a:r>
              <a:rPr lang="en" dirty="0"/>
              <a:t>: Learn Entity type or Key-Value type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Transform/Process </a:t>
            </a:r>
            <a:r>
              <a:rPr lang="en" dirty="0"/>
              <a:t>all tables to entity type.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Source Selection</a:t>
            </a:r>
            <a:r>
              <a:rPr lang="en" dirty="0"/>
              <a:t>: Learn to identify the correct table for the given question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SQL query formulation</a:t>
            </a:r>
            <a:r>
              <a:rPr lang="en" dirty="0"/>
              <a:t>:</a:t>
            </a:r>
            <a:endParaRPr dirty="0"/>
          </a:p>
          <a:p>
            <a:pPr marL="9144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" b="1" dirty="0"/>
              <a:t>SELECT</a:t>
            </a:r>
            <a:r>
              <a:rPr lang="en" dirty="0"/>
              <a:t> clause: learn to identify the correct column</a:t>
            </a:r>
            <a:endParaRPr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b="1" dirty="0"/>
              <a:t>WHERE</a:t>
            </a:r>
            <a:r>
              <a:rPr lang="en" dirty="0"/>
              <a:t> clause: learn to identify the correct row</a:t>
            </a:r>
            <a:endParaRPr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b="1" dirty="0"/>
              <a:t>ORDER BY</a:t>
            </a:r>
            <a:r>
              <a:rPr lang="en" dirty="0"/>
              <a:t> clause: learn if sorting is needed</a:t>
            </a:r>
            <a:endParaRPr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b="1" dirty="0"/>
              <a:t>LIMIT</a:t>
            </a:r>
            <a:r>
              <a:rPr lang="en" dirty="0"/>
              <a:t> clause: learn if top N display is needed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 b="1" dirty="0"/>
              <a:t>5.   SQL query execution</a:t>
            </a:r>
            <a:r>
              <a:rPr lang="en" dirty="0"/>
              <a:t>: Evaluate and measure the performance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Classification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15450" y="2257925"/>
            <a:ext cx="8928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used: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columns when ignoring link columns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"key" or "property" in column header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 of cell length (normalized)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 of presence of digits (normalized)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15450" y="1212225"/>
            <a:ext cx="8616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ML classification problem: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 table, predict if the table is Entity type or Key-Value type.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 of Table Classification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15450" y="2604150"/>
            <a:ext cx="8928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740663" y="1657350"/>
          <a:ext cx="7662675" cy="1981050"/>
        </p:xfrm>
        <a:graphic>
          <a:graphicData uri="http://schemas.openxmlformats.org/drawingml/2006/table">
            <a:tbl>
              <a:tblPr>
                <a:noFill/>
                <a:tableStyleId>{687A88F3-F476-4957-A65B-28D6102E9B6A}</a:tableStyleId>
              </a:tblPr>
              <a:tblGrid>
                <a:gridCol w="18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With Column Header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Without Column Header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Train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Train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Logistic Regression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0.9789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0.8819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0.7619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Decision Tree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0.9831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1.0000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0.9283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0.8095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KNN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0.9831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1.0000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0.9241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0.8095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24200" y="503375"/>
            <a:ext cx="88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SQL Query formulation: SELECT and WHERE clauses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845425"/>
            <a:ext cx="8520600" cy="30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into two problems - (i) Identifying the column (value) to be projected and the (ii) row (key) which gives the condition.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important question words.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to sequence models cannot be used here - Few training examples.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Column Selection (SELECT clause)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l="22671"/>
          <a:stretch/>
        </p:blipFill>
        <p:spPr>
          <a:xfrm>
            <a:off x="5186351" y="3652700"/>
            <a:ext cx="1803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r="22875"/>
          <a:stretch/>
        </p:blipFill>
        <p:spPr>
          <a:xfrm>
            <a:off x="7148350" y="3652700"/>
            <a:ext cx="1914525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>
            <a:stCxn id="108" idx="0"/>
            <a:endCxn id="111" idx="2"/>
          </p:cNvCxnSpPr>
          <p:nvPr/>
        </p:nvCxnSpPr>
        <p:spPr>
          <a:xfrm rot="10800000" flipH="1">
            <a:off x="6088264" y="2996000"/>
            <a:ext cx="967200" cy="6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19"/>
          <p:cNvCxnSpPr>
            <a:stCxn id="109" idx="0"/>
            <a:endCxn id="111" idx="2"/>
          </p:cNvCxnSpPr>
          <p:nvPr/>
        </p:nvCxnSpPr>
        <p:spPr>
          <a:xfrm rot="10800000">
            <a:off x="7055612" y="2996000"/>
            <a:ext cx="1050000" cy="65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19"/>
          <p:cNvSpPr/>
          <p:nvPr/>
        </p:nvSpPr>
        <p:spPr>
          <a:xfrm>
            <a:off x="6017650" y="2500700"/>
            <a:ext cx="20757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9"/>
          <p:cNvCxnSpPr>
            <a:stCxn id="111" idx="0"/>
            <a:endCxn id="114" idx="2"/>
          </p:cNvCxnSpPr>
          <p:nvPr/>
        </p:nvCxnSpPr>
        <p:spPr>
          <a:xfrm rot="10800000">
            <a:off x="7052800" y="1928000"/>
            <a:ext cx="2700" cy="5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19"/>
          <p:cNvSpPr txBox="1"/>
          <p:nvPr/>
        </p:nvSpPr>
        <p:spPr>
          <a:xfrm>
            <a:off x="6059500" y="1658425"/>
            <a:ext cx="19869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 score [0, 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094800" y="3857050"/>
            <a:ext cx="19869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for 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227175" y="3857050"/>
            <a:ext cx="19869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for Column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15450" y="2603600"/>
            <a:ext cx="451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and extract important features for the question and each column.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a ML classification model (neural network, random forest etc.) to predict the relevance score.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15450" y="1115975"/>
            <a:ext cx="5313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ML classification problem: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 question, for each column in the table, predict if the column should be included in the SELECT clause.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Features used for column selection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11700" y="1209000"/>
            <a:ext cx="8023200" cy="1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type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(NUM, HUM, ENTY, LOC, ABBR, SQ, DESC etc.)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 type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(DateTime, Text, Currency, Boolean, Number, Percentage, URL etc)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 distance between question and column header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Cell Length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Word2Vec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of column selection (SELECT clause)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1880750" y="2415425"/>
          <a:ext cx="1838325" cy="959552"/>
        </p:xfrm>
        <a:graphic>
          <a:graphicData uri="http://schemas.openxmlformats.org/drawingml/2006/table">
            <a:tbl>
              <a:tblPr>
                <a:noFill/>
                <a:tableStyleId>{793A7CE2-9D29-46C4-841B-49AB62ED4502}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238 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 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305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1468 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Google Shape;133;p21"/>
          <p:cNvSpPr txBox="1"/>
          <p:nvPr/>
        </p:nvSpPr>
        <p:spPr>
          <a:xfrm>
            <a:off x="759650" y="2415425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59650" y="2912600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934225" y="1858625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795150" y="1858625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401663" y="1317575"/>
            <a:ext cx="79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5743725" y="2415425"/>
          <a:ext cx="1838325" cy="959552"/>
        </p:xfrm>
        <a:graphic>
          <a:graphicData uri="http://schemas.openxmlformats.org/drawingml/2006/table">
            <a:tbl>
              <a:tblPr>
                <a:noFill/>
                <a:tableStyleId>{793A7CE2-9D29-46C4-841B-49AB62ED4502}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399 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Google Shape;139;p21"/>
          <p:cNvSpPr txBox="1"/>
          <p:nvPr/>
        </p:nvSpPr>
        <p:spPr>
          <a:xfrm>
            <a:off x="4622625" y="2460900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622625" y="2958075"/>
            <a:ext cx="11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797200" y="1904100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658125" y="1904100"/>
            <a:ext cx="9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pred_0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336484" y="1340313"/>
            <a:ext cx="65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880750" y="3759325"/>
            <a:ext cx="16896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Accuracy:	0.8338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Recall:	0.8718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Precision:	0.4383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743725" y="3759325"/>
            <a:ext cx="16896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Accuracy:	0.8140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Recall:	0.8485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Precision:	0.3733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On-screen Show (16:9)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Simple Light</vt:lpstr>
      <vt:lpstr>SayHear</vt:lpstr>
      <vt:lpstr>Introduction</vt:lpstr>
      <vt:lpstr>System Pipeline</vt:lpstr>
      <vt:lpstr>Table Classification</vt:lpstr>
      <vt:lpstr>Result of Table Classification</vt:lpstr>
      <vt:lpstr>SQL Query formulation: SELECT and WHERE clauses</vt:lpstr>
      <vt:lpstr>Column Selection (SELECT clause)</vt:lpstr>
      <vt:lpstr>Features used for column selection</vt:lpstr>
      <vt:lpstr>Results of column selection (SELECT clause)</vt:lpstr>
      <vt:lpstr>Row filtering (WHERE clause)</vt:lpstr>
      <vt:lpstr>Features used for row filtering</vt:lpstr>
      <vt:lpstr>Results of row filtering (WHERE clause)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SayHear</dc:title>
  <cp:lastModifiedBy>Hu Fan</cp:lastModifiedBy>
  <cp:revision>1</cp:revision>
  <dcterms:modified xsi:type="dcterms:W3CDTF">2018-12-12T00:11:41Z</dcterms:modified>
</cp:coreProperties>
</file>