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3" r:id="rId5"/>
    <p:sldId id="277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B0B7-300D-4107-A7CF-90C54193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7BB9-44BF-4F1D-89B1-84D873F6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EE7E-5DB6-44B6-A3E4-DD88DD1B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0389-6772-4C99-BE68-F59326E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FCB0-AC77-427B-99B4-184A2142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05C-ADFB-4E96-9F18-ED5EBB06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FFE2-7A3F-4C3D-BCBF-B2464849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6CF8-8C7D-419B-8F48-1C6557B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55B4-F151-4FCD-AD0F-6735122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0855-C3BA-4036-83A9-366FD5C4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1FF46-8E25-47FA-8B56-BD7C76F7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7DDE-12D9-4E5A-9D12-8C1789C0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BA0-3AC9-48BA-8FE0-5260AD2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629F-9C9B-42B4-ACED-FAB511A9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916-49E1-4F19-8172-37BE6CC1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10A-F06A-46AB-B5A5-2B7C2683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90D-7F22-4506-9731-3BF3331A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54CF-6D43-4685-994E-07EA23D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9614-E9A8-4567-9E18-9DA42C5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76E6-C8E4-4470-8EB7-4E4DB7D1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D7E1-43D4-4C1A-B5F7-18263E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5F26-727E-4FAB-873F-06E85ED9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B595-2B0A-44FE-A46F-887A670D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74DF-6001-436A-BC7B-B29746A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D8EC-7205-45CA-B1C2-8C59A74D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313-3161-4A60-A4EB-8A674750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2E77-6FC4-46B4-9602-B3031149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3864-7484-4038-8C42-2B23E016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9217-2CA0-41C5-ACCE-DF5714A4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137C-88F8-403A-9C73-6A9A58E4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2A7D-F29E-4C43-961D-88FA4E7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B4AA-58DC-48F3-BA06-800FB5E1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CB37-D462-4B72-A579-A5E17EAD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E1F3-2DBB-4A79-849F-B70FF022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6A4E-2CF3-4A33-AE32-A455444D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2657B-09AE-43F0-AC93-452623E3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01CE9-30C9-461B-A8E0-F5FE85B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60D3C-ACE2-4D5E-B587-91C7A58A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C31E-56EB-4BE7-AB0A-5BE4FDC2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0A5-46A1-4AE8-B208-F3B672C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6918-8A37-486E-B5CC-B4E90D6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2AD6-DAA2-4723-AD2C-C6C09AD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9D98-B6A0-41FA-BC37-4688D5E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BE316-C1B4-4D45-AEFB-44917FF2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CCB41-11C2-459D-B563-96BFA39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1B0A-37FD-48B2-ACE4-371CD80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7FF-585F-4A30-983F-59A2E76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C0B7-D6CD-4C58-A0C7-114242DD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32E0B-ABCF-4925-8306-2B15B3B4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F99D-AF9C-4C9D-948B-9D759385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020F-BA38-4051-A894-929931D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6121-C1CA-4B24-98AC-00DAF7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B35-253A-4944-9018-26ABE612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A219-3AF8-4CA5-A1E5-1B0C22C2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B1B4-9210-42DD-9F22-21BE9B9B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3CEA-D30F-4A69-9EA4-9D430B5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13462-96BB-4AA5-A1C4-C85B507A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CFE4-19B8-4167-A50E-1906301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B2F9-BE54-4E5F-8D9C-16E4CE1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7AD6-6B60-4B17-BBF2-F9FEE43C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1245-BBA0-426D-9E72-4A2D3C9E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4C1C-B2A6-4016-A763-EDC4D776321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C05B-7162-429C-B4AB-6B10E272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15C-B563-4CE6-A96A-1039C0983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BDF3-2D73-4D02-95FE-8B987E09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1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844DF-75E6-42CA-8ADD-B67BE197B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1"/>
            <a:ext cx="9144000" cy="1655762"/>
          </a:xfrm>
        </p:spPr>
        <p:txBody>
          <a:bodyPr/>
          <a:lstStyle/>
          <a:p>
            <a:r>
              <a:rPr lang="en-US" dirty="0"/>
              <a:t>Fan </a:t>
            </a:r>
            <a:r>
              <a:rPr lang="en-US" altLang="zh-CN" dirty="0"/>
              <a:t>&amp; </a:t>
            </a:r>
            <a:r>
              <a:rPr lang="en-US" altLang="zh-CN" dirty="0" err="1"/>
              <a:t>Zihua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C27F-B1D9-44DF-BC8B-8D57507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19" y="28331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Continue from last week: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Identify the correct column in WHERE clause</a:t>
            </a:r>
          </a:p>
        </p:txBody>
      </p:sp>
    </p:spTree>
    <p:extLst>
      <p:ext uri="{BB962C8B-B14F-4D97-AF65-F5344CB8AC3E}">
        <p14:creationId xmlns:p14="http://schemas.microsoft.com/office/powerpoint/2010/main" val="165980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7B64-8BEF-4186-A34D-27FEB78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7F13-3531-4E55-BA48-2BB383EA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775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Min Edit Distance between q and column content</a:t>
            </a:r>
            <a:endParaRPr lang="en-US" dirty="0"/>
          </a:p>
          <a:p>
            <a:r>
              <a:rPr lang="en-US" b="1" dirty="0"/>
              <a:t>Average Cell Length</a:t>
            </a:r>
            <a:endParaRPr lang="en-US" dirty="0"/>
          </a:p>
          <a:p>
            <a:r>
              <a:rPr lang="en-US" b="1" strike="sngStrike" dirty="0"/>
              <a:t>Column Type = URL? </a:t>
            </a:r>
            <a:endParaRPr lang="en-US" strike="sngStrike" dirty="0"/>
          </a:p>
          <a:p>
            <a:r>
              <a:rPr lang="en-US" b="1" dirty="0"/>
              <a:t>Num of Rows </a:t>
            </a:r>
            <a:r>
              <a:rPr lang="en-US" altLang="zh-CN" b="1" dirty="0"/>
              <a:t>= 1? </a:t>
            </a:r>
            <a:endParaRPr lang="en-US" b="1" dirty="0"/>
          </a:p>
          <a:p>
            <a:r>
              <a:rPr lang="en-US" b="1" dirty="0"/>
              <a:t>SELECT columns</a:t>
            </a:r>
          </a:p>
          <a:p>
            <a:r>
              <a:rPr lang="en-US" b="1" dirty="0">
                <a:solidFill>
                  <a:srgbClr val="0070C0"/>
                </a:solidFill>
              </a:rPr>
              <a:t>Column Data Type</a:t>
            </a:r>
          </a:p>
          <a:p>
            <a:r>
              <a:rPr lang="en-US" b="1" dirty="0">
                <a:solidFill>
                  <a:srgbClr val="0070C0"/>
                </a:solidFill>
              </a:rPr>
              <a:t>Number of Columns</a:t>
            </a:r>
          </a:p>
          <a:p>
            <a:r>
              <a:rPr lang="en-US" b="1" dirty="0">
                <a:solidFill>
                  <a:srgbClr val="0070C0"/>
                </a:solidFill>
              </a:rPr>
              <a:t>word2vec proximity</a:t>
            </a:r>
          </a:p>
          <a:p>
            <a:r>
              <a:rPr lang="en-US" b="1" dirty="0">
                <a:solidFill>
                  <a:srgbClr val="0070C0"/>
                </a:solidFill>
              </a:rPr>
              <a:t>Question Type </a:t>
            </a:r>
          </a:p>
        </p:txBody>
      </p:sp>
    </p:spTree>
    <p:extLst>
      <p:ext uri="{BB962C8B-B14F-4D97-AF65-F5344CB8AC3E}">
        <p14:creationId xmlns:p14="http://schemas.microsoft.com/office/powerpoint/2010/main" val="37200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5811D1-AC1F-4D00-81D7-C7815D97B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20344"/>
              </p:ext>
            </p:extLst>
          </p:nvPr>
        </p:nvGraphicFramePr>
        <p:xfrm>
          <a:off x="943973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98A4E3-833F-4588-8A66-935BBD5572D2}"/>
              </a:ext>
            </a:extLst>
          </p:cNvPr>
          <p:cNvSpPr txBox="1"/>
          <p:nvPr/>
        </p:nvSpPr>
        <p:spPr>
          <a:xfrm>
            <a:off x="1051319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</a:t>
            </a:r>
            <a:r>
              <a:rPr lang="en-US" altLang="zh-CN" b="1" dirty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Recall:	0.95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38BE5-3676-4D6E-B625-29CFDF299A12}"/>
              </a:ext>
            </a:extLst>
          </p:cNvPr>
          <p:cNvSpPr txBox="1"/>
          <p:nvPr/>
        </p:nvSpPr>
        <p:spPr>
          <a:xfrm>
            <a:off x="1051319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0.84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49DB74-B8DC-4AEA-B04C-DD7E607AF5D6}"/>
              </a:ext>
            </a:extLst>
          </p:cNvPr>
          <p:cNvSpPr txBox="1"/>
          <p:nvPr/>
        </p:nvSpPr>
        <p:spPr>
          <a:xfrm>
            <a:off x="-405411" y="1857136"/>
            <a:ext cx="17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69C824-B678-4FFC-BAFC-CA025DC5A115}"/>
              </a:ext>
            </a:extLst>
          </p:cNvPr>
          <p:cNvSpPr txBox="1"/>
          <p:nvPr/>
        </p:nvSpPr>
        <p:spPr>
          <a:xfrm>
            <a:off x="-405411" y="4709149"/>
            <a:ext cx="17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22947-A9F7-4ACD-B69A-D0D467C0EA6E}"/>
              </a:ext>
            </a:extLst>
          </p:cNvPr>
          <p:cNvSpPr txBox="1"/>
          <p:nvPr/>
        </p:nvSpPr>
        <p:spPr>
          <a:xfrm>
            <a:off x="864886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910D41F-3E65-4499-8103-D8ED25A7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03634"/>
              </p:ext>
            </p:extLst>
          </p:nvPr>
        </p:nvGraphicFramePr>
        <p:xfrm>
          <a:off x="922712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52D7C27-9257-411D-ADFE-72E2B904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47751"/>
              </p:ext>
            </p:extLst>
          </p:nvPr>
        </p:nvGraphicFramePr>
        <p:xfrm>
          <a:off x="3061420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42613F9-000B-450D-B607-7F02F6A3809F}"/>
              </a:ext>
            </a:extLst>
          </p:cNvPr>
          <p:cNvSpPr txBox="1"/>
          <p:nvPr/>
        </p:nvSpPr>
        <p:spPr>
          <a:xfrm>
            <a:off x="3168766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1.00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1.00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Precision:0.99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B841A-6F1B-4177-819C-12CEFE215621}"/>
              </a:ext>
            </a:extLst>
          </p:cNvPr>
          <p:cNvSpPr txBox="1"/>
          <p:nvPr/>
        </p:nvSpPr>
        <p:spPr>
          <a:xfrm>
            <a:off x="3168766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</a:t>
            </a:r>
            <a:r>
              <a:rPr lang="en-US" altLang="zh-CN" b="1" dirty="0">
                <a:solidFill>
                  <a:srgbClr val="FF0000"/>
                </a:solidFill>
              </a:rPr>
              <a:t>96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Recall:	0.77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Precision:0.56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390610-7906-4C58-89A7-03EAB9791C1A}"/>
              </a:ext>
            </a:extLst>
          </p:cNvPr>
          <p:cNvSpPr txBox="1"/>
          <p:nvPr/>
        </p:nvSpPr>
        <p:spPr>
          <a:xfrm>
            <a:off x="2982333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Tree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8F6EB9D-4D1A-4E1D-8E9F-46C8BD76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8706"/>
              </p:ext>
            </p:extLst>
          </p:nvPr>
        </p:nvGraphicFramePr>
        <p:xfrm>
          <a:off x="3040159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5D4DE2E-54BD-4EC7-925A-66C335AD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02892"/>
              </p:ext>
            </p:extLst>
          </p:nvPr>
        </p:nvGraphicFramePr>
        <p:xfrm>
          <a:off x="5178867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1595 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496E07D-92D1-4D3A-8F57-9C322792BA24}"/>
              </a:ext>
            </a:extLst>
          </p:cNvPr>
          <p:cNvSpPr txBox="1"/>
          <p:nvPr/>
        </p:nvSpPr>
        <p:spPr>
          <a:xfrm>
            <a:off x="5286213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0.95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04A6AE-005F-47D0-AC5F-2D2FF039EE6F}"/>
              </a:ext>
            </a:extLst>
          </p:cNvPr>
          <p:cNvSpPr txBox="1"/>
          <p:nvPr/>
        </p:nvSpPr>
        <p:spPr>
          <a:xfrm>
            <a:off x="5286213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0.85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0.93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899815-7C78-45A0-B0FB-D0C070A9DB10}"/>
              </a:ext>
            </a:extLst>
          </p:cNvPr>
          <p:cNvSpPr txBox="1"/>
          <p:nvPr/>
        </p:nvSpPr>
        <p:spPr>
          <a:xfrm>
            <a:off x="5099780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SVM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3E19F4B-1F90-4BEB-B44F-0689B806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86386"/>
              </p:ext>
            </p:extLst>
          </p:nvPr>
        </p:nvGraphicFramePr>
        <p:xfrm>
          <a:off x="5157606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AD75638-9C93-4711-9836-48306F31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34418"/>
              </p:ext>
            </p:extLst>
          </p:nvPr>
        </p:nvGraphicFramePr>
        <p:xfrm>
          <a:off x="7307472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5A41CEB-34A7-4650-9C4C-20C9DD43B11A}"/>
              </a:ext>
            </a:extLst>
          </p:cNvPr>
          <p:cNvSpPr txBox="1"/>
          <p:nvPr/>
        </p:nvSpPr>
        <p:spPr>
          <a:xfrm>
            <a:off x="7414818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1.00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0.99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Precision:1.00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4EDF1-552F-4B27-8AF2-25253CF6F788}"/>
              </a:ext>
            </a:extLst>
          </p:cNvPr>
          <p:cNvSpPr txBox="1"/>
          <p:nvPr/>
        </p:nvSpPr>
        <p:spPr>
          <a:xfrm>
            <a:off x="7414818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</a:t>
            </a:r>
            <a:r>
              <a:rPr lang="en-US" altLang="zh-CN" b="1" dirty="0">
                <a:solidFill>
                  <a:srgbClr val="FF0000"/>
                </a:solidFill>
              </a:rPr>
              <a:t>96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Recall:	0.17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Precision:1.00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A93D58-1029-4DA6-BDCE-57F265DE8E17}"/>
              </a:ext>
            </a:extLst>
          </p:cNvPr>
          <p:cNvSpPr txBox="1"/>
          <p:nvPr/>
        </p:nvSpPr>
        <p:spPr>
          <a:xfrm>
            <a:off x="7228385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0333EB-E1E3-4667-9859-B06D9092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39385"/>
              </p:ext>
            </p:extLst>
          </p:nvPr>
        </p:nvGraphicFramePr>
        <p:xfrm>
          <a:off x="7286211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5D4C477E-8282-40C6-B112-289A986E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1563"/>
              </p:ext>
            </p:extLst>
          </p:nvPr>
        </p:nvGraphicFramePr>
        <p:xfrm>
          <a:off x="9426424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F940446-4BC7-4AE6-B489-85FF5FF19056}"/>
              </a:ext>
            </a:extLst>
          </p:cNvPr>
          <p:cNvSpPr txBox="1"/>
          <p:nvPr/>
        </p:nvSpPr>
        <p:spPr>
          <a:xfrm>
            <a:off x="9533770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0.84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2F1918-AC56-4BE4-B7EA-368A2A60C87D}"/>
              </a:ext>
            </a:extLst>
          </p:cNvPr>
          <p:cNvSpPr txBox="1"/>
          <p:nvPr/>
        </p:nvSpPr>
        <p:spPr>
          <a:xfrm>
            <a:off x="9533770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0.93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963271-D66A-47DD-9DA9-19D004F5D72D}"/>
              </a:ext>
            </a:extLst>
          </p:cNvPr>
          <p:cNvSpPr txBox="1"/>
          <p:nvPr/>
        </p:nvSpPr>
        <p:spPr>
          <a:xfrm>
            <a:off x="9347337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MLP</a:t>
            </a:r>
            <a:endParaRPr lang="en-US" b="1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D0AF14-6993-4E10-ABC0-FF10ECFD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96735"/>
              </p:ext>
            </p:extLst>
          </p:nvPr>
        </p:nvGraphicFramePr>
        <p:xfrm>
          <a:off x="9405163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0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1189E4-D8EE-456C-BC71-0F62C975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202155"/>
            <a:ext cx="1131532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clause: </a:t>
            </a:r>
            <a:r>
              <a:rPr lang="en-US" b="1" dirty="0"/>
              <a:t>COLUMN NAME </a:t>
            </a:r>
            <a:r>
              <a:rPr lang="en-US" dirty="0"/>
              <a:t>=/LIKE </a:t>
            </a:r>
            <a:r>
              <a:rPr lang="en-US" b="1" dirty="0"/>
              <a:t>KEYWORD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KEYWORD</a:t>
            </a:r>
            <a:r>
              <a:rPr lang="en-US" b="1" dirty="0"/>
              <a:t> </a:t>
            </a:r>
            <a:r>
              <a:rPr lang="en-US" dirty="0"/>
              <a:t>most likely to be part of the question</a:t>
            </a:r>
            <a:br>
              <a:rPr lang="en-US" dirty="0"/>
            </a:br>
            <a:br>
              <a:rPr lang="en-US" b="1" dirty="0"/>
            </a:br>
            <a:r>
              <a:rPr lang="en-US" dirty="0"/>
              <a:t>Task: To identify correct </a:t>
            </a:r>
            <a:r>
              <a:rPr lang="en-US" b="1" dirty="0"/>
              <a:t>&lt;COLUMN, KEYWORD&gt; </a:t>
            </a:r>
            <a:r>
              <a:rPr lang="en-US" dirty="0"/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03275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01D1-DDCE-4D04-A766-8F9AD126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Edit Distance feature is very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E01E-6EA2-473D-9E87-9AEEEE96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0"/>
            <a:ext cx="11155532" cy="41883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each </a:t>
            </a:r>
            <a:r>
              <a:rPr lang="en-US" dirty="0" err="1"/>
              <a:t>q_word</a:t>
            </a:r>
            <a:r>
              <a:rPr lang="en-US" dirty="0"/>
              <a:t> in q: (remove stop-words)</a:t>
            </a:r>
          </a:p>
          <a:p>
            <a:pPr lvl="1"/>
            <a:r>
              <a:rPr lang="en-US" sz="2800" dirty="0"/>
              <a:t>For each column:</a:t>
            </a:r>
            <a:r>
              <a:rPr lang="zh-CN" altLang="en-US" sz="2800" dirty="0"/>
              <a:t> </a:t>
            </a:r>
            <a:r>
              <a:rPr lang="en-US" altLang="zh-CN" sz="2800" dirty="0"/>
              <a:t>(remove URL columns)</a:t>
            </a:r>
          </a:p>
          <a:p>
            <a:pPr marL="914400" lvl="2" indent="0">
              <a:buNone/>
            </a:pPr>
            <a:r>
              <a:rPr lang="en-US" sz="2800" dirty="0"/>
              <a:t>- Calculate </a:t>
            </a:r>
            <a:r>
              <a:rPr lang="en-US" sz="2800" dirty="0" err="1"/>
              <a:t>min_edit_distance</a:t>
            </a:r>
            <a:r>
              <a:rPr lang="en-US" sz="2800" dirty="0"/>
              <a:t> for each (</a:t>
            </a:r>
            <a:r>
              <a:rPr lang="en-US" sz="2800" dirty="0" err="1"/>
              <a:t>q_word</a:t>
            </a:r>
            <a:r>
              <a:rPr lang="en-US" sz="2800" dirty="0"/>
              <a:t>, column) pair</a:t>
            </a:r>
          </a:p>
          <a:p>
            <a:pPr marL="914400" lvl="2" indent="0">
              <a:buNone/>
            </a:pPr>
            <a:r>
              <a:rPr lang="en-US" sz="2800" dirty="0"/>
              <a:t>- Only keep pairs with </a:t>
            </a:r>
            <a:r>
              <a:rPr lang="en-US" sz="2800" dirty="0" err="1"/>
              <a:t>min_edit_distance</a:t>
            </a:r>
            <a:r>
              <a:rPr lang="en-US" sz="2800" dirty="0"/>
              <a:t> = 0 (means that Column X contains </a:t>
            </a:r>
            <a:r>
              <a:rPr lang="en-US" sz="2800" dirty="0" err="1"/>
              <a:t>q_word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68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020A-9D01-48CA-BD1B-25118FB1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1"/>
            <a:ext cx="10515600" cy="4072955"/>
          </a:xfrm>
        </p:spPr>
        <p:txBody>
          <a:bodyPr/>
          <a:lstStyle/>
          <a:p>
            <a:r>
              <a:rPr lang="en-US" dirty="0"/>
              <a:t>Result (Training dataset):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A total of 460 pairs with </a:t>
            </a:r>
            <a:r>
              <a:rPr lang="en-US" dirty="0" err="1"/>
              <a:t>min_edit_distance</a:t>
            </a:r>
            <a:r>
              <a:rPr lang="en-US" dirty="0"/>
              <a:t> = 0, among which:</a:t>
            </a:r>
          </a:p>
          <a:p>
            <a:pPr>
              <a:buFontTx/>
              <a:buChar char="-"/>
            </a:pPr>
            <a:r>
              <a:rPr lang="en-US" dirty="0"/>
              <a:t>114 (24.8%) appear in WHERE clause</a:t>
            </a:r>
          </a:p>
          <a:p>
            <a:pPr>
              <a:buFontTx/>
              <a:buChar char="-"/>
            </a:pPr>
            <a:r>
              <a:rPr lang="en-US" dirty="0"/>
              <a:t>95 (20.7%) is also correct but not appear in WHERE clause due to single-row table</a:t>
            </a:r>
          </a:p>
          <a:p>
            <a:pPr>
              <a:buFontTx/>
              <a:buChar char="-"/>
            </a:pPr>
            <a:r>
              <a:rPr lang="en-US" dirty="0"/>
              <a:t>251 (54.5%) is not correct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16134A-F544-4DB3-950A-969D56C8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 Edit Distance feature</a:t>
            </a:r>
          </a:p>
        </p:txBody>
      </p:sp>
    </p:spTree>
    <p:extLst>
      <p:ext uri="{BB962C8B-B14F-4D97-AF65-F5344CB8AC3E}">
        <p14:creationId xmlns:p14="http://schemas.microsoft.com/office/powerpoint/2010/main" val="42270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313</Words>
  <Application>Microsoft Office PowerPoint</Application>
  <PresentationFormat>Widescreen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Update 11/05</vt:lpstr>
      <vt:lpstr>Continue from last week:  Identify the correct column in WHERE clause</vt:lpstr>
      <vt:lpstr>Features Used</vt:lpstr>
      <vt:lpstr>PowerPoint Presentation</vt:lpstr>
      <vt:lpstr>WHERE clause: COLUMN NAME =/LIKE KEYWORD  KEYWORD most likely to be part of the question  Task: To identify correct &lt;COLUMN, KEYWORD&gt; pair</vt:lpstr>
      <vt:lpstr>Min Edit Distance feature is very useful</vt:lpstr>
      <vt:lpstr>Min Edit Distance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52</cp:revision>
  <dcterms:created xsi:type="dcterms:W3CDTF">2018-10-22T05:40:06Z</dcterms:created>
  <dcterms:modified xsi:type="dcterms:W3CDTF">2018-11-05T16:10:21Z</dcterms:modified>
</cp:coreProperties>
</file>