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F63B-7891-4B31-ABDE-AEBE93D2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7D1D9-A571-489C-A918-2D2268BAD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44C9-2735-4F54-91B8-E250ADCE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6ED8-1EEB-4D19-A0A6-A07A4C57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16B88-2661-45F3-9B06-836F40E1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2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A3CC-3255-4170-9D2B-161C4E0A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41A2C-C4ED-466E-80B2-1A503B09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A16C-89EC-4A5D-99BC-7944890B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5E6AF-CC41-42AC-BBA3-BF4B158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48E0-8292-430B-943A-D93A1428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3E790-19E7-41A8-8225-80835748D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ABEAB-2579-4340-A2D2-36198336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CC3B-859C-4866-9C81-3BF2847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55587-75EC-431F-A017-3204E90F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E884-0062-4654-8AFB-BC5D0AC4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DA4D-05D2-4C95-9BD1-5E624F6F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4408-4D9D-47F4-BDDB-7C334DE0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48D7-1E3E-4261-A7D2-8C4BA42C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0A85-D1EE-43EF-AED4-4D1DE322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FCDA-6DE0-40EC-8B89-4A924BA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8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FEEF-D714-4F49-A26E-E5A5F93A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39457-DD74-4809-AEA1-59CA16BBC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ED13-E8A5-4730-9D51-2CF5BE80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C0B4-BD05-460B-9D1C-FB5943AA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084A-B14E-412B-846D-572B5B93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12AE-B3E7-4DEB-9A1E-7EAB17C6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C01B-8DAE-41B5-A687-377DBE845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4F1FD-B3D4-477B-A904-8A5AA43EE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B4EC-91B6-468A-9A71-A47D15D0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C1BF7-F40B-4613-BF33-AF43FAAA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22C79-7E6E-418C-906C-C3BD3781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7BFB-62F2-4B66-9931-3C25D0AE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AC09-0B89-45B8-8A0A-C751F76E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CDCAC-DA2E-490D-92DE-56CBE15C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B24AB-C934-448E-AB12-3928FFC33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CA7DC-F755-4F4F-BB4D-407BE829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5F7AA-E5AF-4508-A190-86FB7F0E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981A1-6664-4CAE-978F-4E44D54A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F1D1F-0DB1-4410-AD50-D7C04138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FB48-2E16-4E88-BCD7-8E0F547B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B92D5-D7ED-4E28-87F7-7866AD44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57683-30A0-4C90-B7C5-FC9B7950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1E3AB-C68D-4770-9018-5D2D6920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623D2-C82B-4640-8419-56007FAB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0524A-9BDE-4189-9A1F-A79E1C5A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511F2-BC3F-4250-B0A9-F05E1699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6DDC-A922-4848-9E11-98EBEE67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9C77-9146-41F9-AA11-26048936F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52168-A1C8-465E-9FCA-745F6E03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AC747-D00E-4A2A-9177-F94C9AA6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2491D-503B-4148-985E-8FE1BA83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E059D-7D48-4061-8582-5AA3C12C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2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3CCF-03E7-4DEF-8346-65299912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2A70B-49F7-411C-BD91-B1C99294A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F3B03-CB9D-445E-A947-B6DEBD336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F4E5-E121-4B6C-87A6-0A61DAC9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70E6-C56B-4ADF-A827-4DB74C33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BEF8E-913B-41D3-B229-A018D941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5A1EA-0697-4297-BDE7-2A918026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405-E393-44BF-81DE-109B0531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72C3-B430-4F21-A64E-E611940F1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2704-1C3D-40F2-BA3E-BC3E8793A83E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3592-C37E-460D-98FD-70F43F7CC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5C041-35BD-4446-B9DE-861CBC302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C6DC-7650-4C9D-AD5F-945FC6D3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1886-0263-4B23-8228-4561D86F4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11/26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Error Analysis on WHERE clause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35C09-F80C-40B8-97AD-8020245C4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4"/>
          </a:xfrm>
        </p:spPr>
        <p:txBody>
          <a:bodyPr/>
          <a:lstStyle/>
          <a:p>
            <a:r>
              <a:rPr lang="en-US" dirty="0"/>
              <a:t>Fan</a:t>
            </a:r>
          </a:p>
        </p:txBody>
      </p:sp>
    </p:spTree>
    <p:extLst>
      <p:ext uri="{BB962C8B-B14F-4D97-AF65-F5344CB8AC3E}">
        <p14:creationId xmlns:p14="http://schemas.microsoft.com/office/powerpoint/2010/main" val="6009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66FC-A9BE-4165-AE2E-0849B0C4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ummary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61373-7E50-461A-8D11-3AC6DB634EEE}"/>
              </a:ext>
            </a:extLst>
          </p:cNvPr>
          <p:cNvSpPr txBox="1"/>
          <p:nvPr/>
        </p:nvSpPr>
        <p:spPr>
          <a:xfrm>
            <a:off x="278904" y="3565259"/>
            <a:ext cx="121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 tables</a:t>
            </a:r>
          </a:p>
          <a:p>
            <a:r>
              <a:rPr lang="en-US" dirty="0"/>
              <a:t>     (64)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1E78EC3-6510-4F6C-9EF2-9EEDF9F64243}"/>
              </a:ext>
            </a:extLst>
          </p:cNvPr>
          <p:cNvSpPr/>
          <p:nvPr/>
        </p:nvSpPr>
        <p:spPr>
          <a:xfrm>
            <a:off x="1491446" y="2512386"/>
            <a:ext cx="568170" cy="2512381"/>
          </a:xfrm>
          <a:prstGeom prst="leftBrace">
            <a:avLst>
              <a:gd name="adj1" fmla="val 33333"/>
              <a:gd name="adj2" fmla="val 50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43EE6-F1BC-46B2-8AEA-610263BAD0F7}"/>
              </a:ext>
            </a:extLst>
          </p:cNvPr>
          <p:cNvSpPr txBox="1"/>
          <p:nvPr/>
        </p:nvSpPr>
        <p:spPr>
          <a:xfrm>
            <a:off x="2059616" y="470160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WHERE</a:t>
            </a:r>
          </a:p>
          <a:p>
            <a:r>
              <a:rPr lang="en-US" dirty="0"/>
              <a:t>            (31)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BCE7E-36EF-4243-A0E5-0F5AB8C82A65}"/>
              </a:ext>
            </a:extLst>
          </p:cNvPr>
          <p:cNvSpPr txBox="1"/>
          <p:nvPr/>
        </p:nvSpPr>
        <p:spPr>
          <a:xfrm>
            <a:off x="2059616" y="226609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With WHERE</a:t>
            </a:r>
          </a:p>
          <a:p>
            <a:r>
              <a:rPr lang="en-US" dirty="0"/>
              <a:t>            (33)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83B33AA-D757-46A1-B643-F047891403ED}"/>
              </a:ext>
            </a:extLst>
          </p:cNvPr>
          <p:cNvSpPr/>
          <p:nvPr/>
        </p:nvSpPr>
        <p:spPr>
          <a:xfrm>
            <a:off x="3812215" y="4238223"/>
            <a:ext cx="568170" cy="1325563"/>
          </a:xfrm>
          <a:prstGeom prst="leftBrace">
            <a:avLst>
              <a:gd name="adj1" fmla="val 33333"/>
              <a:gd name="adj2" fmla="val 50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69E86-8E39-4610-B602-2088FB08A822}"/>
              </a:ext>
            </a:extLst>
          </p:cNvPr>
          <p:cNvSpPr txBox="1"/>
          <p:nvPr/>
        </p:nvSpPr>
        <p:spPr>
          <a:xfrm>
            <a:off x="4380385" y="4055270"/>
            <a:ext cx="184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Prediction 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</a:rPr>
              <a:t>exactly matched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  (24)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6F84D-ADA9-4ABE-9D22-4A28024BA3D7}"/>
              </a:ext>
            </a:extLst>
          </p:cNvPr>
          <p:cNvSpPr txBox="1"/>
          <p:nvPr/>
        </p:nvSpPr>
        <p:spPr>
          <a:xfrm>
            <a:off x="4380386" y="5240620"/>
            <a:ext cx="184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Prediction not exactly matched</a:t>
            </a:r>
          </a:p>
          <a:p>
            <a:pPr algn="ctr"/>
            <a:r>
              <a:rPr lang="en-US" dirty="0"/>
              <a:t>  (7)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7ECB36C-82BB-40A6-9C54-632C2E4AF7D1}"/>
              </a:ext>
            </a:extLst>
          </p:cNvPr>
          <p:cNvSpPr/>
          <p:nvPr/>
        </p:nvSpPr>
        <p:spPr>
          <a:xfrm>
            <a:off x="6163867" y="4933310"/>
            <a:ext cx="568170" cy="1136620"/>
          </a:xfrm>
          <a:prstGeom prst="leftBrace">
            <a:avLst>
              <a:gd name="adj1" fmla="val 33333"/>
              <a:gd name="adj2" fmla="val 50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F2255-0750-4F42-9A50-4279F55E5AA9}"/>
              </a:ext>
            </a:extLst>
          </p:cNvPr>
          <p:cNvSpPr/>
          <p:nvPr/>
        </p:nvSpPr>
        <p:spPr>
          <a:xfrm>
            <a:off x="6746097" y="4708583"/>
            <a:ext cx="1846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Not really wrong 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due to KV table</a:t>
            </a:r>
          </a:p>
          <a:p>
            <a:r>
              <a:rPr lang="en-US" dirty="0">
                <a:solidFill>
                  <a:srgbClr val="FFC000"/>
                </a:solidFill>
              </a:rPr>
              <a:t>          (6)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616471F-EE4F-414B-B0A9-945EAF995940}"/>
              </a:ext>
            </a:extLst>
          </p:cNvPr>
          <p:cNvSpPr/>
          <p:nvPr/>
        </p:nvSpPr>
        <p:spPr>
          <a:xfrm>
            <a:off x="3797601" y="1813748"/>
            <a:ext cx="568170" cy="1325563"/>
          </a:xfrm>
          <a:prstGeom prst="leftBrace">
            <a:avLst>
              <a:gd name="adj1" fmla="val 33333"/>
              <a:gd name="adj2" fmla="val 50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25BA04-7391-48A9-AD5F-EA0D1A1B01AD}"/>
              </a:ext>
            </a:extLst>
          </p:cNvPr>
          <p:cNvSpPr/>
          <p:nvPr/>
        </p:nvSpPr>
        <p:spPr>
          <a:xfrm>
            <a:off x="6732037" y="5821582"/>
            <a:ext cx="1546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Wrong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ED4E53-2EDE-4FE6-A56A-09F5D590CFEE}"/>
              </a:ext>
            </a:extLst>
          </p:cNvPr>
          <p:cNvSpPr txBox="1"/>
          <p:nvPr/>
        </p:nvSpPr>
        <p:spPr>
          <a:xfrm>
            <a:off x="4317687" y="1504352"/>
            <a:ext cx="184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Prediction 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</a:rPr>
              <a:t>exactly matched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  (10)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339BF-B13E-45B0-8C45-3602864EB6C1}"/>
              </a:ext>
            </a:extLst>
          </p:cNvPr>
          <p:cNvSpPr txBox="1"/>
          <p:nvPr/>
        </p:nvSpPr>
        <p:spPr>
          <a:xfrm>
            <a:off x="4317688" y="2716336"/>
            <a:ext cx="184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Prediction not exactly matched</a:t>
            </a:r>
          </a:p>
          <a:p>
            <a:pPr algn="ctr"/>
            <a:r>
              <a:rPr lang="en-US" dirty="0"/>
              <a:t>  (23)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A731935-6EB9-45C3-A2B4-A5279DAB6BDE}"/>
              </a:ext>
            </a:extLst>
          </p:cNvPr>
          <p:cNvSpPr/>
          <p:nvPr/>
        </p:nvSpPr>
        <p:spPr>
          <a:xfrm>
            <a:off x="6163867" y="2609691"/>
            <a:ext cx="568170" cy="1136620"/>
          </a:xfrm>
          <a:prstGeom prst="leftBrace">
            <a:avLst>
              <a:gd name="adj1" fmla="val 33333"/>
              <a:gd name="adj2" fmla="val 50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658FC3-FF37-48E4-A723-F0922B51AB1C}"/>
              </a:ext>
            </a:extLst>
          </p:cNvPr>
          <p:cNvSpPr/>
          <p:nvPr/>
        </p:nvSpPr>
        <p:spPr>
          <a:xfrm>
            <a:off x="6732036" y="2286940"/>
            <a:ext cx="1846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Not really wrong </a:t>
            </a:r>
          </a:p>
          <a:p>
            <a:r>
              <a:rPr lang="en-US" dirty="0">
                <a:solidFill>
                  <a:srgbClr val="FFC000"/>
                </a:solidFill>
              </a:rPr>
              <a:t>          (4)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F6B6B7-A01B-46D1-BEF8-688411391444}"/>
              </a:ext>
            </a:extLst>
          </p:cNvPr>
          <p:cNvSpPr/>
          <p:nvPr/>
        </p:nvSpPr>
        <p:spPr>
          <a:xfrm>
            <a:off x="6717976" y="3399939"/>
            <a:ext cx="1546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Wrong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(19)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336F2AD-DF74-4A35-BCB0-8166854DAEA8}"/>
              </a:ext>
            </a:extLst>
          </p:cNvPr>
          <p:cNvSpPr/>
          <p:nvPr/>
        </p:nvSpPr>
        <p:spPr>
          <a:xfrm>
            <a:off x="7802719" y="3127827"/>
            <a:ext cx="352482" cy="1136620"/>
          </a:xfrm>
          <a:prstGeom prst="leftBrace">
            <a:avLst>
              <a:gd name="adj1" fmla="val 33333"/>
              <a:gd name="adj2" fmla="val 50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29EB5C-A92D-4AF1-A304-03F34366CD23}"/>
              </a:ext>
            </a:extLst>
          </p:cNvPr>
          <p:cNvSpPr/>
          <p:nvPr/>
        </p:nvSpPr>
        <p:spPr>
          <a:xfrm>
            <a:off x="8157619" y="2963898"/>
            <a:ext cx="3232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Hard to get the expected SQL (2)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AD39A-0654-45FB-A1D6-9F8DEE154B0B}"/>
              </a:ext>
            </a:extLst>
          </p:cNvPr>
          <p:cNvSpPr/>
          <p:nvPr/>
        </p:nvSpPr>
        <p:spPr>
          <a:xfrm>
            <a:off x="8157619" y="3333230"/>
            <a:ext cx="40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nclude l</a:t>
            </a:r>
            <a:r>
              <a:rPr lang="en-US" dirty="0"/>
              <a:t>ess due to stop-word removal (3)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3C3B6-A501-4B72-8694-848537C4988D}"/>
              </a:ext>
            </a:extLst>
          </p:cNvPr>
          <p:cNvSpPr/>
          <p:nvPr/>
        </p:nvSpPr>
        <p:spPr>
          <a:xfrm>
            <a:off x="8155201" y="3707211"/>
            <a:ext cx="173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Include </a:t>
            </a:r>
            <a:r>
              <a:rPr lang="en-US" dirty="0"/>
              <a:t>more (</a:t>
            </a:r>
            <a:r>
              <a:rPr lang="en-US" altLang="zh-CN" dirty="0"/>
              <a:t>4</a:t>
            </a:r>
            <a:r>
              <a:rPr lang="en-US" dirty="0"/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63E8B5-01DC-45BC-A5E3-F04EEEFE4437}"/>
              </a:ext>
            </a:extLst>
          </p:cNvPr>
          <p:cNvSpPr/>
          <p:nvPr/>
        </p:nvSpPr>
        <p:spPr>
          <a:xfrm>
            <a:off x="8155201" y="4052312"/>
            <a:ext cx="124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Others </a:t>
            </a:r>
            <a:r>
              <a:rPr lang="en-US" dirty="0"/>
              <a:t>(</a:t>
            </a:r>
            <a:r>
              <a:rPr lang="en-US" altLang="zh-CN" dirty="0"/>
              <a:t>10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36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AE45-82BD-4A63-A4ED-AEB5B3DB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ase 1:</a:t>
            </a:r>
            <a:r>
              <a:rPr lang="zh-CN" altLang="en-US" dirty="0"/>
              <a:t> </a:t>
            </a:r>
            <a:r>
              <a:rPr lang="en-US" dirty="0"/>
              <a:t>KV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88815-BE7A-4514-94B4-60D2DA646539}"/>
              </a:ext>
            </a:extLst>
          </p:cNvPr>
          <p:cNvSpPr txBox="1"/>
          <p:nvPr/>
        </p:nvSpPr>
        <p:spPr>
          <a:xfrm>
            <a:off x="838199" y="1511638"/>
            <a:ext cx="9808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267:	Alexa does </a:t>
            </a:r>
            <a:r>
              <a:rPr lang="en-US" dirty="0" err="1"/>
              <a:t>Swagbucks</a:t>
            </a:r>
            <a:r>
              <a:rPr lang="en-US" dirty="0"/>
              <a:t> work</a:t>
            </a:r>
          </a:p>
          <a:p>
            <a:endParaRPr lang="en-US" dirty="0"/>
          </a:p>
          <a:p>
            <a:r>
              <a:rPr lang="en-US" dirty="0"/>
              <a:t>Actual SQL: 	SELECT \"VERDICT:_LEGIT\" FROM \"</a:t>
            </a:r>
            <a:r>
              <a:rPr lang="en-US" dirty="0" err="1"/>
              <a:t>Swagbucks</a:t>
            </a:r>
            <a:r>
              <a:rPr lang="en-US" dirty="0"/>
              <a:t>\“</a:t>
            </a:r>
          </a:p>
          <a:p>
            <a:r>
              <a:rPr lang="en-US" dirty="0"/>
              <a:t>Precited SQL:	SELECT \"VERDICT:_LEGIT\" FROM \"</a:t>
            </a:r>
            <a:r>
              <a:rPr lang="en-US" dirty="0" err="1"/>
              <a:t>Swagbucks</a:t>
            </a:r>
            <a:r>
              <a:rPr lang="en-US" dirty="0"/>
              <a:t>\“ WHERE Name ~ </a:t>
            </a:r>
            <a:r>
              <a:rPr lang="en-US" dirty="0" err="1"/>
              <a:t>Swagbucks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FD77110-7242-40E2-909C-9692E6EE2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8488"/>
              </p:ext>
            </p:extLst>
          </p:nvPr>
        </p:nvGraphicFramePr>
        <p:xfrm>
          <a:off x="954088" y="2837201"/>
          <a:ext cx="4230581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2872652" imgH="373574" progId="Excel.Sheet.12">
                  <p:embed/>
                </p:oleObj>
              </mc:Choice>
              <mc:Fallback>
                <p:oleObj name="Worksheet" r:id="rId3" imgW="2872652" imgH="3735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2837201"/>
                        <a:ext cx="4230581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F89FFB-0E8E-43DC-85E5-09AE1A12585A}"/>
              </a:ext>
            </a:extLst>
          </p:cNvPr>
          <p:cNvSpPr txBox="1"/>
          <p:nvPr/>
        </p:nvSpPr>
        <p:spPr>
          <a:xfrm>
            <a:off x="838200" y="4031913"/>
            <a:ext cx="9808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248: 	Alexa what is Google </a:t>
            </a:r>
            <a:r>
              <a:rPr lang="en-US" dirty="0" err="1"/>
              <a:t>Adsense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Actual SQL: 	SELECT \"Type\" FROM \"Table_1\"</a:t>
            </a:r>
          </a:p>
          <a:p>
            <a:r>
              <a:rPr lang="en-US" dirty="0"/>
              <a:t>Precited SQL:	SELECT \"Type\" FROM \"Table_1\“ WHERE Website ~ </a:t>
            </a:r>
            <a:r>
              <a:rPr lang="en-US" dirty="0" err="1"/>
              <a:t>Adsense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9F1095-C404-4ADA-8686-EBA2DEA7A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68668"/>
              </p:ext>
            </p:extLst>
          </p:nvPr>
        </p:nvGraphicFramePr>
        <p:xfrm>
          <a:off x="954088" y="5392480"/>
          <a:ext cx="7321658" cy="875156"/>
        </p:xfrm>
        <a:graphic>
          <a:graphicData uri="http://schemas.openxmlformats.org/drawingml/2006/table">
            <a:tbl>
              <a:tblPr/>
              <a:tblGrid>
                <a:gridCol w="1043851">
                  <a:extLst>
                    <a:ext uri="{9D8B030D-6E8A-4147-A177-3AD203B41FA5}">
                      <a16:colId xmlns:a16="http://schemas.microsoft.com/office/drawing/2014/main" val="2243616578"/>
                    </a:ext>
                  </a:extLst>
                </a:gridCol>
                <a:gridCol w="1955383">
                  <a:extLst>
                    <a:ext uri="{9D8B030D-6E8A-4147-A177-3AD203B41FA5}">
                      <a16:colId xmlns:a16="http://schemas.microsoft.com/office/drawing/2014/main" val="1301240062"/>
                    </a:ext>
                  </a:extLst>
                </a:gridCol>
                <a:gridCol w="1394735">
                  <a:extLst>
                    <a:ext uri="{9D8B030D-6E8A-4147-A177-3AD203B41FA5}">
                      <a16:colId xmlns:a16="http://schemas.microsoft.com/office/drawing/2014/main" val="2073272546"/>
                    </a:ext>
                  </a:extLst>
                </a:gridCol>
                <a:gridCol w="965539">
                  <a:extLst>
                    <a:ext uri="{9D8B030D-6E8A-4147-A177-3AD203B41FA5}">
                      <a16:colId xmlns:a16="http://schemas.microsoft.com/office/drawing/2014/main" val="2604449828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33091401"/>
                    </a:ext>
                  </a:extLst>
                </a:gridCol>
              </a:tblGrid>
              <a:tr h="368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Developer(s)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Initial_release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Operating_system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37490"/>
                  </a:ext>
                </a:extLst>
              </a:tr>
              <a:tr h="506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 18, 2003; 14 years ago (2003-06-18)[1]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Cross-platform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advertising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www.google.com/adsense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56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12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25AE-0D03-4FA7-9903-10BD3D48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KV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4456F-D2A6-43F4-9D46-4308762F0ED3}"/>
              </a:ext>
            </a:extLst>
          </p:cNvPr>
          <p:cNvSpPr txBox="1"/>
          <p:nvPr/>
        </p:nvSpPr>
        <p:spPr>
          <a:xfrm>
            <a:off x="838198" y="1397338"/>
            <a:ext cx="9808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250:	 how to make 3 ingredient peanut butter cookies</a:t>
            </a:r>
          </a:p>
          <a:p>
            <a:endParaRPr lang="en-US" dirty="0"/>
          </a:p>
          <a:p>
            <a:r>
              <a:rPr lang="en-US" dirty="0"/>
              <a:t>Actual SQL: 	SELECT \"Ingredients\" FROM \"Table_1\" WHERE \"Name\" LIKE \"%%</a:t>
            </a:r>
            <a:r>
              <a:rPr lang="en-US" dirty="0" err="1"/>
              <a:t>Three%Ingredient%Peanut%Butter%Cookie</a:t>
            </a:r>
            <a:r>
              <a:rPr lang="en-US" dirty="0"/>
              <a:t>%\“</a:t>
            </a:r>
          </a:p>
          <a:p>
            <a:r>
              <a:rPr lang="en-US" dirty="0"/>
              <a:t>Precited SQL:	 SELECT \"Ingredients\" FROM \"Table_1\"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62F69-1E67-43F4-AE7C-7473E2F1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933700"/>
            <a:ext cx="800100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1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7A87-99F4-463C-B227-4AEAE3E1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ase 3: Prediction not really wrong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1D50C-311F-4A2C-961A-60EF72565009}"/>
              </a:ext>
            </a:extLst>
          </p:cNvPr>
          <p:cNvSpPr txBox="1"/>
          <p:nvPr/>
        </p:nvSpPr>
        <p:spPr>
          <a:xfrm>
            <a:off x="838200" y="1557136"/>
            <a:ext cx="11590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242:	  What is </a:t>
            </a:r>
            <a:r>
              <a:rPr lang="en-US" dirty="0" err="1"/>
              <a:t>washington</a:t>
            </a:r>
            <a:r>
              <a:rPr lang="en-US" dirty="0"/>
              <a:t> wizards record</a:t>
            </a:r>
          </a:p>
          <a:p>
            <a:endParaRPr lang="en-US" dirty="0"/>
          </a:p>
          <a:p>
            <a:r>
              <a:rPr lang="en-US" dirty="0"/>
              <a:t>Actual SQL: 	SELECT \"W\", \"L\" FROM </a:t>
            </a:r>
            <a:r>
              <a:rPr lang="en-US" dirty="0" err="1"/>
              <a:t>NBA_Southeast_Standings</a:t>
            </a:r>
            <a:r>
              <a:rPr lang="en-US" dirty="0"/>
              <a:t> WHERE \"Team\" ~ \"</a:t>
            </a:r>
            <a:r>
              <a:rPr lang="en-US" dirty="0" err="1"/>
              <a:t>washington_wizards</a:t>
            </a:r>
            <a:r>
              <a:rPr lang="en-US" dirty="0"/>
              <a:t>\</a:t>
            </a:r>
          </a:p>
          <a:p>
            <a:r>
              <a:rPr lang="en-US" dirty="0"/>
              <a:t>Precited SQL:	SELECT \"W\", \"L\" FROM </a:t>
            </a:r>
            <a:r>
              <a:rPr lang="en-US" dirty="0" err="1"/>
              <a:t>NBA_Southeast_Standings</a:t>
            </a:r>
            <a:r>
              <a:rPr lang="en-US" dirty="0"/>
              <a:t> WHERE \"Team\" ~ \"</a:t>
            </a:r>
            <a:r>
              <a:rPr lang="en-US" dirty="0" err="1"/>
              <a:t>washington</a:t>
            </a:r>
            <a:r>
              <a:rPr lang="en-US" dirty="0"/>
              <a:t>\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B73DB-1C36-4608-A46A-B054CED8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882699"/>
            <a:ext cx="7905750" cy="37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0C4BF5-E0E3-4496-96DF-6AEFAE9C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ase 4: Prediction not really wrong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D3591-B16D-4DF9-8E82-21222DD2EA10}"/>
              </a:ext>
            </a:extLst>
          </p:cNvPr>
          <p:cNvSpPr txBox="1"/>
          <p:nvPr/>
        </p:nvSpPr>
        <p:spPr>
          <a:xfrm>
            <a:off x="838200" y="1276564"/>
            <a:ext cx="4745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269:	   What time does Best Buy close</a:t>
            </a:r>
          </a:p>
          <a:p>
            <a:endParaRPr lang="en-US" dirty="0"/>
          </a:p>
          <a:p>
            <a:r>
              <a:rPr lang="en-US" dirty="0"/>
              <a:t>Actual SQL: 	SELECT \"Close\" from \"</a:t>
            </a:r>
            <a:r>
              <a:rPr lang="en-US" dirty="0" err="1"/>
              <a:t>Store_Hours</a:t>
            </a:r>
            <a:r>
              <a:rPr lang="en-US" dirty="0"/>
              <a:t>\" </a:t>
            </a:r>
            <a:r>
              <a:rPr lang="en-US" dirty="0">
                <a:solidFill>
                  <a:srgbClr val="FF0000"/>
                </a:solidFill>
              </a:rPr>
              <a:t>WHERE \"Weekday\" ~ \"external ( \"</a:t>
            </a:r>
            <a:r>
              <a:rPr lang="en-US" dirty="0" err="1">
                <a:solidFill>
                  <a:srgbClr val="FF0000"/>
                </a:solidFill>
              </a:rPr>
              <a:t>day_of_week</a:t>
            </a:r>
            <a:r>
              <a:rPr lang="en-US" dirty="0">
                <a:solidFill>
                  <a:srgbClr val="FF0000"/>
                </a:solidFill>
              </a:rPr>
              <a:t>\" ) \"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</a:p>
          <a:p>
            <a:endParaRPr lang="en-US" dirty="0"/>
          </a:p>
          <a:p>
            <a:r>
              <a:rPr lang="en-US" dirty="0"/>
              <a:t>Precited SQL:	SELECT \"Close\" from \"</a:t>
            </a:r>
            <a:r>
              <a:rPr lang="en-US" dirty="0" err="1"/>
              <a:t>Store_Hours</a:t>
            </a:r>
            <a:r>
              <a:rPr lang="en-US" dirty="0"/>
              <a:t>\"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3CB18-2E43-4296-8E69-5D3F2475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3637510"/>
            <a:ext cx="3128963" cy="3087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6C931-E335-46D4-8277-348B71E74EA4}"/>
              </a:ext>
            </a:extLst>
          </p:cNvPr>
          <p:cNvSpPr txBox="1"/>
          <p:nvPr/>
        </p:nvSpPr>
        <p:spPr>
          <a:xfrm>
            <a:off x="5943600" y="1276564"/>
            <a:ext cx="4745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290:	    When does </a:t>
            </a:r>
            <a:r>
              <a:rPr lang="en-US" dirty="0" err="1"/>
              <a:t>Squashbusters</a:t>
            </a:r>
            <a:r>
              <a:rPr lang="en-US" dirty="0"/>
              <a:t> gym close</a:t>
            </a:r>
          </a:p>
          <a:p>
            <a:endParaRPr lang="en-US" dirty="0"/>
          </a:p>
          <a:p>
            <a:r>
              <a:rPr lang="en-US" dirty="0"/>
              <a:t>Actual SQL: 	SELECT \"</a:t>
            </a:r>
            <a:r>
              <a:rPr lang="en-US" dirty="0" err="1"/>
              <a:t>Close_Time</a:t>
            </a:r>
            <a:r>
              <a:rPr lang="en-US" dirty="0"/>
              <a:t>\" from \"</a:t>
            </a:r>
            <a:r>
              <a:rPr lang="en-US" dirty="0" err="1"/>
              <a:t>SquashBusters_Hours</a:t>
            </a:r>
            <a:r>
              <a:rPr lang="en-US" dirty="0"/>
              <a:t>\" </a:t>
            </a:r>
            <a:r>
              <a:rPr lang="en-US" dirty="0">
                <a:solidFill>
                  <a:srgbClr val="FF0000"/>
                </a:solidFill>
              </a:rPr>
              <a:t>WHERE \"Day\" ~ \"external ( \"</a:t>
            </a:r>
            <a:r>
              <a:rPr lang="en-US" dirty="0" err="1">
                <a:solidFill>
                  <a:srgbClr val="FF0000"/>
                </a:solidFill>
              </a:rPr>
              <a:t>day_of_week</a:t>
            </a:r>
            <a:r>
              <a:rPr lang="en-US" dirty="0">
                <a:solidFill>
                  <a:srgbClr val="FF0000"/>
                </a:solidFill>
              </a:rPr>
              <a:t>\" ) \"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</a:p>
          <a:p>
            <a:endParaRPr lang="en-US" dirty="0"/>
          </a:p>
          <a:p>
            <a:r>
              <a:rPr lang="en-US" dirty="0"/>
              <a:t>Precited SQL:	SELECT \"</a:t>
            </a:r>
            <a:r>
              <a:rPr lang="en-US" dirty="0" err="1"/>
              <a:t>Close_Time</a:t>
            </a:r>
            <a:r>
              <a:rPr lang="en-US" dirty="0"/>
              <a:t>\" from \"</a:t>
            </a:r>
            <a:r>
              <a:rPr lang="en-US" dirty="0" err="1"/>
              <a:t>SquashBusters_Hours</a:t>
            </a:r>
            <a:r>
              <a:rPr lang="en-US" dirty="0"/>
              <a:t>\"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C94AF-D19F-410B-98BF-370A6C6E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3637510"/>
            <a:ext cx="2533650" cy="31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2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0C4BF5-E0E3-4496-96DF-6AEFAE9C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ase 5: Hard to get the correct SQL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88695-5F1C-4AD2-92D5-F33A93795D3B}"/>
              </a:ext>
            </a:extLst>
          </p:cNvPr>
          <p:cNvSpPr txBox="1"/>
          <p:nvPr/>
        </p:nvSpPr>
        <p:spPr>
          <a:xfrm>
            <a:off x="838200" y="1572828"/>
            <a:ext cx="11590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268:	   Alexa who is the actress that plays </a:t>
            </a:r>
            <a:r>
              <a:rPr lang="en-US" dirty="0">
                <a:solidFill>
                  <a:srgbClr val="FF0000"/>
                </a:solidFill>
              </a:rPr>
              <a:t>Sheldon’s mother</a:t>
            </a:r>
          </a:p>
          <a:p>
            <a:endParaRPr lang="en-US" dirty="0"/>
          </a:p>
          <a:p>
            <a:r>
              <a:rPr lang="en-US" dirty="0"/>
              <a:t>Actual SQL: 	SELECT \"</a:t>
            </a:r>
            <a:r>
              <a:rPr lang="en-US" dirty="0" err="1"/>
              <a:t>Portrayed_by</a:t>
            </a:r>
            <a:r>
              <a:rPr lang="en-US" dirty="0"/>
              <a:t>\" FROM \"</a:t>
            </a:r>
            <a:r>
              <a:rPr lang="en-US" dirty="0" err="1"/>
              <a:t>Character_Appearances</a:t>
            </a:r>
            <a:r>
              <a:rPr lang="en-US" dirty="0"/>
              <a:t>\" WHERE \"Character\" LIKE </a:t>
            </a:r>
            <a:r>
              <a:rPr lang="en-US" dirty="0">
                <a:solidFill>
                  <a:srgbClr val="FF0000"/>
                </a:solidFill>
              </a:rPr>
              <a:t>\"%%Mary Cooper%\“</a:t>
            </a:r>
            <a:endParaRPr lang="en-US" dirty="0"/>
          </a:p>
          <a:p>
            <a:r>
              <a:rPr lang="en-US" dirty="0"/>
              <a:t>Precited SQL:	SELECT \"</a:t>
            </a:r>
            <a:r>
              <a:rPr lang="en-US" dirty="0" err="1"/>
              <a:t>Portrayed_by</a:t>
            </a:r>
            <a:r>
              <a:rPr lang="en-US" dirty="0"/>
              <a:t>\" FROM \"</a:t>
            </a:r>
            <a:r>
              <a:rPr lang="en-US" dirty="0" err="1"/>
              <a:t>Character_Appearances</a:t>
            </a:r>
            <a:r>
              <a:rPr lang="en-US" dirty="0"/>
              <a:t>\"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386EC-2885-45B1-A5BD-D3DF2496E496}"/>
              </a:ext>
            </a:extLst>
          </p:cNvPr>
          <p:cNvSpPr txBox="1"/>
          <p:nvPr/>
        </p:nvSpPr>
        <p:spPr>
          <a:xfrm>
            <a:off x="838200" y="3429000"/>
            <a:ext cx="11590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292:	    Alexa what is </a:t>
            </a:r>
            <a:r>
              <a:rPr lang="en-US" dirty="0">
                <a:solidFill>
                  <a:srgbClr val="FF0000"/>
                </a:solidFill>
              </a:rPr>
              <a:t>my weight </a:t>
            </a:r>
            <a:r>
              <a:rPr lang="en-US" dirty="0"/>
              <a:t>in kilograms </a:t>
            </a:r>
          </a:p>
          <a:p>
            <a:endParaRPr lang="en-US" dirty="0"/>
          </a:p>
          <a:p>
            <a:r>
              <a:rPr lang="en-US" dirty="0"/>
              <a:t>Actual SQL: 	SELECT \"Kilograms\" FROM \"Table_1\" WHERE \"Pounds\" = </a:t>
            </a:r>
            <a:r>
              <a:rPr lang="en-US" dirty="0">
                <a:solidFill>
                  <a:srgbClr val="FF0000"/>
                </a:solidFill>
              </a:rPr>
              <a:t>\"100.00lb\"</a:t>
            </a:r>
            <a:endParaRPr lang="en-US" dirty="0"/>
          </a:p>
          <a:p>
            <a:r>
              <a:rPr lang="en-US" dirty="0"/>
              <a:t>Precited SQL:	 SELECT \"Kilograms\" FROM \"Table_1\"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EBBDD-075C-417D-9570-17CE7228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2301"/>
            <a:ext cx="6794099" cy="1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5C1E-5710-4998-8FF8-7C15FAE8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6: Predicted wrongly due to stop-word removal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C4F5D-F27C-409C-96F6-7F97C0DB7567}"/>
              </a:ext>
            </a:extLst>
          </p:cNvPr>
          <p:cNvSpPr txBox="1"/>
          <p:nvPr/>
        </p:nvSpPr>
        <p:spPr>
          <a:xfrm>
            <a:off x="838200" y="1690688"/>
            <a:ext cx="1001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272:	    where do I buy a cheap laptop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Actual SQL: 	SELECT \"Answer\" FROM \"</a:t>
            </a:r>
            <a:r>
              <a:rPr lang="en-US" dirty="0" err="1"/>
              <a:t>Cheap_Laptops</a:t>
            </a:r>
            <a:r>
              <a:rPr lang="en-US" dirty="0"/>
              <a:t>\" WHERE \"Question\" ~ \"</a:t>
            </a:r>
            <a:r>
              <a:rPr lang="en-US" dirty="0" err="1">
                <a:solidFill>
                  <a:srgbClr val="FF0000"/>
                </a:solidFill>
              </a:rPr>
              <a:t>where_</a:t>
            </a:r>
            <a:r>
              <a:rPr lang="en-US" dirty="0" err="1"/>
              <a:t>buy</a:t>
            </a:r>
            <a:r>
              <a:rPr lang="en-US" dirty="0"/>
              <a:t>\"</a:t>
            </a:r>
          </a:p>
          <a:p>
            <a:r>
              <a:rPr lang="en-US" dirty="0"/>
              <a:t>Precited SQL:	SELECT \"Answer\" FROM \"</a:t>
            </a:r>
            <a:r>
              <a:rPr lang="en-US" dirty="0" err="1"/>
              <a:t>Cheap_Laptops</a:t>
            </a:r>
            <a:r>
              <a:rPr lang="en-US" dirty="0"/>
              <a:t>\" WHERE \"Question\" ~ \"buy\"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958E8-5308-4795-B57D-9F27DD01BBBB}"/>
              </a:ext>
            </a:extLst>
          </p:cNvPr>
          <p:cNvSpPr txBox="1"/>
          <p:nvPr/>
        </p:nvSpPr>
        <p:spPr>
          <a:xfrm>
            <a:off x="838200" y="4976906"/>
            <a:ext cx="1001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294:	     How tall is will smith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Actual SQL: 	SELECT \"Height\" FROM \"Table_1\" WHERE \"Name\" LIKE \"</a:t>
            </a:r>
            <a:r>
              <a:rPr lang="en-US" dirty="0">
                <a:solidFill>
                  <a:srgbClr val="FF0000"/>
                </a:solidFill>
              </a:rPr>
              <a:t>will </a:t>
            </a:r>
            <a:r>
              <a:rPr lang="en-US" dirty="0"/>
              <a:t>smith\"</a:t>
            </a:r>
          </a:p>
          <a:p>
            <a:r>
              <a:rPr lang="en-US" dirty="0"/>
              <a:t>Precited SQL:	SELECT \"Height\" FROM \"Table_1\" WHERE \"Name\" LIKE \"smith\"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880F4-4DFA-4269-9F78-8C30F82668E8}"/>
              </a:ext>
            </a:extLst>
          </p:cNvPr>
          <p:cNvSpPr txBox="1"/>
          <p:nvPr/>
        </p:nvSpPr>
        <p:spPr>
          <a:xfrm>
            <a:off x="838200" y="3333797"/>
            <a:ext cx="1001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 299:	      How many feet are in a mile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Actual SQL: 	SELECT \"Foot\" FROM \"Table_1\" WHERE \"Mile\" ~ \"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_mile</a:t>
            </a:r>
            <a:r>
              <a:rPr lang="en-US" dirty="0"/>
              <a:t>\"</a:t>
            </a:r>
          </a:p>
          <a:p>
            <a:r>
              <a:rPr lang="en-US" dirty="0"/>
              <a:t>Precited SQL:	SELECT \"Foot\" FROM \"Table_1\" WHERE \"Mile\" ~ \"mile\"</a:t>
            </a:r>
          </a:p>
        </p:txBody>
      </p:sp>
    </p:spTree>
    <p:extLst>
      <p:ext uri="{BB962C8B-B14F-4D97-AF65-F5344CB8AC3E}">
        <p14:creationId xmlns:p14="http://schemas.microsoft.com/office/powerpoint/2010/main" val="423300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232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Microsoft Excel Worksheet</vt:lpstr>
      <vt:lpstr>Update 11/26  Error Analysis on WHERE clause</vt:lpstr>
      <vt:lpstr>Summary</vt:lpstr>
      <vt:lpstr>Case 1: KV table</vt:lpstr>
      <vt:lpstr>Case 2: KV table</vt:lpstr>
      <vt:lpstr>Case 3: Prediction not really wrong </vt:lpstr>
      <vt:lpstr>Case 4: Prediction not really wrong </vt:lpstr>
      <vt:lpstr>Case 5: Hard to get the correct SQL </vt:lpstr>
      <vt:lpstr>Case 6: Predicted wrongly due to stop-word removal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Fan</dc:creator>
  <cp:lastModifiedBy>Hu Fan</cp:lastModifiedBy>
  <cp:revision>16</cp:revision>
  <dcterms:created xsi:type="dcterms:W3CDTF">2018-11-26T01:04:20Z</dcterms:created>
  <dcterms:modified xsi:type="dcterms:W3CDTF">2018-11-26T16:12:17Z</dcterms:modified>
</cp:coreProperties>
</file>