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82" r:id="rId4"/>
    <p:sldId id="268" r:id="rId5"/>
    <p:sldId id="269" r:id="rId6"/>
    <p:sldId id="271" r:id="rId7"/>
    <p:sldId id="270" r:id="rId8"/>
    <p:sldId id="272" r:id="rId9"/>
    <p:sldId id="273" r:id="rId10"/>
    <p:sldId id="267" r:id="rId11"/>
    <p:sldId id="274" r:id="rId12"/>
    <p:sldId id="275" r:id="rId13"/>
    <p:sldId id="277" r:id="rId14"/>
    <p:sldId id="278" r:id="rId15"/>
    <p:sldId id="279" r:id="rId16"/>
    <p:sldId id="280" r:id="rId17"/>
    <p:sldId id="286" r:id="rId18"/>
    <p:sldId id="281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3E54-6F26-4183-B8D8-F28344B9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23F7-216A-4C48-9CA2-66B7750D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0E3C-41A9-4019-B998-552421E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E0A4-7B20-4B44-B845-01B1B14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EE7E-E1D6-4660-84B1-1D2571F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0920-F273-4E53-B13D-1761A80E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5629-C688-4F9A-B391-F44F6C8D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3AF9-CB1F-4870-A24C-CD5CEE3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00BE-3F34-4027-A0F5-915EC76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75FD-ADDA-473A-A41A-161266AF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5A22C-D3EF-4D1C-ACF7-40C9958A5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E6974-031F-45EB-ACE0-5B5053CF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C90A-127F-4260-826C-AB78F756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DF4E-3267-447E-AA65-FAB232E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48A7-5278-4A7C-A657-8B12E19F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C8DF-A77E-40C0-9607-A3BD1C82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BA03-3C93-4328-9EA6-34090ED0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ACAE-5597-4B3E-ADE8-137A51E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0053-CD38-44BB-8DCE-2215BF1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2CBF-587B-47F7-9D7C-F460AC18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914-82C3-47E8-B9BD-D7A8B160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49155-36E6-42EB-87AB-2868C73D4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4BDB-064B-46A4-92CC-3D168732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2A02-506B-4BD5-8E4D-B5D1C66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2A5F-BDAD-4BFD-A3C5-47681EE3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76C8-C2DD-46FC-855C-EBC941A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862B-0321-43F0-8F7F-A2AA279B6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DF68F-FF84-4E27-AAA2-6209319D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DFEA-A5A5-4694-A9F8-453D10FC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9629-BDB5-4FDB-9099-28C2DEF4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3BDA-615D-4E12-8E89-CBF57F94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AA67-8AA2-4E5B-8F72-B4EE1A5A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3544-8A44-468D-B7E1-EE89279A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7233-CF1F-4251-9C1F-CDF0B60A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33BDA-4A67-4D8F-98BC-9A143267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A349-AEB8-47D7-9D8F-8653F890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304FE-17DC-4102-9747-8CD3A4F1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FD779-777D-4D49-A47F-05256E0B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27EA3-6061-4596-8920-86CE3BA5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325-1FD3-4CAC-8267-71495120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1A894-C45D-4BF5-B22B-780FCB6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65CCA-3D29-44AA-A287-49DBADCC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D8C4A-816A-4A45-A196-B633A2A2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77F8-D5ED-4F3D-9439-89495CE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932A-2568-4563-A4FD-C3B7FFA4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0E089-C6ED-476F-9A26-5530081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325-64E5-4A36-A39E-9F32C5A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822-6BA7-4144-969F-01705B39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79649-DDB2-4A19-8720-7F024D26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A518C-AD9E-47B7-AE99-B74C7295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6189E-1C4A-4EB4-8E55-0A1998BF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6069-B80F-40C7-B2B1-DDDF2CB7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F3C9-0C26-49A6-93CA-07029961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4B84-95BC-49E4-A1F1-3DC1DACB5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CA46B-3060-4D81-963B-4F436C035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964D0-05F0-49BE-A4A9-866E2B11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9A080-92B0-4ED7-BFB8-875F971F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7DEA-CE15-445D-AA27-FF8A524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348D-57E8-45F5-93E8-ADC52C76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EDA25-BF32-4B87-9FB8-AABE984B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B744-FE44-48C8-81F0-4E4FD46EB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9D19-28FE-47EC-B8A6-0D3EEFEF2E6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6E34-EB22-48A3-87BD-0D49DEAE5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C85-AFF7-44DF-B92C-B1521557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8ED9-4E4A-40D0-BBC8-1B223FDC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118" y="1776675"/>
            <a:ext cx="4275338" cy="1325563"/>
          </a:xfrm>
        </p:spPr>
        <p:txBody>
          <a:bodyPr/>
          <a:lstStyle/>
          <a:p>
            <a:r>
              <a:rPr lang="en-US" b="1" dirty="0"/>
              <a:t>Update on Oct </a:t>
            </a:r>
            <a:r>
              <a:rPr lang="en-US" altLang="zh-CN" b="1" dirty="0"/>
              <a:t>8th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A9F8D-E33A-48B4-841D-3CC502A59742}"/>
              </a:ext>
            </a:extLst>
          </p:cNvPr>
          <p:cNvSpPr txBox="1">
            <a:spLocks/>
          </p:cNvSpPr>
          <p:nvPr/>
        </p:nvSpPr>
        <p:spPr>
          <a:xfrm>
            <a:off x="3079440" y="3640862"/>
            <a:ext cx="63042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			by</a:t>
            </a:r>
          </a:p>
          <a:p>
            <a:r>
              <a:rPr lang="en-US" b="1" dirty="0"/>
              <a:t>       Fan, </a:t>
            </a:r>
            <a:r>
              <a:rPr lang="en-US" b="1" dirty="0" err="1"/>
              <a:t>Zihua</a:t>
            </a:r>
            <a:r>
              <a:rPr lang="en-US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Bhavya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74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79B344-1B7A-47F1-93CC-77987040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62"/>
            <a:ext cx="10515600" cy="1325563"/>
          </a:xfrm>
        </p:spPr>
        <p:txBody>
          <a:bodyPr/>
          <a:lstStyle/>
          <a:p>
            <a:r>
              <a:rPr lang="en-US" dirty="0"/>
              <a:t>Error Analysis (KV-&gt;Entity)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0667-DA5F-482C-9C00-7693C660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668721"/>
            <a:ext cx="5872163" cy="4786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E38EA-5D7A-4E20-95B1-579AF7D2A6ED}"/>
              </a:ext>
            </a:extLst>
          </p:cNvPr>
          <p:cNvSpPr txBox="1"/>
          <p:nvPr/>
        </p:nvSpPr>
        <p:spPr>
          <a:xfrm>
            <a:off x="5848350" y="1299389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B4528-26A6-4F20-91C8-7AF2D4D01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642491"/>
            <a:ext cx="5014913" cy="521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028C2-2481-44F5-9A8E-F565214CBE10}"/>
              </a:ext>
            </a:extLst>
          </p:cNvPr>
          <p:cNvSpPr txBox="1"/>
          <p:nvPr/>
        </p:nvSpPr>
        <p:spPr>
          <a:xfrm>
            <a:off x="519112" y="132135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100.txt</a:t>
            </a:r>
          </a:p>
        </p:txBody>
      </p:sp>
    </p:spTree>
    <p:extLst>
      <p:ext uri="{BB962C8B-B14F-4D97-AF65-F5344CB8AC3E}">
        <p14:creationId xmlns:p14="http://schemas.microsoft.com/office/powerpoint/2010/main" val="388062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1D4B7B-1378-4D01-9557-510FB531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62"/>
            <a:ext cx="10515600" cy="1325563"/>
          </a:xfrm>
        </p:spPr>
        <p:txBody>
          <a:bodyPr/>
          <a:lstStyle/>
          <a:p>
            <a:r>
              <a:rPr lang="en-US" dirty="0"/>
              <a:t>Error Analysis (Entity-&gt;KV)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59929-784F-45ED-9D8A-FF8368871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79"/>
          <a:stretch/>
        </p:blipFill>
        <p:spPr>
          <a:xfrm>
            <a:off x="618904" y="1410060"/>
            <a:ext cx="4790855" cy="246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6BC6C-1465-43D1-B97F-77BCFFC79F00}"/>
              </a:ext>
            </a:extLst>
          </p:cNvPr>
          <p:cNvSpPr txBox="1"/>
          <p:nvPr/>
        </p:nvSpPr>
        <p:spPr>
          <a:xfrm>
            <a:off x="519112" y="109782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83F7D-ACB3-48A8-BE4D-C626F54D7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831"/>
          <a:stretch/>
        </p:blipFill>
        <p:spPr>
          <a:xfrm>
            <a:off x="6383044" y="1410060"/>
            <a:ext cx="4684785" cy="2286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BC5C77-9965-48FB-A2EE-1E13D78C6F7D}"/>
              </a:ext>
            </a:extLst>
          </p:cNvPr>
          <p:cNvSpPr txBox="1"/>
          <p:nvPr/>
        </p:nvSpPr>
        <p:spPr>
          <a:xfrm>
            <a:off x="6334568" y="108849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101.txt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823A-F2AE-4893-B90D-0B0CDD083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214702"/>
            <a:ext cx="4534120" cy="2511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984C5-C885-48D1-A88A-35ACB52B933D}"/>
              </a:ext>
            </a:extLst>
          </p:cNvPr>
          <p:cNvSpPr txBox="1"/>
          <p:nvPr/>
        </p:nvSpPr>
        <p:spPr>
          <a:xfrm>
            <a:off x="519112" y="387653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136.txt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AD89CA-2627-4DF7-AA45-F597FDAEB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929" y="4176399"/>
            <a:ext cx="5153246" cy="2583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BAED5E-FFC2-4930-A12D-5BEE8DFFF187}"/>
              </a:ext>
            </a:extLst>
          </p:cNvPr>
          <p:cNvSpPr txBox="1"/>
          <p:nvPr/>
        </p:nvSpPr>
        <p:spPr>
          <a:xfrm>
            <a:off x="5695730" y="380706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155.txt</a:t>
            </a:r>
          </a:p>
        </p:txBody>
      </p:sp>
    </p:spTree>
    <p:extLst>
      <p:ext uri="{BB962C8B-B14F-4D97-AF65-F5344CB8AC3E}">
        <p14:creationId xmlns:p14="http://schemas.microsoft.com/office/powerpoint/2010/main" val="390791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43AB-0592-41D9-915A-1E1B0EF0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“URL” columns</a:t>
            </a:r>
          </a:p>
          <a:p>
            <a:r>
              <a:rPr lang="en-US" dirty="0"/>
              <a:t>If (number of remaining columns = 2) and (both are text columns)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=&gt; </a:t>
            </a:r>
            <a:r>
              <a:rPr lang="en-US" dirty="0"/>
              <a:t>table = KV type</a:t>
            </a:r>
          </a:p>
          <a:p>
            <a:r>
              <a:rPr lang="en-US" dirty="0"/>
              <a:t>Else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table = Entity type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FD69D8-8C8D-47BE-9F72-14589F2A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2C5D5-D91C-4E34-9056-B726B78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00613"/>
              </p:ext>
            </p:extLst>
          </p:nvPr>
        </p:nvGraphicFramePr>
        <p:xfrm>
          <a:off x="1207456" y="4139026"/>
          <a:ext cx="3800475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1628444341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38210595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239724055"/>
                    </a:ext>
                  </a:extLst>
                </a:gridCol>
              </a:tblGrid>
              <a:tr h="46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Predict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24862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81679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KV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73581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22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B03694-D919-450D-92B3-CA4A3F72EB20}"/>
              </a:ext>
            </a:extLst>
          </p:cNvPr>
          <p:cNvSpPr txBox="1"/>
          <p:nvPr/>
        </p:nvSpPr>
        <p:spPr>
          <a:xfrm>
            <a:off x="6300419" y="4582722"/>
            <a:ext cx="380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Precision:	84%</a:t>
            </a:r>
          </a:p>
          <a:p>
            <a:r>
              <a:rPr lang="en-US" sz="2800" dirty="0"/>
              <a:t>Recall:	83%</a:t>
            </a:r>
          </a:p>
        </p:txBody>
      </p:sp>
    </p:spTree>
    <p:extLst>
      <p:ext uri="{BB962C8B-B14F-4D97-AF65-F5344CB8AC3E}">
        <p14:creationId xmlns:p14="http://schemas.microsoft.com/office/powerpoint/2010/main" val="197914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79B344-1B7A-47F1-93CC-77987040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4" y="-63042"/>
            <a:ext cx="10515600" cy="1325563"/>
          </a:xfrm>
        </p:spPr>
        <p:txBody>
          <a:bodyPr/>
          <a:lstStyle/>
          <a:p>
            <a:r>
              <a:rPr lang="en-US" dirty="0"/>
              <a:t>Error Analysis (KV-&gt;Entity)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E38EA-5D7A-4E20-95B1-579AF7D2A6ED}"/>
              </a:ext>
            </a:extLst>
          </p:cNvPr>
          <p:cNvSpPr txBox="1"/>
          <p:nvPr/>
        </p:nvSpPr>
        <p:spPr>
          <a:xfrm>
            <a:off x="2018939" y="97511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028C2-2481-44F5-9A8E-F565214CBE10}"/>
              </a:ext>
            </a:extLst>
          </p:cNvPr>
          <p:cNvSpPr txBox="1"/>
          <p:nvPr/>
        </p:nvSpPr>
        <p:spPr>
          <a:xfrm>
            <a:off x="208390" y="97511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109.txt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8296F4F-9EB9-4592-81AE-BF0D64E0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1" y="1322482"/>
            <a:ext cx="1726938" cy="20687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29089C-F359-4956-9E35-7B3C929B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49" y="1344448"/>
            <a:ext cx="2894073" cy="1700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1C4196-CF31-46C5-885F-5AB6F572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441" y="1344447"/>
            <a:ext cx="2388147" cy="2448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FA5FD-E27D-461C-8625-314718ECD399}"/>
              </a:ext>
            </a:extLst>
          </p:cNvPr>
          <p:cNvSpPr txBox="1"/>
          <p:nvPr/>
        </p:nvSpPr>
        <p:spPr>
          <a:xfrm>
            <a:off x="4981817" y="97511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191.txt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DF0D36-83F1-4FD8-BBC5-A69AF4D71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84" y="3672441"/>
            <a:ext cx="1974385" cy="2902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042A4-73AE-4C73-A899-5435FB815141}"/>
              </a:ext>
            </a:extLst>
          </p:cNvPr>
          <p:cNvSpPr txBox="1"/>
          <p:nvPr/>
        </p:nvSpPr>
        <p:spPr>
          <a:xfrm>
            <a:off x="181785" y="3347801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216.txt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AE9683-0E70-437B-AC96-0EB94B9E9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817" y="4277625"/>
            <a:ext cx="2395125" cy="2306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2A33FA-E020-4B5E-9DEC-5D7EFDA1CC82}"/>
              </a:ext>
            </a:extLst>
          </p:cNvPr>
          <p:cNvSpPr txBox="1"/>
          <p:nvPr/>
        </p:nvSpPr>
        <p:spPr>
          <a:xfrm>
            <a:off x="4971441" y="387504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224.txt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34A72-71FD-4E93-BDD5-08CF8178E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728" y="3391260"/>
            <a:ext cx="2375286" cy="3192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2EA153-DD55-4E01-A8D5-BCFBA01D865F}"/>
              </a:ext>
            </a:extLst>
          </p:cNvPr>
          <p:cNvSpPr txBox="1"/>
          <p:nvPr/>
        </p:nvSpPr>
        <p:spPr>
          <a:xfrm>
            <a:off x="2393728" y="303348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233.txt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7964B5-55C6-4B31-91AD-1B8135E31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607" y="1321964"/>
            <a:ext cx="4722273" cy="5230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655E83-914C-440B-825D-8BCCE97E7918}"/>
              </a:ext>
            </a:extLst>
          </p:cNvPr>
          <p:cNvSpPr txBox="1"/>
          <p:nvPr/>
        </p:nvSpPr>
        <p:spPr>
          <a:xfrm>
            <a:off x="7422987" y="9531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24.txt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DDD60-51AB-4649-B70C-3772B7740C5A}"/>
              </a:ext>
            </a:extLst>
          </p:cNvPr>
          <p:cNvSpPr/>
          <p:nvPr/>
        </p:nvSpPr>
        <p:spPr>
          <a:xfrm>
            <a:off x="941033" y="3033485"/>
            <a:ext cx="895350" cy="314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A8BB3-CA53-48BD-AFDF-2F044DCBD4C4}"/>
              </a:ext>
            </a:extLst>
          </p:cNvPr>
          <p:cNvSpPr/>
          <p:nvPr/>
        </p:nvSpPr>
        <p:spPr>
          <a:xfrm>
            <a:off x="3710866" y="4357738"/>
            <a:ext cx="967666" cy="314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6A870-78D5-43DA-B314-67A00168C853}"/>
              </a:ext>
            </a:extLst>
          </p:cNvPr>
          <p:cNvSpPr/>
          <p:nvPr/>
        </p:nvSpPr>
        <p:spPr>
          <a:xfrm>
            <a:off x="11390048" y="3963591"/>
            <a:ext cx="728577" cy="314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1D1B4D-20B5-4BD8-A5C3-CDF3664FE7F9}"/>
              </a:ext>
            </a:extLst>
          </p:cNvPr>
          <p:cNvSpPr/>
          <p:nvPr/>
        </p:nvSpPr>
        <p:spPr>
          <a:xfrm>
            <a:off x="11353800" y="1774181"/>
            <a:ext cx="764825" cy="314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6C52-39F5-4407-9E05-6F0C4190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56"/>
            <a:ext cx="10515600" cy="1325563"/>
          </a:xfrm>
        </p:spPr>
        <p:txBody>
          <a:bodyPr/>
          <a:lstStyle/>
          <a:p>
            <a:r>
              <a:rPr lang="en-US" dirty="0"/>
              <a:t>Why the threshold is not 100% for numerical?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BEE12-F2A3-4959-894A-32C09552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55" y="1541385"/>
            <a:ext cx="6288396" cy="289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F948DC-F7C1-4B45-B2B5-FFD87875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55" y="4371975"/>
            <a:ext cx="6288396" cy="220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DC69A-1C5D-45FB-BB0B-634BD9DB025F}"/>
              </a:ext>
            </a:extLst>
          </p:cNvPr>
          <p:cNvSpPr txBox="1"/>
          <p:nvPr/>
        </p:nvSpPr>
        <p:spPr>
          <a:xfrm>
            <a:off x="966787" y="117205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2.txt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73A84-0DC6-426B-966A-0C1E9C1E7EB8}"/>
              </a:ext>
            </a:extLst>
          </p:cNvPr>
          <p:cNvSpPr/>
          <p:nvPr/>
        </p:nvSpPr>
        <p:spPr>
          <a:xfrm>
            <a:off x="4991100" y="1466850"/>
            <a:ext cx="1381125" cy="5105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2DE869-F848-4793-92F4-7714A2B4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4" y="-63042"/>
            <a:ext cx="10515600" cy="1325563"/>
          </a:xfrm>
        </p:spPr>
        <p:txBody>
          <a:bodyPr/>
          <a:lstStyle/>
          <a:p>
            <a:r>
              <a:rPr lang="en-US" dirty="0"/>
              <a:t>Error Analysis (Entity-&gt;KV)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18641-0603-47BE-A400-B13F8F606D16}"/>
              </a:ext>
            </a:extLst>
          </p:cNvPr>
          <p:cNvSpPr txBox="1"/>
          <p:nvPr/>
        </p:nvSpPr>
        <p:spPr>
          <a:xfrm>
            <a:off x="240230" y="87317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3.txt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755FB-EBD8-4D65-AE26-4A313B38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49" y="3982998"/>
            <a:ext cx="3283301" cy="2227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A1EA8-E908-4BF7-B99D-06317C21C79F}"/>
              </a:ext>
            </a:extLst>
          </p:cNvPr>
          <p:cNvSpPr txBox="1"/>
          <p:nvPr/>
        </p:nvSpPr>
        <p:spPr>
          <a:xfrm>
            <a:off x="8737249" y="364620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14.txt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A3A22D-4F93-4389-8178-9204DE3A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0" y="3935527"/>
            <a:ext cx="4341295" cy="24003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873243-299B-414C-AE57-D9AAF14CF63F}"/>
              </a:ext>
            </a:extLst>
          </p:cNvPr>
          <p:cNvSpPr txBox="1"/>
          <p:nvPr/>
        </p:nvSpPr>
        <p:spPr>
          <a:xfrm>
            <a:off x="112665" y="361366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193.txt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233671-E3C4-4AB7-A0C3-822A47CD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47" y="1208261"/>
            <a:ext cx="4904528" cy="24397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263BF8-08CC-4AF2-BF86-7F7380E78878}"/>
              </a:ext>
            </a:extLst>
          </p:cNvPr>
          <p:cNvSpPr txBox="1"/>
          <p:nvPr/>
        </p:nvSpPr>
        <p:spPr>
          <a:xfrm>
            <a:off x="4385875" y="87317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212.txt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E2698E-C102-4A78-AA15-2CC4C2F04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225" y="1208261"/>
            <a:ext cx="3399325" cy="22273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277AD1-0268-4507-9052-77C1B98D2556}"/>
              </a:ext>
            </a:extLst>
          </p:cNvPr>
          <p:cNvSpPr txBox="1"/>
          <p:nvPr/>
        </p:nvSpPr>
        <p:spPr>
          <a:xfrm>
            <a:off x="8582872" y="87317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234.txt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B76975-248E-429B-AE28-90D437D83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076" y="3982999"/>
            <a:ext cx="4006149" cy="23528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0DC99-3FDF-48B8-9575-8EB6B8A919B0}"/>
              </a:ext>
            </a:extLst>
          </p:cNvPr>
          <p:cNvSpPr txBox="1"/>
          <p:nvPr/>
        </p:nvSpPr>
        <p:spPr>
          <a:xfrm>
            <a:off x="4615076" y="364620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237.txt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D59778D-211D-4614-888E-F0075177B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27" y="1208261"/>
            <a:ext cx="3264123" cy="23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5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5BBB-E058-409D-8DBF-4907ACE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27B3AF-14C7-48C5-BF95-E607D99D1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95488"/>
              </p:ext>
            </p:extLst>
          </p:nvPr>
        </p:nvGraphicFramePr>
        <p:xfrm>
          <a:off x="168755" y="2656453"/>
          <a:ext cx="3800475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1628444341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38210595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239724055"/>
                    </a:ext>
                  </a:extLst>
                </a:gridCol>
              </a:tblGrid>
              <a:tr h="46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Predict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24862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81679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KV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73581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222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B18BE-96A7-4FE9-8798-B0B74F8E02AE}"/>
              </a:ext>
            </a:extLst>
          </p:cNvPr>
          <p:cNvSpPr txBox="1"/>
          <p:nvPr/>
        </p:nvSpPr>
        <p:spPr>
          <a:xfrm>
            <a:off x="633952" y="4724765"/>
            <a:ext cx="287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Precision:	100%</a:t>
            </a:r>
          </a:p>
          <a:p>
            <a:r>
              <a:rPr lang="en-US" sz="2800" dirty="0"/>
              <a:t>Recall:	97%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8BA482-F2F5-4B51-84B1-C4F844D29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02992"/>
              </p:ext>
            </p:extLst>
          </p:nvPr>
        </p:nvGraphicFramePr>
        <p:xfrm>
          <a:off x="4225854" y="2656453"/>
          <a:ext cx="3800475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1628444341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38210595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239724055"/>
                    </a:ext>
                  </a:extLst>
                </a:gridCol>
              </a:tblGrid>
              <a:tr h="46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Predict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24862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81679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KV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73581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222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DBDEFC-725A-4910-9179-04B406368C05}"/>
              </a:ext>
            </a:extLst>
          </p:cNvPr>
          <p:cNvSpPr txBox="1"/>
          <p:nvPr/>
        </p:nvSpPr>
        <p:spPr>
          <a:xfrm>
            <a:off x="4757635" y="4724764"/>
            <a:ext cx="2736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Precision:	72%</a:t>
            </a:r>
          </a:p>
          <a:p>
            <a:r>
              <a:rPr lang="en-US" sz="2800" dirty="0"/>
              <a:t>Recall:	98%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D3CCC1-5413-4D4E-BD0E-07CF893FF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72712"/>
              </p:ext>
            </p:extLst>
          </p:nvPr>
        </p:nvGraphicFramePr>
        <p:xfrm>
          <a:off x="8282953" y="2691716"/>
          <a:ext cx="3800475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1628444341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38210595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239724055"/>
                    </a:ext>
                  </a:extLst>
                </a:gridCol>
              </a:tblGrid>
              <a:tr h="46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Predict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24862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81679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KV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73581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2224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A0E3DD-6D1A-4ACC-8FF3-75EC6F59B4D5}"/>
              </a:ext>
            </a:extLst>
          </p:cNvPr>
          <p:cNvSpPr txBox="1"/>
          <p:nvPr/>
        </p:nvSpPr>
        <p:spPr>
          <a:xfrm>
            <a:off x="8937087" y="4724763"/>
            <a:ext cx="3047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Precision:	84%</a:t>
            </a:r>
          </a:p>
          <a:p>
            <a:r>
              <a:rPr lang="en-US" sz="2800" dirty="0"/>
              <a:t>Recall:	83%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EE102-DFF8-41CC-B769-90C801141760}"/>
              </a:ext>
            </a:extLst>
          </p:cNvPr>
          <p:cNvSpPr/>
          <p:nvPr/>
        </p:nvSpPr>
        <p:spPr>
          <a:xfrm>
            <a:off x="9348274" y="1831324"/>
            <a:ext cx="1412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Method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498D1-2CF3-41FC-9EE0-1B44B1FCD65D}"/>
              </a:ext>
            </a:extLst>
          </p:cNvPr>
          <p:cNvSpPr/>
          <p:nvPr/>
        </p:nvSpPr>
        <p:spPr>
          <a:xfrm>
            <a:off x="5419839" y="1828485"/>
            <a:ext cx="1412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Method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F2C75-135F-4042-95EE-8F86D9078355}"/>
              </a:ext>
            </a:extLst>
          </p:cNvPr>
          <p:cNvSpPr/>
          <p:nvPr/>
        </p:nvSpPr>
        <p:spPr>
          <a:xfrm>
            <a:off x="1362740" y="1828485"/>
            <a:ext cx="1412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404099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D994-4B35-4087-95F5-FA498C0F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8DF27-2043-4631-BD3D-A98C8FA44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9587"/>
              </p:ext>
            </p:extLst>
          </p:nvPr>
        </p:nvGraphicFramePr>
        <p:xfrm>
          <a:off x="2814308" y="2727227"/>
          <a:ext cx="3800475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1628444341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38210595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239724055"/>
                    </a:ext>
                  </a:extLst>
                </a:gridCol>
              </a:tblGrid>
              <a:tr h="46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Predict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24862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81679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KV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73581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222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045B-ED79-48C0-A21E-3BC41FE2C3DC}"/>
              </a:ext>
            </a:extLst>
          </p:cNvPr>
          <p:cNvSpPr txBox="1"/>
          <p:nvPr/>
        </p:nvSpPr>
        <p:spPr>
          <a:xfrm>
            <a:off x="7259207" y="3614620"/>
            <a:ext cx="3047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Precision:	84%</a:t>
            </a:r>
          </a:p>
          <a:p>
            <a:r>
              <a:rPr lang="en-US" sz="2800" dirty="0"/>
              <a:t>Recall:	83%</a:t>
            </a:r>
          </a:p>
        </p:txBody>
      </p:sp>
    </p:spTree>
    <p:extLst>
      <p:ext uri="{BB962C8B-B14F-4D97-AF65-F5344CB8AC3E}">
        <p14:creationId xmlns:p14="http://schemas.microsoft.com/office/powerpoint/2010/main" val="126893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6B2F-8353-4B34-8858-861E5AFF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Type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3D8E-5A8C-47C9-A28F-E9DE2E6B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type</a:t>
            </a:r>
          </a:p>
          <a:p>
            <a:r>
              <a:rPr lang="en-US" dirty="0"/>
              <a:t>Boolean type</a:t>
            </a:r>
          </a:p>
          <a:p>
            <a:r>
              <a:rPr lang="en-US" dirty="0" err="1"/>
              <a:t>DateTime</a:t>
            </a:r>
            <a:r>
              <a:rPr lang="en-US" dirty="0"/>
              <a:t> type</a:t>
            </a:r>
          </a:p>
          <a:p>
            <a:r>
              <a:rPr lang="en-US" dirty="0"/>
              <a:t>Percentage type</a:t>
            </a:r>
          </a:p>
          <a:p>
            <a:r>
              <a:rPr lang="en-US" dirty="0"/>
              <a:t>Currency type</a:t>
            </a:r>
          </a:p>
          <a:p>
            <a:r>
              <a:rPr lang="en-US" dirty="0"/>
              <a:t>Numerical type</a:t>
            </a:r>
          </a:p>
          <a:p>
            <a:r>
              <a:rPr lang="en-US" dirty="0"/>
              <a:t>Text type</a:t>
            </a:r>
          </a:p>
        </p:txBody>
      </p:sp>
    </p:spTree>
    <p:extLst>
      <p:ext uri="{BB962C8B-B14F-4D97-AF65-F5344CB8AC3E}">
        <p14:creationId xmlns:p14="http://schemas.microsoft.com/office/powerpoint/2010/main" val="385283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83D5E3-83CF-49B5-966E-1F7BB427C78C}"/>
              </a:ext>
            </a:extLst>
          </p:cNvPr>
          <p:cNvSpPr/>
          <p:nvPr/>
        </p:nvSpPr>
        <p:spPr>
          <a:xfrm>
            <a:off x="366943" y="186615"/>
            <a:ext cx="3006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10: </a:t>
            </a:r>
            <a:r>
              <a:rPr lang="en-US" sz="1100" dirty="0">
                <a:solidFill>
                  <a:srgbClr val="FF0000"/>
                </a:solidFill>
              </a:rPr>
              <a:t>How many </a:t>
            </a:r>
            <a:r>
              <a:rPr lang="en-US" sz="1100" dirty="0"/>
              <a:t>vitamins do you need a day</a:t>
            </a:r>
          </a:p>
          <a:p>
            <a:endParaRPr lang="en-US" sz="1100" dirty="0"/>
          </a:p>
          <a:p>
            <a:r>
              <a:rPr lang="en-US" sz="1100" dirty="0"/>
              <a:t>Nutriment	Text</a:t>
            </a:r>
          </a:p>
          <a:p>
            <a:r>
              <a:rPr lang="en-US" sz="1100" dirty="0"/>
              <a:t>Daily requirements	</a:t>
            </a:r>
            <a:r>
              <a:rPr lang="en-US" sz="1100" dirty="0">
                <a:solidFill>
                  <a:srgbClr val="FF0000"/>
                </a:solidFill>
              </a:rPr>
              <a:t>Numerical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AB072-8E42-40D0-BE09-04FB1A187901}"/>
              </a:ext>
            </a:extLst>
          </p:cNvPr>
          <p:cNvSpPr/>
          <p:nvPr/>
        </p:nvSpPr>
        <p:spPr>
          <a:xfrm>
            <a:off x="366943" y="1167669"/>
            <a:ext cx="25981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104: Alexa  </a:t>
            </a:r>
            <a:r>
              <a:rPr lang="en-US" sz="1100" dirty="0">
                <a:solidFill>
                  <a:srgbClr val="FF0000"/>
                </a:solidFill>
              </a:rPr>
              <a:t>how many </a:t>
            </a:r>
            <a:r>
              <a:rPr lang="en-US" sz="1100" dirty="0"/>
              <a:t>miles is it to drive from Los Angeles to San Francisco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 err="1"/>
              <a:t>Distance_from_Los_Angeles</a:t>
            </a:r>
            <a:r>
              <a:rPr lang="en-US" sz="1100" dirty="0"/>
              <a:t>	Text</a:t>
            </a:r>
          </a:p>
          <a:p>
            <a:r>
              <a:rPr lang="en-US" sz="1100" dirty="0" err="1"/>
              <a:t>Distance_from_Los_Angeles_link</a:t>
            </a:r>
            <a:r>
              <a:rPr lang="en-US" sz="1100" dirty="0"/>
              <a:t>	URL</a:t>
            </a:r>
          </a:p>
          <a:p>
            <a:r>
              <a:rPr lang="en-US" sz="1100" dirty="0"/>
              <a:t>Distance	</a:t>
            </a:r>
            <a:r>
              <a:rPr lang="en-US" sz="1100" dirty="0">
                <a:solidFill>
                  <a:srgbClr val="FF0000"/>
                </a:solidFill>
              </a:rPr>
              <a:t>Numerical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1867C-2685-4E98-A40A-3CA689A222D0}"/>
              </a:ext>
            </a:extLst>
          </p:cNvPr>
          <p:cNvSpPr/>
          <p:nvPr/>
        </p:nvSpPr>
        <p:spPr>
          <a:xfrm>
            <a:off x="3122869" y="842673"/>
            <a:ext cx="26810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11: Alexa  what is the current Bitcoin </a:t>
            </a:r>
            <a:r>
              <a:rPr lang="en-US" sz="1100" dirty="0">
                <a:solidFill>
                  <a:srgbClr val="FF0000"/>
                </a:solidFill>
              </a:rPr>
              <a:t>price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Currency	Text</a:t>
            </a:r>
          </a:p>
          <a:p>
            <a:r>
              <a:rPr lang="en-US" sz="1100" dirty="0"/>
              <a:t>Price	</a:t>
            </a:r>
            <a:r>
              <a:rPr lang="en-US" sz="1100" dirty="0">
                <a:solidFill>
                  <a:srgbClr val="FF0000"/>
                </a:solidFill>
              </a:rPr>
              <a:t>Currency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EA391-D9DD-4B96-BAC3-D7EF0A7EAC89}"/>
              </a:ext>
            </a:extLst>
          </p:cNvPr>
          <p:cNvSpPr/>
          <p:nvPr/>
        </p:nvSpPr>
        <p:spPr>
          <a:xfrm>
            <a:off x="3062207" y="5084085"/>
            <a:ext cx="26054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123: </a:t>
            </a:r>
            <a:r>
              <a:rPr lang="en-US" sz="1100" dirty="0">
                <a:solidFill>
                  <a:srgbClr val="FF0000"/>
                </a:solidFill>
              </a:rPr>
              <a:t>which</a:t>
            </a:r>
            <a:r>
              <a:rPr lang="en-US" sz="1100" dirty="0"/>
              <a:t> is the most common language in the world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Rank	Numerical</a:t>
            </a:r>
          </a:p>
          <a:p>
            <a:r>
              <a:rPr lang="en-US" sz="1100" dirty="0"/>
              <a:t>Language	</a:t>
            </a:r>
            <a:r>
              <a:rPr lang="en-US" sz="1100" dirty="0">
                <a:solidFill>
                  <a:srgbClr val="FF0000"/>
                </a:solidFill>
              </a:rPr>
              <a:t>Text</a:t>
            </a:r>
          </a:p>
          <a:p>
            <a:r>
              <a:rPr lang="en-US" sz="1100" dirty="0" err="1"/>
              <a:t>Native_Speakers_In_Millions</a:t>
            </a:r>
            <a:r>
              <a:rPr lang="en-US" sz="1100" dirty="0"/>
              <a:t>	Numerical</a:t>
            </a:r>
          </a:p>
          <a:p>
            <a:r>
              <a:rPr lang="en-US" sz="1100" dirty="0"/>
              <a:t>Fraction	Percentage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4E557-55C2-4B4C-8672-18408EDCB32C}"/>
              </a:ext>
            </a:extLst>
          </p:cNvPr>
          <p:cNvSpPr/>
          <p:nvPr/>
        </p:nvSpPr>
        <p:spPr>
          <a:xfrm>
            <a:off x="6022848" y="1418086"/>
            <a:ext cx="29382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126: Alexa  </a:t>
            </a:r>
            <a:r>
              <a:rPr lang="en-US" sz="1100" dirty="0">
                <a:solidFill>
                  <a:srgbClr val="FF0000"/>
                </a:solidFill>
              </a:rPr>
              <a:t>when</a:t>
            </a:r>
            <a:r>
              <a:rPr lang="en-US" sz="1100" dirty="0"/>
              <a:t> does Disney on Ice perform in San Antonio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Date	</a:t>
            </a:r>
            <a:r>
              <a:rPr lang="en-US" sz="1100" dirty="0" err="1">
                <a:solidFill>
                  <a:srgbClr val="FF0000"/>
                </a:solidFill>
              </a:rPr>
              <a:t>DateTime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/>
              <a:t>Show	Text</a:t>
            </a:r>
          </a:p>
          <a:p>
            <a:r>
              <a:rPr lang="en-US" sz="1100" dirty="0" err="1"/>
              <a:t>Show_link</a:t>
            </a:r>
            <a:r>
              <a:rPr lang="en-US" sz="1100" dirty="0"/>
              <a:t>	URL</a:t>
            </a:r>
          </a:p>
          <a:p>
            <a:r>
              <a:rPr lang="en-US" sz="1100" dirty="0"/>
              <a:t>Location	Text</a:t>
            </a:r>
          </a:p>
          <a:p>
            <a:r>
              <a:rPr lang="en-US" sz="1100" dirty="0"/>
              <a:t>City	Text</a:t>
            </a:r>
          </a:p>
          <a:p>
            <a:r>
              <a:rPr lang="en-US" sz="1100" dirty="0"/>
              <a:t>State	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C8243-6C54-445D-BB3E-7DB5CD2A7475}"/>
              </a:ext>
            </a:extLst>
          </p:cNvPr>
          <p:cNvSpPr/>
          <p:nvPr/>
        </p:nvSpPr>
        <p:spPr>
          <a:xfrm>
            <a:off x="366943" y="3878955"/>
            <a:ext cx="253232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136: </a:t>
            </a:r>
            <a:r>
              <a:rPr lang="en-US" sz="1100" dirty="0">
                <a:solidFill>
                  <a:srgbClr val="FF0000"/>
                </a:solidFill>
              </a:rPr>
              <a:t>What</a:t>
            </a:r>
            <a:r>
              <a:rPr lang="en-US" sz="1100" dirty="0"/>
              <a:t> is the leading cause of death in the U S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Rank	Numerical</a:t>
            </a:r>
          </a:p>
          <a:p>
            <a:r>
              <a:rPr lang="en-US" sz="1100" dirty="0" err="1"/>
              <a:t>Cause_of_Death</a:t>
            </a:r>
            <a:r>
              <a:rPr lang="en-US" sz="1100" dirty="0"/>
              <a:t>	</a:t>
            </a:r>
            <a:r>
              <a:rPr lang="en-US" sz="1100" dirty="0">
                <a:solidFill>
                  <a:srgbClr val="FF0000"/>
                </a:solidFill>
              </a:rPr>
              <a:t>Text</a:t>
            </a:r>
          </a:p>
          <a:p>
            <a:r>
              <a:rPr lang="en-US" sz="1100" dirty="0" err="1"/>
              <a:t>Cause_of_Death_link</a:t>
            </a:r>
            <a:r>
              <a:rPr lang="en-US" sz="1100" dirty="0"/>
              <a:t>	URL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407C0-4BF1-405A-B224-F5F98D24120A}"/>
              </a:ext>
            </a:extLst>
          </p:cNvPr>
          <p:cNvSpPr/>
          <p:nvPr/>
        </p:nvSpPr>
        <p:spPr>
          <a:xfrm>
            <a:off x="396949" y="5268127"/>
            <a:ext cx="2605479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139: Alexa  </a:t>
            </a:r>
            <a:r>
              <a:rPr lang="en-US" sz="1050" dirty="0">
                <a:solidFill>
                  <a:srgbClr val="FF0000"/>
                </a:solidFill>
              </a:rPr>
              <a:t>who</a:t>
            </a:r>
            <a:r>
              <a:rPr lang="en-US" sz="1050" dirty="0"/>
              <a:t> is the top musician of today</a:t>
            </a:r>
          </a:p>
          <a:p>
            <a:endParaRPr lang="en-US" sz="1050" dirty="0"/>
          </a:p>
          <a:p>
            <a:r>
              <a:rPr lang="en-US" sz="1050" dirty="0" err="1"/>
              <a:t>url</a:t>
            </a:r>
            <a:r>
              <a:rPr lang="en-US" sz="1050" dirty="0"/>
              <a:t>	URL</a:t>
            </a:r>
          </a:p>
          <a:p>
            <a:r>
              <a:rPr lang="en-US" sz="1050" dirty="0" err="1"/>
              <a:t>Current_Rank</a:t>
            </a:r>
            <a:r>
              <a:rPr lang="en-US" sz="1050" dirty="0"/>
              <a:t>	Numerical</a:t>
            </a:r>
          </a:p>
          <a:p>
            <a:r>
              <a:rPr lang="en-US" sz="1050" dirty="0"/>
              <a:t>Name	</a:t>
            </a:r>
            <a:r>
              <a:rPr lang="en-US" sz="1050" dirty="0">
                <a:solidFill>
                  <a:srgbClr val="FF0000"/>
                </a:solidFill>
              </a:rPr>
              <a:t>Text</a:t>
            </a:r>
          </a:p>
          <a:p>
            <a:r>
              <a:rPr lang="en-US" sz="1050" dirty="0" err="1"/>
              <a:t>Previous_Rank</a:t>
            </a:r>
            <a:r>
              <a:rPr lang="en-US" sz="1050" dirty="0"/>
              <a:t>	Numerical</a:t>
            </a:r>
          </a:p>
          <a:p>
            <a:r>
              <a:rPr lang="en-US" sz="1050" dirty="0" err="1"/>
              <a:t>Peak_Position</a:t>
            </a:r>
            <a:r>
              <a:rPr lang="en-US" sz="1050" dirty="0"/>
              <a:t>	Numerical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C4FFA-956B-41A8-BBB3-DBCD07095456}"/>
              </a:ext>
            </a:extLst>
          </p:cNvPr>
          <p:cNvSpPr/>
          <p:nvPr/>
        </p:nvSpPr>
        <p:spPr>
          <a:xfrm>
            <a:off x="6022848" y="3314922"/>
            <a:ext cx="3002427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145: Alexa  </a:t>
            </a:r>
            <a:r>
              <a:rPr lang="en-US" sz="1100" dirty="0">
                <a:solidFill>
                  <a:srgbClr val="FF0000"/>
                </a:solidFill>
              </a:rPr>
              <a:t>when</a:t>
            </a:r>
            <a:r>
              <a:rPr lang="en-US" sz="1100" dirty="0"/>
              <a:t> is </a:t>
            </a:r>
            <a:r>
              <a:rPr lang="en-US" sz="1100" dirty="0" err="1"/>
              <a:t>taylor</a:t>
            </a:r>
            <a:r>
              <a:rPr lang="en-US" sz="1100" dirty="0"/>
              <a:t> swift coming to </a:t>
            </a:r>
            <a:r>
              <a:rPr lang="en-US" sz="1100" dirty="0" err="1"/>
              <a:t>dallas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Date	</a:t>
            </a:r>
            <a:r>
              <a:rPr lang="en-US" sz="1100" dirty="0" err="1">
                <a:solidFill>
                  <a:srgbClr val="FF0000"/>
                </a:solidFill>
              </a:rPr>
              <a:t>DateTime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/>
              <a:t>Market	Text</a:t>
            </a:r>
          </a:p>
          <a:p>
            <a:r>
              <a:rPr lang="en-US" sz="1100" dirty="0"/>
              <a:t>Building	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254E2-7328-4AF7-A1F8-A25822911D9F}"/>
              </a:ext>
            </a:extLst>
          </p:cNvPr>
          <p:cNvSpPr/>
          <p:nvPr/>
        </p:nvSpPr>
        <p:spPr>
          <a:xfrm>
            <a:off x="6022848" y="4584820"/>
            <a:ext cx="300242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47: Alexa  </a:t>
            </a:r>
            <a:r>
              <a:rPr lang="en-US" sz="1100" dirty="0">
                <a:solidFill>
                  <a:srgbClr val="FF0000"/>
                </a:solidFill>
              </a:rPr>
              <a:t>when</a:t>
            </a:r>
            <a:r>
              <a:rPr lang="en-US" sz="1100" dirty="0"/>
              <a:t> does season 2 of Jessica Jones come out on Netflix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 err="1"/>
              <a:t>No._overall</a:t>
            </a:r>
            <a:r>
              <a:rPr lang="en-US" sz="1100" dirty="0"/>
              <a:t>	Numerical</a:t>
            </a:r>
          </a:p>
          <a:p>
            <a:r>
              <a:rPr lang="en-US" sz="1100" dirty="0"/>
              <a:t>No._</a:t>
            </a:r>
            <a:r>
              <a:rPr lang="en-US" sz="1100" dirty="0" err="1"/>
              <a:t>in_season</a:t>
            </a:r>
            <a:r>
              <a:rPr lang="en-US" sz="1100" dirty="0"/>
              <a:t>	Numerical</a:t>
            </a:r>
          </a:p>
          <a:p>
            <a:r>
              <a:rPr lang="en-US" sz="1100" dirty="0"/>
              <a:t>Title	Text</a:t>
            </a:r>
          </a:p>
          <a:p>
            <a:r>
              <a:rPr lang="en-US" sz="1100" dirty="0" err="1"/>
              <a:t>Directed_by</a:t>
            </a:r>
            <a:r>
              <a:rPr lang="en-US" sz="1100" dirty="0"/>
              <a:t>	Text</a:t>
            </a:r>
          </a:p>
          <a:p>
            <a:r>
              <a:rPr lang="en-US" sz="1100" dirty="0" err="1"/>
              <a:t>Written_by</a:t>
            </a:r>
            <a:r>
              <a:rPr lang="en-US" sz="1100" dirty="0"/>
              <a:t>	Text</a:t>
            </a:r>
          </a:p>
          <a:p>
            <a:r>
              <a:rPr lang="en-US" sz="1100" dirty="0" err="1"/>
              <a:t>Original_release_date</a:t>
            </a:r>
            <a:r>
              <a:rPr lang="en-US" sz="1100" dirty="0"/>
              <a:t>	</a:t>
            </a:r>
            <a:r>
              <a:rPr lang="en-US" sz="1100" dirty="0" err="1">
                <a:solidFill>
                  <a:srgbClr val="FF0000"/>
                </a:solidFill>
              </a:rPr>
              <a:t>DateTime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/>
              <a:t>Description	Text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9139D4-39E1-4167-AF19-7A278589438F}"/>
              </a:ext>
            </a:extLst>
          </p:cNvPr>
          <p:cNvSpPr/>
          <p:nvPr/>
        </p:nvSpPr>
        <p:spPr>
          <a:xfrm>
            <a:off x="3122869" y="1981309"/>
            <a:ext cx="286790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156: Alexa  </a:t>
            </a:r>
            <a:r>
              <a:rPr lang="en-US" sz="1100" dirty="0">
                <a:solidFill>
                  <a:srgbClr val="FF0000"/>
                </a:solidFill>
              </a:rPr>
              <a:t>how much </a:t>
            </a:r>
            <a:r>
              <a:rPr lang="en-US" sz="1100" dirty="0"/>
              <a:t>does a 2016 ford fusion SE </a:t>
            </a:r>
            <a:r>
              <a:rPr lang="en-US" sz="1100" dirty="0">
                <a:solidFill>
                  <a:srgbClr val="FF0000"/>
                </a:solidFill>
              </a:rPr>
              <a:t>cost</a:t>
            </a:r>
          </a:p>
          <a:p>
            <a:endParaRPr lang="en-US" sz="1100" dirty="0"/>
          </a:p>
          <a:p>
            <a:r>
              <a:rPr lang="en-US" sz="1100" dirty="0"/>
              <a:t>Configuration	Text</a:t>
            </a:r>
          </a:p>
          <a:p>
            <a:r>
              <a:rPr lang="en-US" sz="1100" dirty="0"/>
              <a:t>Price	</a:t>
            </a:r>
            <a:r>
              <a:rPr lang="en-US" sz="1100" dirty="0">
                <a:solidFill>
                  <a:srgbClr val="FF0000"/>
                </a:solidFill>
              </a:rPr>
              <a:t>Currency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6BA10-FDDA-46D7-8E7D-CFBDDA1B7565}"/>
              </a:ext>
            </a:extLst>
          </p:cNvPr>
          <p:cNvSpPr/>
          <p:nvPr/>
        </p:nvSpPr>
        <p:spPr>
          <a:xfrm>
            <a:off x="9025275" y="1889997"/>
            <a:ext cx="2733909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18: Alexa  </a:t>
            </a:r>
            <a:r>
              <a:rPr lang="en-US" sz="1050" dirty="0">
                <a:solidFill>
                  <a:srgbClr val="FF0000"/>
                </a:solidFill>
              </a:rPr>
              <a:t>when</a:t>
            </a:r>
            <a:r>
              <a:rPr lang="en-US" sz="1050" dirty="0"/>
              <a:t> is Easter this year</a:t>
            </a:r>
          </a:p>
          <a:p>
            <a:endParaRPr lang="en-US" sz="1050" dirty="0"/>
          </a:p>
          <a:p>
            <a:r>
              <a:rPr lang="en-US" sz="1050" dirty="0" err="1"/>
              <a:t>url</a:t>
            </a:r>
            <a:r>
              <a:rPr lang="en-US" sz="1050" dirty="0"/>
              <a:t>	URL</a:t>
            </a:r>
          </a:p>
          <a:p>
            <a:r>
              <a:rPr lang="en-US" sz="1050" dirty="0"/>
              <a:t>Date	</a:t>
            </a:r>
            <a:r>
              <a:rPr lang="en-US" sz="1050" dirty="0" err="1">
                <a:solidFill>
                  <a:srgbClr val="FF0000"/>
                </a:solidFill>
              </a:rPr>
              <a:t>DateTime</a:t>
            </a:r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/>
              <a:t>Weekday	Text</a:t>
            </a:r>
          </a:p>
          <a:p>
            <a:r>
              <a:rPr lang="en-US" sz="1050" dirty="0" err="1"/>
              <a:t>Holiday_Name</a:t>
            </a:r>
            <a:r>
              <a:rPr lang="en-US" sz="1050" dirty="0"/>
              <a:t>	Text</a:t>
            </a:r>
          </a:p>
          <a:p>
            <a:r>
              <a:rPr lang="en-US" sz="1050" dirty="0" err="1"/>
              <a:t>Holiday_Name_link</a:t>
            </a:r>
            <a:r>
              <a:rPr lang="en-US" sz="1050" dirty="0"/>
              <a:t>	URL</a:t>
            </a:r>
          </a:p>
          <a:p>
            <a:r>
              <a:rPr lang="en-US" sz="1050" dirty="0" err="1"/>
              <a:t>Holiday_Type</a:t>
            </a:r>
            <a:r>
              <a:rPr lang="en-US" sz="1050" dirty="0"/>
              <a:t>	Text</a:t>
            </a:r>
          </a:p>
          <a:p>
            <a:r>
              <a:rPr lang="en-US" sz="1050" dirty="0" err="1"/>
              <a:t>Where_It_Is_Observed</a:t>
            </a:r>
            <a:r>
              <a:rPr lang="en-US" sz="1050" dirty="0"/>
              <a:t>	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6C8F8-6BA6-4ABB-9DA7-B448D67661CC}"/>
              </a:ext>
            </a:extLst>
          </p:cNvPr>
          <p:cNvSpPr/>
          <p:nvPr/>
        </p:nvSpPr>
        <p:spPr>
          <a:xfrm>
            <a:off x="9025275" y="3540401"/>
            <a:ext cx="30935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186: Alexa  </a:t>
            </a:r>
            <a:r>
              <a:rPr lang="en-US" sz="1100" dirty="0">
                <a:solidFill>
                  <a:srgbClr val="FF0000"/>
                </a:solidFill>
              </a:rPr>
              <a:t>when</a:t>
            </a:r>
            <a:r>
              <a:rPr lang="en-US" sz="1100" dirty="0"/>
              <a:t> is Maroon 5 coming to San Antonio for a concert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Date	</a:t>
            </a:r>
            <a:r>
              <a:rPr lang="en-US" sz="1100" dirty="0" err="1">
                <a:solidFill>
                  <a:srgbClr val="FF0000"/>
                </a:solidFill>
              </a:rPr>
              <a:t>DateTime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err="1"/>
              <a:t>Date_link</a:t>
            </a:r>
            <a:r>
              <a:rPr lang="en-US" sz="1100" dirty="0"/>
              <a:t>	URL</a:t>
            </a:r>
          </a:p>
          <a:p>
            <a:r>
              <a:rPr lang="en-US" sz="1100" dirty="0"/>
              <a:t>Location	Text</a:t>
            </a:r>
          </a:p>
          <a:p>
            <a:r>
              <a:rPr lang="en-US" sz="1100" dirty="0" err="1"/>
              <a:t>Location_link</a:t>
            </a:r>
            <a:r>
              <a:rPr lang="en-US" sz="1100" dirty="0"/>
              <a:t>	URL</a:t>
            </a:r>
          </a:p>
          <a:p>
            <a:r>
              <a:rPr lang="en-US" sz="1100" dirty="0"/>
              <a:t>City	Text</a:t>
            </a:r>
          </a:p>
          <a:p>
            <a:r>
              <a:rPr lang="en-US" sz="1100" dirty="0" err="1"/>
              <a:t>City_link</a:t>
            </a:r>
            <a:r>
              <a:rPr lang="en-US" sz="1100" dirty="0"/>
              <a:t>	URL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2E9B2-9278-4D0E-9EFE-1EC9FBC4C363}"/>
              </a:ext>
            </a:extLst>
          </p:cNvPr>
          <p:cNvSpPr/>
          <p:nvPr/>
        </p:nvSpPr>
        <p:spPr>
          <a:xfrm>
            <a:off x="3062207" y="3884308"/>
            <a:ext cx="28536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30: </a:t>
            </a:r>
            <a:r>
              <a:rPr lang="en-US" sz="1050" dirty="0">
                <a:solidFill>
                  <a:srgbClr val="FF0000"/>
                </a:solidFill>
              </a:rPr>
              <a:t>What</a:t>
            </a:r>
            <a:r>
              <a:rPr lang="en-US" sz="1050" dirty="0"/>
              <a:t> should I buy my wife for our 5th anniversary</a:t>
            </a:r>
          </a:p>
          <a:p>
            <a:endParaRPr lang="en-US" sz="1050" dirty="0"/>
          </a:p>
          <a:p>
            <a:r>
              <a:rPr lang="en-US" sz="1050" dirty="0" err="1"/>
              <a:t>url</a:t>
            </a:r>
            <a:r>
              <a:rPr lang="en-US" sz="1050" dirty="0"/>
              <a:t>	URL</a:t>
            </a:r>
          </a:p>
          <a:p>
            <a:r>
              <a:rPr lang="en-US" sz="1050" dirty="0"/>
              <a:t>Year	Numerical</a:t>
            </a:r>
          </a:p>
          <a:p>
            <a:r>
              <a:rPr lang="en-US" sz="1050" dirty="0"/>
              <a:t>Gift	</a:t>
            </a:r>
            <a:r>
              <a:rPr lang="en-US" sz="1050" dirty="0">
                <a:solidFill>
                  <a:srgbClr val="FF0000"/>
                </a:solidFill>
              </a:rPr>
              <a:t>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13557-8442-4D67-A535-761A363A719F}"/>
              </a:ext>
            </a:extLst>
          </p:cNvPr>
          <p:cNvSpPr/>
          <p:nvPr/>
        </p:nvSpPr>
        <p:spPr>
          <a:xfrm>
            <a:off x="9070848" y="5439256"/>
            <a:ext cx="2929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48: Siri  </a:t>
            </a:r>
            <a:r>
              <a:rPr lang="en-US" sz="1100" dirty="0">
                <a:solidFill>
                  <a:srgbClr val="FF0000"/>
                </a:solidFill>
              </a:rPr>
              <a:t>when</a:t>
            </a:r>
            <a:r>
              <a:rPr lang="en-US" sz="1100" dirty="0"/>
              <a:t> are you able to file federal taxes for 2018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2018_Deadline	</a:t>
            </a:r>
            <a:r>
              <a:rPr lang="en-US" sz="1100" dirty="0" err="1">
                <a:solidFill>
                  <a:srgbClr val="FF0000"/>
                </a:solidFill>
              </a:rPr>
              <a:t>DateTime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/>
              <a:t>Activity	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B75A1-69D5-4104-A9B5-AE3A89039617}"/>
              </a:ext>
            </a:extLst>
          </p:cNvPr>
          <p:cNvSpPr/>
          <p:nvPr/>
        </p:nvSpPr>
        <p:spPr>
          <a:xfrm>
            <a:off x="396949" y="2748143"/>
            <a:ext cx="25323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87: </a:t>
            </a:r>
            <a:r>
              <a:rPr lang="en-US" sz="1100" dirty="0">
                <a:solidFill>
                  <a:srgbClr val="FF0000"/>
                </a:solidFill>
              </a:rPr>
              <a:t>How long </a:t>
            </a:r>
            <a:r>
              <a:rPr lang="en-US" sz="1100" dirty="0"/>
              <a:t>do dogs live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Animal	Text</a:t>
            </a:r>
          </a:p>
          <a:p>
            <a:r>
              <a:rPr lang="en-US" sz="1100" dirty="0" err="1"/>
              <a:t>Life_Expectancy</a:t>
            </a:r>
            <a:r>
              <a:rPr lang="en-US" sz="1100" dirty="0"/>
              <a:t>	</a:t>
            </a:r>
            <a:r>
              <a:rPr lang="en-US" sz="1100" dirty="0">
                <a:solidFill>
                  <a:srgbClr val="FF0000"/>
                </a:solidFill>
              </a:rPr>
              <a:t>Numerical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53DB50-7343-4AAB-8E11-A46663463F0A}"/>
              </a:ext>
            </a:extLst>
          </p:cNvPr>
          <p:cNvSpPr/>
          <p:nvPr/>
        </p:nvSpPr>
        <p:spPr>
          <a:xfrm>
            <a:off x="6022848" y="204037"/>
            <a:ext cx="29382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96: Alexa  </a:t>
            </a:r>
            <a:r>
              <a:rPr lang="en-US" sz="1100" dirty="0">
                <a:solidFill>
                  <a:srgbClr val="FF0000"/>
                </a:solidFill>
              </a:rPr>
              <a:t>when</a:t>
            </a:r>
            <a:r>
              <a:rPr lang="en-US" sz="1100" dirty="0"/>
              <a:t> was Groundhog Day released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Country	Text</a:t>
            </a:r>
          </a:p>
          <a:p>
            <a:r>
              <a:rPr lang="en-US" sz="1100" dirty="0" err="1"/>
              <a:t>Release_date</a:t>
            </a:r>
            <a:r>
              <a:rPr lang="en-US" sz="1100" dirty="0"/>
              <a:t>	</a:t>
            </a:r>
            <a:r>
              <a:rPr lang="en-US" sz="1100" dirty="0" err="1">
                <a:solidFill>
                  <a:srgbClr val="FF0000"/>
                </a:solidFill>
              </a:rPr>
              <a:t>DateTime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/>
              <a:t>Notes	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59F96-7B40-4A4A-93A8-2585B78E33C8}"/>
              </a:ext>
            </a:extLst>
          </p:cNvPr>
          <p:cNvSpPr/>
          <p:nvPr/>
        </p:nvSpPr>
        <p:spPr>
          <a:xfrm>
            <a:off x="9025275" y="200135"/>
            <a:ext cx="316672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97: Siri  </a:t>
            </a:r>
            <a:r>
              <a:rPr lang="en-US" sz="1100" dirty="0">
                <a:solidFill>
                  <a:srgbClr val="FF0000"/>
                </a:solidFill>
              </a:rPr>
              <a:t>when</a:t>
            </a:r>
            <a:r>
              <a:rPr lang="en-US" sz="1100" dirty="0"/>
              <a:t> is I prevail playing next in Texas 2018</a:t>
            </a:r>
          </a:p>
          <a:p>
            <a:endParaRPr lang="en-US" sz="1100" dirty="0"/>
          </a:p>
          <a:p>
            <a:r>
              <a:rPr lang="en-US" sz="1100" dirty="0" err="1"/>
              <a:t>url</a:t>
            </a:r>
            <a:r>
              <a:rPr lang="en-US" sz="1100" dirty="0"/>
              <a:t>	URL</a:t>
            </a:r>
          </a:p>
          <a:p>
            <a:r>
              <a:rPr lang="en-US" sz="1100" dirty="0"/>
              <a:t>Date	</a:t>
            </a:r>
            <a:r>
              <a:rPr lang="en-US" sz="1100" dirty="0" err="1">
                <a:solidFill>
                  <a:srgbClr val="FF0000"/>
                </a:solidFill>
              </a:rPr>
              <a:t>DateTime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err="1"/>
              <a:t>Date_link</a:t>
            </a:r>
            <a:r>
              <a:rPr lang="en-US" sz="1100" dirty="0"/>
              <a:t>	URL</a:t>
            </a:r>
          </a:p>
          <a:p>
            <a:r>
              <a:rPr lang="en-US" sz="1100" dirty="0"/>
              <a:t>Venue	Text</a:t>
            </a:r>
          </a:p>
          <a:p>
            <a:r>
              <a:rPr lang="en-US" sz="1100" dirty="0" err="1"/>
              <a:t>Venue_link</a:t>
            </a:r>
            <a:r>
              <a:rPr lang="en-US" sz="1100" dirty="0"/>
              <a:t>	URL</a:t>
            </a:r>
          </a:p>
          <a:p>
            <a:r>
              <a:rPr lang="en-US" sz="1100" dirty="0"/>
              <a:t>Location	Text</a:t>
            </a:r>
          </a:p>
          <a:p>
            <a:r>
              <a:rPr lang="en-US" sz="1100" dirty="0" err="1"/>
              <a:t>Location_link</a:t>
            </a:r>
            <a:r>
              <a:rPr lang="en-US" sz="1100" dirty="0"/>
              <a:t>	URL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9E6D67-CCC9-4792-8E85-A4D357B53766}"/>
              </a:ext>
            </a:extLst>
          </p:cNvPr>
          <p:cNvSpPr/>
          <p:nvPr/>
        </p:nvSpPr>
        <p:spPr>
          <a:xfrm>
            <a:off x="290002" y="97655"/>
            <a:ext cx="2675139" cy="3589208"/>
          </a:xfrm>
          <a:prstGeom prst="roundRect">
            <a:avLst>
              <a:gd name="adj" fmla="val 11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4574B8-E58A-475D-BA56-2DFDAA540FE9}"/>
              </a:ext>
            </a:extLst>
          </p:cNvPr>
          <p:cNvSpPr/>
          <p:nvPr/>
        </p:nvSpPr>
        <p:spPr>
          <a:xfrm>
            <a:off x="3072087" y="750638"/>
            <a:ext cx="2829609" cy="23083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BBA447-8DEC-4AC3-B47C-C6FBABC8CBC0}"/>
              </a:ext>
            </a:extLst>
          </p:cNvPr>
          <p:cNvSpPr/>
          <p:nvPr/>
        </p:nvSpPr>
        <p:spPr>
          <a:xfrm>
            <a:off x="5976745" y="114679"/>
            <a:ext cx="6142103" cy="6539284"/>
          </a:xfrm>
          <a:prstGeom prst="roundRect">
            <a:avLst>
              <a:gd name="adj" fmla="val 75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7E8C41-63E3-4719-8943-7A75CE5A47CF}"/>
              </a:ext>
            </a:extLst>
          </p:cNvPr>
          <p:cNvSpPr/>
          <p:nvPr/>
        </p:nvSpPr>
        <p:spPr>
          <a:xfrm>
            <a:off x="305599" y="3820786"/>
            <a:ext cx="5362087" cy="2726466"/>
          </a:xfrm>
          <a:prstGeom prst="roundRect">
            <a:avLst>
              <a:gd name="adj" fmla="val 11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EEAC4-8987-431A-9F7E-B2BB55D14A3B}"/>
              </a:ext>
            </a:extLst>
          </p:cNvPr>
          <p:cNvSpPr txBox="1"/>
          <p:nvPr/>
        </p:nvSpPr>
        <p:spPr>
          <a:xfrm>
            <a:off x="1086678" y="556591"/>
            <a:ext cx="634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both table header and column headers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35148A-7332-4A8F-B38C-27D8602B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73913"/>
              </p:ext>
            </p:extLst>
          </p:nvPr>
        </p:nvGraphicFramePr>
        <p:xfrm>
          <a:off x="1086678" y="2305877"/>
          <a:ext cx="9965639" cy="3567071"/>
        </p:xfrm>
        <a:graphic>
          <a:graphicData uri="http://schemas.openxmlformats.org/drawingml/2006/table">
            <a:tbl>
              <a:tblPr/>
              <a:tblGrid>
                <a:gridCol w="1016487">
                  <a:extLst>
                    <a:ext uri="{9D8B030D-6E8A-4147-A177-3AD203B41FA5}">
                      <a16:colId xmlns:a16="http://schemas.microsoft.com/office/drawing/2014/main" val="2757738177"/>
                    </a:ext>
                  </a:extLst>
                </a:gridCol>
                <a:gridCol w="1016487">
                  <a:extLst>
                    <a:ext uri="{9D8B030D-6E8A-4147-A177-3AD203B41FA5}">
                      <a16:colId xmlns:a16="http://schemas.microsoft.com/office/drawing/2014/main" val="1205833738"/>
                    </a:ext>
                  </a:extLst>
                </a:gridCol>
                <a:gridCol w="1016487">
                  <a:extLst>
                    <a:ext uri="{9D8B030D-6E8A-4147-A177-3AD203B41FA5}">
                      <a16:colId xmlns:a16="http://schemas.microsoft.com/office/drawing/2014/main" val="1575977959"/>
                    </a:ext>
                  </a:extLst>
                </a:gridCol>
                <a:gridCol w="1016487">
                  <a:extLst>
                    <a:ext uri="{9D8B030D-6E8A-4147-A177-3AD203B41FA5}">
                      <a16:colId xmlns:a16="http://schemas.microsoft.com/office/drawing/2014/main" val="900637784"/>
                    </a:ext>
                  </a:extLst>
                </a:gridCol>
                <a:gridCol w="1016487">
                  <a:extLst>
                    <a:ext uri="{9D8B030D-6E8A-4147-A177-3AD203B41FA5}">
                      <a16:colId xmlns:a16="http://schemas.microsoft.com/office/drawing/2014/main" val="3403468496"/>
                    </a:ext>
                  </a:extLst>
                </a:gridCol>
                <a:gridCol w="1016487">
                  <a:extLst>
                    <a:ext uri="{9D8B030D-6E8A-4147-A177-3AD203B41FA5}">
                      <a16:colId xmlns:a16="http://schemas.microsoft.com/office/drawing/2014/main" val="3265616844"/>
                    </a:ext>
                  </a:extLst>
                </a:gridCol>
                <a:gridCol w="1016487">
                  <a:extLst>
                    <a:ext uri="{9D8B030D-6E8A-4147-A177-3AD203B41FA5}">
                      <a16:colId xmlns:a16="http://schemas.microsoft.com/office/drawing/2014/main" val="680547810"/>
                    </a:ext>
                  </a:extLst>
                </a:gridCol>
                <a:gridCol w="875653">
                  <a:extLst>
                    <a:ext uri="{9D8B030D-6E8A-4147-A177-3AD203B41FA5}">
                      <a16:colId xmlns:a16="http://schemas.microsoft.com/office/drawing/2014/main" val="1713598271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083293935"/>
                    </a:ext>
                  </a:extLst>
                </a:gridCol>
                <a:gridCol w="1020420">
                  <a:extLst>
                    <a:ext uri="{9D8B030D-6E8A-4147-A177-3AD203B41FA5}">
                      <a16:colId xmlns:a16="http://schemas.microsoft.com/office/drawing/2014/main" val="3197428215"/>
                    </a:ext>
                  </a:extLst>
                </a:gridCol>
              </a:tblGrid>
              <a:tr h="8809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(+table name+column headers)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(+column headers)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65319"/>
                  </a:ext>
                </a:extLst>
              </a:tr>
              <a:tr h="802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95324"/>
                  </a:ext>
                </a:extLst>
              </a:tr>
              <a:tr h="376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15507"/>
                  </a:ext>
                </a:extLst>
              </a:tr>
              <a:tr h="376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65740"/>
                  </a:ext>
                </a:extLst>
              </a:tr>
              <a:tr h="376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78709"/>
                  </a:ext>
                </a:extLst>
              </a:tr>
              <a:tr h="376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604096"/>
                  </a:ext>
                </a:extLst>
              </a:tr>
              <a:tr h="376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7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6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0BB-E458-4EA0-A7D0-264CFDB8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5D7A-6339-47CD-96C4-E4939C84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Easy to implement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Do not rely on column header information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Only works for Entity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Generally works better for tables with few columns</a:t>
            </a:r>
          </a:p>
        </p:txBody>
      </p:sp>
    </p:spTree>
    <p:extLst>
      <p:ext uri="{BB962C8B-B14F-4D97-AF65-F5344CB8AC3E}">
        <p14:creationId xmlns:p14="http://schemas.microsoft.com/office/powerpoint/2010/main" val="1031159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1FA9-B633-478C-8813-9521D814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E98C-749E-4860-BC63-2505DD5B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Question/Column name matching</a:t>
            </a:r>
          </a:p>
          <a:p>
            <a:r>
              <a:rPr lang="en-US" dirty="0"/>
              <a:t>Question/Column content matching</a:t>
            </a:r>
          </a:p>
          <a:p>
            <a:r>
              <a:rPr lang="en-US" dirty="0"/>
              <a:t>POS tagging</a:t>
            </a:r>
          </a:p>
        </p:txBody>
      </p:sp>
    </p:spTree>
    <p:extLst>
      <p:ext uri="{BB962C8B-B14F-4D97-AF65-F5344CB8AC3E}">
        <p14:creationId xmlns:p14="http://schemas.microsoft.com/office/powerpoint/2010/main" val="301619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97AE-4533-43BC-AC5B-574CC10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35CB-E0F8-4350-B7E4-11FCAEEB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0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Table Classification</a:t>
            </a:r>
          </a:p>
          <a:p>
            <a:r>
              <a:rPr lang="en-US" dirty="0"/>
              <a:t>Column Type Recognition</a:t>
            </a:r>
          </a:p>
        </p:txBody>
      </p:sp>
    </p:spTree>
    <p:extLst>
      <p:ext uri="{BB962C8B-B14F-4D97-AF65-F5344CB8AC3E}">
        <p14:creationId xmlns:p14="http://schemas.microsoft.com/office/powerpoint/2010/main" val="11683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B5E3-313E-4B4A-ABA6-516C9E2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classification on train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8F76-CD08-45F3-89F9-D8E8B711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442"/>
            <a:ext cx="10515600" cy="4351338"/>
          </a:xfrm>
        </p:spPr>
        <p:txBody>
          <a:bodyPr/>
          <a:lstStyle/>
          <a:p>
            <a:r>
              <a:rPr lang="en-US" dirty="0"/>
              <a:t>Total 238 tables</a:t>
            </a:r>
          </a:p>
          <a:p>
            <a:r>
              <a:rPr lang="en-US" dirty="0"/>
              <a:t>102 Key-Value tables (42.86%)</a:t>
            </a:r>
          </a:p>
          <a:p>
            <a:r>
              <a:rPr lang="en-US" dirty="0"/>
              <a:t>136 Entity tables (57.14%)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065B-C0E1-4551-9FB8-B12D5DE8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tables are hard to be classified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A27BD-A7ED-4F72-A881-B5B22B7D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03" y="1690687"/>
            <a:ext cx="4273947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A31AB-4FBF-46AC-8CF1-A5033DE1FA5B}"/>
              </a:ext>
            </a:extLst>
          </p:cNvPr>
          <p:cNvSpPr txBox="1"/>
          <p:nvPr/>
        </p:nvSpPr>
        <p:spPr>
          <a:xfrm>
            <a:off x="945753" y="1323975"/>
            <a:ext cx="390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0C489-ED2A-4760-B888-22061C234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47"/>
          <a:stretch/>
        </p:blipFill>
        <p:spPr>
          <a:xfrm>
            <a:off x="5562600" y="1690687"/>
            <a:ext cx="5181600" cy="266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A1B72-68E5-438C-9EF3-001CF989B18F}"/>
              </a:ext>
            </a:extLst>
          </p:cNvPr>
          <p:cNvSpPr txBox="1"/>
          <p:nvPr/>
        </p:nvSpPr>
        <p:spPr>
          <a:xfrm>
            <a:off x="5648325" y="132397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102.txt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E532C-6FED-463F-AF62-C8E71FD8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785198"/>
            <a:ext cx="5253037" cy="1707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2CECB0-19ED-44A1-9A13-2511B6FD2E23}"/>
              </a:ext>
            </a:extLst>
          </p:cNvPr>
          <p:cNvSpPr txBox="1"/>
          <p:nvPr/>
        </p:nvSpPr>
        <p:spPr>
          <a:xfrm>
            <a:off x="5648325" y="4415866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131.txt</a:t>
            </a:r>
          </a:p>
        </p:txBody>
      </p:sp>
    </p:spTree>
    <p:extLst>
      <p:ext uri="{BB962C8B-B14F-4D97-AF65-F5344CB8AC3E}">
        <p14:creationId xmlns:p14="http://schemas.microsoft.com/office/powerpoint/2010/main" val="343546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065B-C0E1-4551-9FB8-B12D5DE8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777" cy="1325563"/>
          </a:xfrm>
        </p:spPr>
        <p:txBody>
          <a:bodyPr/>
          <a:lstStyle/>
          <a:p>
            <a:r>
              <a:rPr lang="en-US" dirty="0"/>
              <a:t>Some tables can be classified to both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A31AB-4FBF-46AC-8CF1-A5033DE1FA5B}"/>
              </a:ext>
            </a:extLst>
          </p:cNvPr>
          <p:cNvSpPr txBox="1"/>
          <p:nvPr/>
        </p:nvSpPr>
        <p:spPr>
          <a:xfrm>
            <a:off x="838199" y="132397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146.txt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FEC4B-EF2C-453A-A127-3E5A893F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257801" cy="4972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BD5E79-2FC7-459E-9BE2-3FFF31A3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17" y="1576389"/>
            <a:ext cx="5032589" cy="3090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7C6C4-17E6-41EB-A595-9B6BCFC3517C}"/>
              </a:ext>
            </a:extLst>
          </p:cNvPr>
          <p:cNvSpPr txBox="1"/>
          <p:nvPr/>
        </p:nvSpPr>
        <p:spPr>
          <a:xfrm>
            <a:off x="6591302" y="132397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167.txt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257F4B-F4A5-42EF-A4F9-5F1BC9BA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317" y="4852433"/>
            <a:ext cx="5032589" cy="1896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227C2D-49C6-4BBA-8090-D5639C914E39}"/>
              </a:ext>
            </a:extLst>
          </p:cNvPr>
          <p:cNvSpPr txBox="1"/>
          <p:nvPr/>
        </p:nvSpPr>
        <p:spPr>
          <a:xfrm>
            <a:off x="6591302" y="459660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207.txt</a:t>
            </a:r>
          </a:p>
        </p:txBody>
      </p:sp>
    </p:spTree>
    <p:extLst>
      <p:ext uri="{BB962C8B-B14F-4D97-AF65-F5344CB8AC3E}">
        <p14:creationId xmlns:p14="http://schemas.microsoft.com/office/powerpoint/2010/main" val="202993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84B5-773D-413E-8C64-98FE602F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B91-A931-44DF-B1FF-371ABBC8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/>
          <a:lstStyle/>
          <a:p>
            <a:r>
              <a:rPr lang="en-US" dirty="0"/>
              <a:t>If “key” or “property” or “attribute” in column names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contain_key</a:t>
            </a:r>
            <a:r>
              <a:rPr lang="en-US" dirty="0"/>
              <a:t> = True</a:t>
            </a:r>
          </a:p>
          <a:p>
            <a:r>
              <a:rPr lang="en-US" dirty="0"/>
              <a:t>If “value” in column names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contain_value</a:t>
            </a:r>
            <a:r>
              <a:rPr lang="en-US" dirty="0"/>
              <a:t> = True</a:t>
            </a:r>
          </a:p>
          <a:p>
            <a:r>
              <a:rPr lang="en-US" dirty="0"/>
              <a:t>If </a:t>
            </a:r>
            <a:r>
              <a:rPr lang="en-US" dirty="0" err="1"/>
              <a:t>contain_key</a:t>
            </a:r>
            <a:r>
              <a:rPr lang="en-US" dirty="0"/>
              <a:t> = True and </a:t>
            </a:r>
            <a:r>
              <a:rPr lang="en-US" dirty="0" err="1"/>
              <a:t>contain_value</a:t>
            </a:r>
            <a:r>
              <a:rPr lang="en-US" dirty="0"/>
              <a:t> = True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table = KV type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0D9EA0-C58B-46BC-AF6B-BA3A484D1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40781"/>
              </p:ext>
            </p:extLst>
          </p:nvPr>
        </p:nvGraphicFramePr>
        <p:xfrm>
          <a:off x="1278477" y="3872696"/>
          <a:ext cx="3800475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1628444341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38210595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239724055"/>
                    </a:ext>
                  </a:extLst>
                </a:gridCol>
              </a:tblGrid>
              <a:tr h="46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Predict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24862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81679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KV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73581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22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99182E-987B-4414-BA28-E079D1F63EBD}"/>
              </a:ext>
            </a:extLst>
          </p:cNvPr>
          <p:cNvSpPr txBox="1"/>
          <p:nvPr/>
        </p:nvSpPr>
        <p:spPr>
          <a:xfrm>
            <a:off x="6398210" y="4316392"/>
            <a:ext cx="380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Precision:	100%</a:t>
            </a:r>
          </a:p>
          <a:p>
            <a:r>
              <a:rPr lang="en-US" sz="2800" dirty="0"/>
              <a:t>Recall:	97%</a:t>
            </a:r>
          </a:p>
        </p:txBody>
      </p:sp>
    </p:spTree>
    <p:extLst>
      <p:ext uri="{BB962C8B-B14F-4D97-AF65-F5344CB8AC3E}">
        <p14:creationId xmlns:p14="http://schemas.microsoft.com/office/powerpoint/2010/main" val="303744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7094-BCAA-4BCA-B2F4-8C0D764E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(KV-&gt;Entity)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9593B-1EC9-4879-9E6D-008A4D41C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41"/>
          <a:stretch/>
        </p:blipFill>
        <p:spPr>
          <a:xfrm>
            <a:off x="438151" y="1833563"/>
            <a:ext cx="3667124" cy="3690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F6150-EA31-4276-86AD-A42F317303A2}"/>
              </a:ext>
            </a:extLst>
          </p:cNvPr>
          <p:cNvSpPr txBox="1"/>
          <p:nvPr/>
        </p:nvSpPr>
        <p:spPr>
          <a:xfrm>
            <a:off x="438150" y="150602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60B2-D807-4C45-A511-F297F8329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51"/>
          <a:stretch/>
        </p:blipFill>
        <p:spPr>
          <a:xfrm>
            <a:off x="4213802" y="1833563"/>
            <a:ext cx="3244274" cy="3641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DF34B-ACFB-47F5-92BF-009E05EB6149}"/>
              </a:ext>
            </a:extLst>
          </p:cNvPr>
          <p:cNvSpPr txBox="1"/>
          <p:nvPr/>
        </p:nvSpPr>
        <p:spPr>
          <a:xfrm>
            <a:off x="4213802" y="150602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25E8A-C8FD-4056-B0BC-851A9E877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04" y="1875353"/>
            <a:ext cx="4511096" cy="4468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B5AC1D-D4DD-4881-B74D-4FEEA62A6CCE}"/>
              </a:ext>
            </a:extLst>
          </p:cNvPr>
          <p:cNvSpPr txBox="1"/>
          <p:nvPr/>
        </p:nvSpPr>
        <p:spPr>
          <a:xfrm>
            <a:off x="7726926" y="150602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148.txt</a:t>
            </a:r>
          </a:p>
        </p:txBody>
      </p:sp>
    </p:spTree>
    <p:extLst>
      <p:ext uri="{BB962C8B-B14F-4D97-AF65-F5344CB8AC3E}">
        <p14:creationId xmlns:p14="http://schemas.microsoft.com/office/powerpoint/2010/main" val="18190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A22D-EC1E-4598-9064-809EE759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59D1-1565-4B38-A65E-D511D789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“URL” columns</a:t>
            </a:r>
          </a:p>
          <a:p>
            <a:r>
              <a:rPr lang="en-US" dirty="0"/>
              <a:t>If number of remaining columns = 2 </a:t>
            </a: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/>
              <a:t>table = KV type</a:t>
            </a:r>
          </a:p>
          <a:p>
            <a:r>
              <a:rPr lang="en-US" dirty="0"/>
              <a:t>Else </a:t>
            </a:r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dirty="0"/>
              <a:t> table = Entity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BC53BF-0F19-483C-9176-679366F22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56908"/>
              </p:ext>
            </p:extLst>
          </p:nvPr>
        </p:nvGraphicFramePr>
        <p:xfrm>
          <a:off x="1278477" y="3872696"/>
          <a:ext cx="3800475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1628444341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38210595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239724055"/>
                    </a:ext>
                  </a:extLst>
                </a:gridCol>
              </a:tblGrid>
              <a:tr h="46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Predict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24862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81679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KV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73581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Entity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0222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388FBF-1363-461E-8D74-9A2E9CC153E5}"/>
              </a:ext>
            </a:extLst>
          </p:cNvPr>
          <p:cNvSpPr txBox="1"/>
          <p:nvPr/>
        </p:nvSpPr>
        <p:spPr>
          <a:xfrm>
            <a:off x="6398210" y="4316392"/>
            <a:ext cx="380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Precision:	72%</a:t>
            </a:r>
          </a:p>
          <a:p>
            <a:r>
              <a:rPr lang="en-US" sz="2800" dirty="0"/>
              <a:t>Recall:	98%</a:t>
            </a:r>
          </a:p>
        </p:txBody>
      </p:sp>
    </p:spTree>
    <p:extLst>
      <p:ext uri="{BB962C8B-B14F-4D97-AF65-F5344CB8AC3E}">
        <p14:creationId xmlns:p14="http://schemas.microsoft.com/office/powerpoint/2010/main" val="354437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12467</TotalTime>
  <Words>780</Words>
  <Application>Microsoft Office PowerPoint</Application>
  <PresentationFormat>Widescreen</PresentationFormat>
  <Paragraphs>345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Update on Oct 8th</vt:lpstr>
      <vt:lpstr>PowerPoint Presentation</vt:lpstr>
      <vt:lpstr>Completed Tasks</vt:lpstr>
      <vt:lpstr>Manually classification on train dataset</vt:lpstr>
      <vt:lpstr>Some tables are hard to be classified</vt:lpstr>
      <vt:lpstr>Some tables can be classified to both categories</vt:lpstr>
      <vt:lpstr>Method 1</vt:lpstr>
      <vt:lpstr>Error Analysis (KV-&gt;Entity)</vt:lpstr>
      <vt:lpstr>Method 2</vt:lpstr>
      <vt:lpstr>Error Analysis (KV-&gt;Entity)</vt:lpstr>
      <vt:lpstr>Error Analysis (Entity-&gt;KV)</vt:lpstr>
      <vt:lpstr>Method 3</vt:lpstr>
      <vt:lpstr>Error Analysis (KV-&gt;Entity)</vt:lpstr>
      <vt:lpstr>Why the threshold is not 100% for numerical?</vt:lpstr>
      <vt:lpstr>Error Analysis (Entity-&gt;KV)</vt:lpstr>
      <vt:lpstr>Summary</vt:lpstr>
      <vt:lpstr>PowerPoint Presentation</vt:lpstr>
      <vt:lpstr>Column Type Recognition</vt:lpstr>
      <vt:lpstr>PowerPoint Presentation</vt:lpstr>
      <vt:lpstr>Pros &amp; Cons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55</cp:revision>
  <dcterms:created xsi:type="dcterms:W3CDTF">2018-09-30T23:18:41Z</dcterms:created>
  <dcterms:modified xsi:type="dcterms:W3CDTF">2018-10-18T18:50:13Z</dcterms:modified>
</cp:coreProperties>
</file>