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61" r:id="rId6"/>
    <p:sldId id="260" r:id="rId7"/>
    <p:sldId id="259" r:id="rId8"/>
    <p:sldId id="263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7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DF7ECC-32A7-49A5-996F-1BBE6B0B484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4085EE9-2873-422F-A36D-6A6D3CC00EFD}">
      <dgm:prSet phldrT="[Text]"/>
      <dgm:spPr/>
      <dgm:t>
        <a:bodyPr/>
        <a:lstStyle/>
        <a:p>
          <a:r>
            <a:rPr lang="en-US" dirty="0"/>
            <a:t>Column Type Recognition</a:t>
          </a:r>
        </a:p>
      </dgm:t>
    </dgm:pt>
    <dgm:pt modelId="{F987CB23-3C77-4E4B-A500-AE66957C128F}" type="parTrans" cxnId="{49544A7E-DCD4-4718-AB55-E1A1F17A12A4}">
      <dgm:prSet/>
      <dgm:spPr/>
      <dgm:t>
        <a:bodyPr/>
        <a:lstStyle/>
        <a:p>
          <a:endParaRPr lang="en-US"/>
        </a:p>
      </dgm:t>
    </dgm:pt>
    <dgm:pt modelId="{A500510F-99B1-4C3E-9812-C78FC1BDAC87}" type="sibTrans" cxnId="{49544A7E-DCD4-4718-AB55-E1A1F17A12A4}">
      <dgm:prSet/>
      <dgm:spPr/>
      <dgm:t>
        <a:bodyPr/>
        <a:lstStyle/>
        <a:p>
          <a:endParaRPr lang="en-US"/>
        </a:p>
      </dgm:t>
    </dgm:pt>
    <dgm:pt modelId="{FFE6391D-B820-4499-B35A-8851F19D0ADC}">
      <dgm:prSet phldrT="[Text]"/>
      <dgm:spPr/>
      <dgm:t>
        <a:bodyPr/>
        <a:lstStyle/>
        <a:p>
          <a:r>
            <a:rPr lang="en-US" dirty="0"/>
            <a:t>Question/Column Name Matching</a:t>
          </a:r>
        </a:p>
      </dgm:t>
    </dgm:pt>
    <dgm:pt modelId="{0D657C10-12F2-4719-ADCF-5B6C4BC35FEF}" type="parTrans" cxnId="{0C8BE11D-8F76-43D5-9AB7-410642237CA5}">
      <dgm:prSet/>
      <dgm:spPr/>
      <dgm:t>
        <a:bodyPr/>
        <a:lstStyle/>
        <a:p>
          <a:endParaRPr lang="en-US"/>
        </a:p>
      </dgm:t>
    </dgm:pt>
    <dgm:pt modelId="{297ED08A-ECD2-4755-8E6E-00A05D365752}" type="sibTrans" cxnId="{0C8BE11D-8F76-43D5-9AB7-410642237CA5}">
      <dgm:prSet/>
      <dgm:spPr/>
      <dgm:t>
        <a:bodyPr/>
        <a:lstStyle/>
        <a:p>
          <a:endParaRPr lang="en-US"/>
        </a:p>
      </dgm:t>
    </dgm:pt>
    <dgm:pt modelId="{A3DB6308-2908-4EB4-9F5D-1009FFA00545}">
      <dgm:prSet phldrT="[Text]"/>
      <dgm:spPr/>
      <dgm:t>
        <a:bodyPr/>
        <a:lstStyle/>
        <a:p>
          <a:r>
            <a:rPr lang="en-US" dirty="0"/>
            <a:t>Question Classification</a:t>
          </a:r>
        </a:p>
      </dgm:t>
    </dgm:pt>
    <dgm:pt modelId="{F265D898-9B8C-4368-8F6C-711E45C57A60}" type="parTrans" cxnId="{ABFA3C29-2410-49CF-AC26-25B74BE31368}">
      <dgm:prSet/>
      <dgm:spPr/>
      <dgm:t>
        <a:bodyPr/>
        <a:lstStyle/>
        <a:p>
          <a:endParaRPr lang="en-US"/>
        </a:p>
      </dgm:t>
    </dgm:pt>
    <dgm:pt modelId="{B1ABC8BD-9065-4DC5-87DD-FC32BA089895}" type="sibTrans" cxnId="{ABFA3C29-2410-49CF-AC26-25B74BE31368}">
      <dgm:prSet/>
      <dgm:spPr/>
      <dgm:t>
        <a:bodyPr/>
        <a:lstStyle/>
        <a:p>
          <a:endParaRPr lang="en-US"/>
        </a:p>
      </dgm:t>
    </dgm:pt>
    <dgm:pt modelId="{48ADF0B0-EEAB-46CA-A708-05E24D56AC4F}" type="pres">
      <dgm:prSet presAssocID="{75DF7ECC-32A7-49A5-996F-1BBE6B0B484A}" presName="Name0" presStyleCnt="0">
        <dgm:presLayoutVars>
          <dgm:dir/>
          <dgm:resizeHandles val="exact"/>
        </dgm:presLayoutVars>
      </dgm:prSet>
      <dgm:spPr/>
    </dgm:pt>
    <dgm:pt modelId="{08BD752C-EC7B-43AA-9D62-954E15972304}" type="pres">
      <dgm:prSet presAssocID="{A3DB6308-2908-4EB4-9F5D-1009FFA00545}" presName="node" presStyleLbl="node1" presStyleIdx="0" presStyleCnt="3">
        <dgm:presLayoutVars>
          <dgm:bulletEnabled val="1"/>
        </dgm:presLayoutVars>
      </dgm:prSet>
      <dgm:spPr/>
    </dgm:pt>
    <dgm:pt modelId="{F1BCE804-3D17-4463-9324-610399CD4007}" type="pres">
      <dgm:prSet presAssocID="{B1ABC8BD-9065-4DC5-87DD-FC32BA089895}" presName="sibTrans" presStyleLbl="sibTrans2D1" presStyleIdx="0" presStyleCnt="2"/>
      <dgm:spPr/>
    </dgm:pt>
    <dgm:pt modelId="{468C01F9-C88E-4971-94EC-B62DEFA8935A}" type="pres">
      <dgm:prSet presAssocID="{B1ABC8BD-9065-4DC5-87DD-FC32BA089895}" presName="connectorText" presStyleLbl="sibTrans2D1" presStyleIdx="0" presStyleCnt="2"/>
      <dgm:spPr/>
    </dgm:pt>
    <dgm:pt modelId="{2B37EC82-90FE-4CDC-B1B3-3B7A29D70138}" type="pres">
      <dgm:prSet presAssocID="{84085EE9-2873-422F-A36D-6A6D3CC00EFD}" presName="node" presStyleLbl="node1" presStyleIdx="1" presStyleCnt="3">
        <dgm:presLayoutVars>
          <dgm:bulletEnabled val="1"/>
        </dgm:presLayoutVars>
      </dgm:prSet>
      <dgm:spPr/>
    </dgm:pt>
    <dgm:pt modelId="{E6260599-3115-4BB8-B71F-C29833A2F8E4}" type="pres">
      <dgm:prSet presAssocID="{A500510F-99B1-4C3E-9812-C78FC1BDAC87}" presName="sibTrans" presStyleLbl="sibTrans2D1" presStyleIdx="1" presStyleCnt="2"/>
      <dgm:spPr/>
    </dgm:pt>
    <dgm:pt modelId="{D8DBA6F9-1FBF-45C0-80C1-BC39B28838C0}" type="pres">
      <dgm:prSet presAssocID="{A500510F-99B1-4C3E-9812-C78FC1BDAC87}" presName="connectorText" presStyleLbl="sibTrans2D1" presStyleIdx="1" presStyleCnt="2"/>
      <dgm:spPr/>
    </dgm:pt>
    <dgm:pt modelId="{A3D89C00-56CB-4166-8946-3476C8326F6B}" type="pres">
      <dgm:prSet presAssocID="{FFE6391D-B820-4499-B35A-8851F19D0ADC}" presName="node" presStyleLbl="node1" presStyleIdx="2" presStyleCnt="3">
        <dgm:presLayoutVars>
          <dgm:bulletEnabled val="1"/>
        </dgm:presLayoutVars>
      </dgm:prSet>
      <dgm:spPr/>
    </dgm:pt>
  </dgm:ptLst>
  <dgm:cxnLst>
    <dgm:cxn modelId="{FE9EC700-7C2F-44E6-B538-72D205743201}" type="presOf" srcId="{FFE6391D-B820-4499-B35A-8851F19D0ADC}" destId="{A3D89C00-56CB-4166-8946-3476C8326F6B}" srcOrd="0" destOrd="0" presId="urn:microsoft.com/office/officeart/2005/8/layout/process1"/>
    <dgm:cxn modelId="{D6D23B13-3A53-4323-A809-198458781573}" type="presOf" srcId="{B1ABC8BD-9065-4DC5-87DD-FC32BA089895}" destId="{F1BCE804-3D17-4463-9324-610399CD4007}" srcOrd="0" destOrd="0" presId="urn:microsoft.com/office/officeart/2005/8/layout/process1"/>
    <dgm:cxn modelId="{4C71F817-E7A6-49FF-9148-B164D0C3B9F9}" type="presOf" srcId="{A500510F-99B1-4C3E-9812-C78FC1BDAC87}" destId="{D8DBA6F9-1FBF-45C0-80C1-BC39B28838C0}" srcOrd="1" destOrd="0" presId="urn:microsoft.com/office/officeart/2005/8/layout/process1"/>
    <dgm:cxn modelId="{0C8BE11D-8F76-43D5-9AB7-410642237CA5}" srcId="{75DF7ECC-32A7-49A5-996F-1BBE6B0B484A}" destId="{FFE6391D-B820-4499-B35A-8851F19D0ADC}" srcOrd="2" destOrd="0" parTransId="{0D657C10-12F2-4719-ADCF-5B6C4BC35FEF}" sibTransId="{297ED08A-ECD2-4755-8E6E-00A05D365752}"/>
    <dgm:cxn modelId="{ABFA3C29-2410-49CF-AC26-25B74BE31368}" srcId="{75DF7ECC-32A7-49A5-996F-1BBE6B0B484A}" destId="{A3DB6308-2908-4EB4-9F5D-1009FFA00545}" srcOrd="0" destOrd="0" parTransId="{F265D898-9B8C-4368-8F6C-711E45C57A60}" sibTransId="{B1ABC8BD-9065-4DC5-87DD-FC32BA089895}"/>
    <dgm:cxn modelId="{C544EB75-72B5-46E5-98E2-DFDEB2547BF5}" type="presOf" srcId="{A3DB6308-2908-4EB4-9F5D-1009FFA00545}" destId="{08BD752C-EC7B-43AA-9D62-954E15972304}" srcOrd="0" destOrd="0" presId="urn:microsoft.com/office/officeart/2005/8/layout/process1"/>
    <dgm:cxn modelId="{190B3B5A-2F76-423B-833D-C98A9D145FBF}" type="presOf" srcId="{A500510F-99B1-4C3E-9812-C78FC1BDAC87}" destId="{E6260599-3115-4BB8-B71F-C29833A2F8E4}" srcOrd="0" destOrd="0" presId="urn:microsoft.com/office/officeart/2005/8/layout/process1"/>
    <dgm:cxn modelId="{0E2A1D7D-E85E-411D-99DA-5AFDD98031A5}" type="presOf" srcId="{B1ABC8BD-9065-4DC5-87DD-FC32BA089895}" destId="{468C01F9-C88E-4971-94EC-B62DEFA8935A}" srcOrd="1" destOrd="0" presId="urn:microsoft.com/office/officeart/2005/8/layout/process1"/>
    <dgm:cxn modelId="{49544A7E-DCD4-4718-AB55-E1A1F17A12A4}" srcId="{75DF7ECC-32A7-49A5-996F-1BBE6B0B484A}" destId="{84085EE9-2873-422F-A36D-6A6D3CC00EFD}" srcOrd="1" destOrd="0" parTransId="{F987CB23-3C77-4E4B-A500-AE66957C128F}" sibTransId="{A500510F-99B1-4C3E-9812-C78FC1BDAC87}"/>
    <dgm:cxn modelId="{0F8E45CD-14F0-4DBC-9A21-4D74B36A8399}" type="presOf" srcId="{84085EE9-2873-422F-A36D-6A6D3CC00EFD}" destId="{2B37EC82-90FE-4CDC-B1B3-3B7A29D70138}" srcOrd="0" destOrd="0" presId="urn:microsoft.com/office/officeart/2005/8/layout/process1"/>
    <dgm:cxn modelId="{E44563D2-94FE-42BD-B9F0-D9751B37CEC7}" type="presOf" srcId="{75DF7ECC-32A7-49A5-996F-1BBE6B0B484A}" destId="{48ADF0B0-EEAB-46CA-A708-05E24D56AC4F}" srcOrd="0" destOrd="0" presId="urn:microsoft.com/office/officeart/2005/8/layout/process1"/>
    <dgm:cxn modelId="{EF71045F-60B7-412C-8CD0-D4B658F7807D}" type="presParOf" srcId="{48ADF0B0-EEAB-46CA-A708-05E24D56AC4F}" destId="{08BD752C-EC7B-43AA-9D62-954E15972304}" srcOrd="0" destOrd="0" presId="urn:microsoft.com/office/officeart/2005/8/layout/process1"/>
    <dgm:cxn modelId="{1B55D7A6-5B27-4DC3-8E66-C9EAC04A6B7F}" type="presParOf" srcId="{48ADF0B0-EEAB-46CA-A708-05E24D56AC4F}" destId="{F1BCE804-3D17-4463-9324-610399CD4007}" srcOrd="1" destOrd="0" presId="urn:microsoft.com/office/officeart/2005/8/layout/process1"/>
    <dgm:cxn modelId="{AF087790-3C08-41A0-8565-40F91B2C9256}" type="presParOf" srcId="{F1BCE804-3D17-4463-9324-610399CD4007}" destId="{468C01F9-C88E-4971-94EC-B62DEFA8935A}" srcOrd="0" destOrd="0" presId="urn:microsoft.com/office/officeart/2005/8/layout/process1"/>
    <dgm:cxn modelId="{B30A1C86-F8ED-402D-AA95-CC93C79B3E90}" type="presParOf" srcId="{48ADF0B0-EEAB-46CA-A708-05E24D56AC4F}" destId="{2B37EC82-90FE-4CDC-B1B3-3B7A29D70138}" srcOrd="2" destOrd="0" presId="urn:microsoft.com/office/officeart/2005/8/layout/process1"/>
    <dgm:cxn modelId="{DAF33833-ED50-412C-B6D2-0772A622FE76}" type="presParOf" srcId="{48ADF0B0-EEAB-46CA-A708-05E24D56AC4F}" destId="{E6260599-3115-4BB8-B71F-C29833A2F8E4}" srcOrd="3" destOrd="0" presId="urn:microsoft.com/office/officeart/2005/8/layout/process1"/>
    <dgm:cxn modelId="{4F324D8B-2783-456C-A3F6-B1CB0D7639CC}" type="presParOf" srcId="{E6260599-3115-4BB8-B71F-C29833A2F8E4}" destId="{D8DBA6F9-1FBF-45C0-80C1-BC39B28838C0}" srcOrd="0" destOrd="0" presId="urn:microsoft.com/office/officeart/2005/8/layout/process1"/>
    <dgm:cxn modelId="{ABCD89CC-D108-443C-B839-F52B6AACE8E8}" type="presParOf" srcId="{48ADF0B0-EEAB-46CA-A708-05E24D56AC4F}" destId="{A3D89C00-56CB-4166-8946-3476C8326F6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DF7ECC-32A7-49A5-996F-1BBE6B0B484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4085EE9-2873-422F-A36D-6A6D3CC00EFD}">
      <dgm:prSet phldrT="[Text]"/>
      <dgm:spPr/>
      <dgm:t>
        <a:bodyPr/>
        <a:lstStyle/>
        <a:p>
          <a:r>
            <a:rPr lang="en-US" dirty="0"/>
            <a:t>Column Type Recognition</a:t>
          </a:r>
        </a:p>
      </dgm:t>
    </dgm:pt>
    <dgm:pt modelId="{F987CB23-3C77-4E4B-A500-AE66957C128F}" type="parTrans" cxnId="{49544A7E-DCD4-4718-AB55-E1A1F17A12A4}">
      <dgm:prSet/>
      <dgm:spPr/>
      <dgm:t>
        <a:bodyPr/>
        <a:lstStyle/>
        <a:p>
          <a:endParaRPr lang="en-US"/>
        </a:p>
      </dgm:t>
    </dgm:pt>
    <dgm:pt modelId="{A500510F-99B1-4C3E-9812-C78FC1BDAC87}" type="sibTrans" cxnId="{49544A7E-DCD4-4718-AB55-E1A1F17A12A4}">
      <dgm:prSet/>
      <dgm:spPr/>
      <dgm:t>
        <a:bodyPr/>
        <a:lstStyle/>
        <a:p>
          <a:endParaRPr lang="en-US"/>
        </a:p>
      </dgm:t>
    </dgm:pt>
    <dgm:pt modelId="{A3DB6308-2908-4EB4-9F5D-1009FFA00545}">
      <dgm:prSet phldrT="[Text]"/>
      <dgm:spPr/>
      <dgm:t>
        <a:bodyPr/>
        <a:lstStyle/>
        <a:p>
          <a:r>
            <a:rPr lang="en-US" dirty="0"/>
            <a:t>Question Classification</a:t>
          </a:r>
        </a:p>
      </dgm:t>
    </dgm:pt>
    <dgm:pt modelId="{F265D898-9B8C-4368-8F6C-711E45C57A60}" type="parTrans" cxnId="{ABFA3C29-2410-49CF-AC26-25B74BE31368}">
      <dgm:prSet/>
      <dgm:spPr/>
      <dgm:t>
        <a:bodyPr/>
        <a:lstStyle/>
        <a:p>
          <a:endParaRPr lang="en-US"/>
        </a:p>
      </dgm:t>
    </dgm:pt>
    <dgm:pt modelId="{B1ABC8BD-9065-4DC5-87DD-FC32BA089895}" type="sibTrans" cxnId="{ABFA3C29-2410-49CF-AC26-25B74BE31368}">
      <dgm:prSet/>
      <dgm:spPr/>
      <dgm:t>
        <a:bodyPr/>
        <a:lstStyle/>
        <a:p>
          <a:endParaRPr lang="en-US"/>
        </a:p>
      </dgm:t>
    </dgm:pt>
    <dgm:pt modelId="{48ADF0B0-EEAB-46CA-A708-05E24D56AC4F}" type="pres">
      <dgm:prSet presAssocID="{75DF7ECC-32A7-49A5-996F-1BBE6B0B484A}" presName="Name0" presStyleCnt="0">
        <dgm:presLayoutVars>
          <dgm:dir/>
          <dgm:resizeHandles val="exact"/>
        </dgm:presLayoutVars>
      </dgm:prSet>
      <dgm:spPr/>
    </dgm:pt>
    <dgm:pt modelId="{08BD752C-EC7B-43AA-9D62-954E15972304}" type="pres">
      <dgm:prSet presAssocID="{A3DB6308-2908-4EB4-9F5D-1009FFA00545}" presName="node" presStyleLbl="node1" presStyleIdx="0" presStyleCnt="2">
        <dgm:presLayoutVars>
          <dgm:bulletEnabled val="1"/>
        </dgm:presLayoutVars>
      </dgm:prSet>
      <dgm:spPr/>
    </dgm:pt>
    <dgm:pt modelId="{F1BCE804-3D17-4463-9324-610399CD4007}" type="pres">
      <dgm:prSet presAssocID="{B1ABC8BD-9065-4DC5-87DD-FC32BA089895}" presName="sibTrans" presStyleLbl="sibTrans2D1" presStyleIdx="0" presStyleCnt="1"/>
      <dgm:spPr/>
    </dgm:pt>
    <dgm:pt modelId="{468C01F9-C88E-4971-94EC-B62DEFA8935A}" type="pres">
      <dgm:prSet presAssocID="{B1ABC8BD-9065-4DC5-87DD-FC32BA089895}" presName="connectorText" presStyleLbl="sibTrans2D1" presStyleIdx="0" presStyleCnt="1"/>
      <dgm:spPr/>
    </dgm:pt>
    <dgm:pt modelId="{2B37EC82-90FE-4CDC-B1B3-3B7A29D70138}" type="pres">
      <dgm:prSet presAssocID="{84085EE9-2873-422F-A36D-6A6D3CC00EFD}" presName="node" presStyleLbl="node1" presStyleIdx="1" presStyleCnt="2">
        <dgm:presLayoutVars>
          <dgm:bulletEnabled val="1"/>
        </dgm:presLayoutVars>
      </dgm:prSet>
      <dgm:spPr/>
    </dgm:pt>
  </dgm:ptLst>
  <dgm:cxnLst>
    <dgm:cxn modelId="{D6D23B13-3A53-4323-A809-198458781573}" type="presOf" srcId="{B1ABC8BD-9065-4DC5-87DD-FC32BA089895}" destId="{F1BCE804-3D17-4463-9324-610399CD4007}" srcOrd="0" destOrd="0" presId="urn:microsoft.com/office/officeart/2005/8/layout/process1"/>
    <dgm:cxn modelId="{ABFA3C29-2410-49CF-AC26-25B74BE31368}" srcId="{75DF7ECC-32A7-49A5-996F-1BBE6B0B484A}" destId="{A3DB6308-2908-4EB4-9F5D-1009FFA00545}" srcOrd="0" destOrd="0" parTransId="{F265D898-9B8C-4368-8F6C-711E45C57A60}" sibTransId="{B1ABC8BD-9065-4DC5-87DD-FC32BA089895}"/>
    <dgm:cxn modelId="{C544EB75-72B5-46E5-98E2-DFDEB2547BF5}" type="presOf" srcId="{A3DB6308-2908-4EB4-9F5D-1009FFA00545}" destId="{08BD752C-EC7B-43AA-9D62-954E15972304}" srcOrd="0" destOrd="0" presId="urn:microsoft.com/office/officeart/2005/8/layout/process1"/>
    <dgm:cxn modelId="{0E2A1D7D-E85E-411D-99DA-5AFDD98031A5}" type="presOf" srcId="{B1ABC8BD-9065-4DC5-87DD-FC32BA089895}" destId="{468C01F9-C88E-4971-94EC-B62DEFA8935A}" srcOrd="1" destOrd="0" presId="urn:microsoft.com/office/officeart/2005/8/layout/process1"/>
    <dgm:cxn modelId="{49544A7E-DCD4-4718-AB55-E1A1F17A12A4}" srcId="{75DF7ECC-32A7-49A5-996F-1BBE6B0B484A}" destId="{84085EE9-2873-422F-A36D-6A6D3CC00EFD}" srcOrd="1" destOrd="0" parTransId="{F987CB23-3C77-4E4B-A500-AE66957C128F}" sibTransId="{A500510F-99B1-4C3E-9812-C78FC1BDAC87}"/>
    <dgm:cxn modelId="{0F8E45CD-14F0-4DBC-9A21-4D74B36A8399}" type="presOf" srcId="{84085EE9-2873-422F-A36D-6A6D3CC00EFD}" destId="{2B37EC82-90FE-4CDC-B1B3-3B7A29D70138}" srcOrd="0" destOrd="0" presId="urn:microsoft.com/office/officeart/2005/8/layout/process1"/>
    <dgm:cxn modelId="{E44563D2-94FE-42BD-B9F0-D9751B37CEC7}" type="presOf" srcId="{75DF7ECC-32A7-49A5-996F-1BBE6B0B484A}" destId="{48ADF0B0-EEAB-46CA-A708-05E24D56AC4F}" srcOrd="0" destOrd="0" presId="urn:microsoft.com/office/officeart/2005/8/layout/process1"/>
    <dgm:cxn modelId="{EF71045F-60B7-412C-8CD0-D4B658F7807D}" type="presParOf" srcId="{48ADF0B0-EEAB-46CA-A708-05E24D56AC4F}" destId="{08BD752C-EC7B-43AA-9D62-954E15972304}" srcOrd="0" destOrd="0" presId="urn:microsoft.com/office/officeart/2005/8/layout/process1"/>
    <dgm:cxn modelId="{1B55D7A6-5B27-4DC3-8E66-C9EAC04A6B7F}" type="presParOf" srcId="{48ADF0B0-EEAB-46CA-A708-05E24D56AC4F}" destId="{F1BCE804-3D17-4463-9324-610399CD4007}" srcOrd="1" destOrd="0" presId="urn:microsoft.com/office/officeart/2005/8/layout/process1"/>
    <dgm:cxn modelId="{AF087790-3C08-41A0-8565-40F91B2C9256}" type="presParOf" srcId="{F1BCE804-3D17-4463-9324-610399CD4007}" destId="{468C01F9-C88E-4971-94EC-B62DEFA8935A}" srcOrd="0" destOrd="0" presId="urn:microsoft.com/office/officeart/2005/8/layout/process1"/>
    <dgm:cxn modelId="{B30A1C86-F8ED-402D-AA95-CC93C79B3E90}" type="presParOf" srcId="{48ADF0B0-EEAB-46CA-A708-05E24D56AC4F}" destId="{2B37EC82-90FE-4CDC-B1B3-3B7A29D70138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5DF7ECC-32A7-49A5-996F-1BBE6B0B484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FE6391D-B820-4499-B35A-8851F19D0ADC}">
      <dgm:prSet phldrT="[Text]"/>
      <dgm:spPr/>
      <dgm:t>
        <a:bodyPr/>
        <a:lstStyle/>
        <a:p>
          <a:r>
            <a:rPr lang="en-US" dirty="0"/>
            <a:t>Question/Column Name Matching</a:t>
          </a:r>
        </a:p>
      </dgm:t>
    </dgm:pt>
    <dgm:pt modelId="{297ED08A-ECD2-4755-8E6E-00A05D365752}" type="sibTrans" cxnId="{0C8BE11D-8F76-43D5-9AB7-410642237CA5}">
      <dgm:prSet/>
      <dgm:spPr/>
      <dgm:t>
        <a:bodyPr/>
        <a:lstStyle/>
        <a:p>
          <a:endParaRPr lang="en-US"/>
        </a:p>
      </dgm:t>
    </dgm:pt>
    <dgm:pt modelId="{0D657C10-12F2-4719-ADCF-5B6C4BC35FEF}" type="parTrans" cxnId="{0C8BE11D-8F76-43D5-9AB7-410642237CA5}">
      <dgm:prSet/>
      <dgm:spPr/>
      <dgm:t>
        <a:bodyPr/>
        <a:lstStyle/>
        <a:p>
          <a:endParaRPr lang="en-US"/>
        </a:p>
      </dgm:t>
    </dgm:pt>
    <dgm:pt modelId="{48ADF0B0-EEAB-46CA-A708-05E24D56AC4F}" type="pres">
      <dgm:prSet presAssocID="{75DF7ECC-32A7-49A5-996F-1BBE6B0B484A}" presName="Name0" presStyleCnt="0">
        <dgm:presLayoutVars>
          <dgm:dir/>
          <dgm:resizeHandles val="exact"/>
        </dgm:presLayoutVars>
      </dgm:prSet>
      <dgm:spPr/>
    </dgm:pt>
    <dgm:pt modelId="{A3D89C00-56CB-4166-8946-3476C8326F6B}" type="pres">
      <dgm:prSet presAssocID="{FFE6391D-B820-4499-B35A-8851F19D0ADC}" presName="node" presStyleLbl="node1" presStyleIdx="0" presStyleCnt="1">
        <dgm:presLayoutVars>
          <dgm:bulletEnabled val="1"/>
        </dgm:presLayoutVars>
      </dgm:prSet>
      <dgm:spPr/>
    </dgm:pt>
  </dgm:ptLst>
  <dgm:cxnLst>
    <dgm:cxn modelId="{FE9EC700-7C2F-44E6-B538-72D205743201}" type="presOf" srcId="{FFE6391D-B820-4499-B35A-8851F19D0ADC}" destId="{A3D89C00-56CB-4166-8946-3476C8326F6B}" srcOrd="0" destOrd="0" presId="urn:microsoft.com/office/officeart/2005/8/layout/process1"/>
    <dgm:cxn modelId="{0C8BE11D-8F76-43D5-9AB7-410642237CA5}" srcId="{75DF7ECC-32A7-49A5-996F-1BBE6B0B484A}" destId="{FFE6391D-B820-4499-B35A-8851F19D0ADC}" srcOrd="0" destOrd="0" parTransId="{0D657C10-12F2-4719-ADCF-5B6C4BC35FEF}" sibTransId="{297ED08A-ECD2-4755-8E6E-00A05D365752}"/>
    <dgm:cxn modelId="{E44563D2-94FE-42BD-B9F0-D9751B37CEC7}" type="presOf" srcId="{75DF7ECC-32A7-49A5-996F-1BBE6B0B484A}" destId="{48ADF0B0-EEAB-46CA-A708-05E24D56AC4F}" srcOrd="0" destOrd="0" presId="urn:microsoft.com/office/officeart/2005/8/layout/process1"/>
    <dgm:cxn modelId="{ABCD89CC-D108-443C-B839-F52B6AACE8E8}" type="presParOf" srcId="{48ADF0B0-EEAB-46CA-A708-05E24D56AC4F}" destId="{A3D89C00-56CB-4166-8946-3476C8326F6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BD752C-EC7B-43AA-9D62-954E15972304}">
      <dsp:nvSpPr>
        <dsp:cNvPr id="0" name=""/>
        <dsp:cNvSpPr/>
      </dsp:nvSpPr>
      <dsp:spPr>
        <a:xfrm>
          <a:off x="8324" y="0"/>
          <a:ext cx="2488180" cy="10830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Question Classification</a:t>
          </a:r>
        </a:p>
      </dsp:txBody>
      <dsp:txXfrm>
        <a:off x="40046" y="31722"/>
        <a:ext cx="2424736" cy="1019632"/>
      </dsp:txXfrm>
    </dsp:sp>
    <dsp:sp modelId="{F1BCE804-3D17-4463-9324-610399CD4007}">
      <dsp:nvSpPr>
        <dsp:cNvPr id="0" name=""/>
        <dsp:cNvSpPr/>
      </dsp:nvSpPr>
      <dsp:spPr>
        <a:xfrm>
          <a:off x="2745322" y="233003"/>
          <a:ext cx="527494" cy="6170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745322" y="356417"/>
        <a:ext cx="369246" cy="370240"/>
      </dsp:txXfrm>
    </dsp:sp>
    <dsp:sp modelId="{2B37EC82-90FE-4CDC-B1B3-3B7A29D70138}">
      <dsp:nvSpPr>
        <dsp:cNvPr id="0" name=""/>
        <dsp:cNvSpPr/>
      </dsp:nvSpPr>
      <dsp:spPr>
        <a:xfrm>
          <a:off x="3491776" y="0"/>
          <a:ext cx="2488180" cy="10830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Column Type Recognition</a:t>
          </a:r>
        </a:p>
      </dsp:txBody>
      <dsp:txXfrm>
        <a:off x="3523498" y="31722"/>
        <a:ext cx="2424736" cy="1019632"/>
      </dsp:txXfrm>
    </dsp:sp>
    <dsp:sp modelId="{E6260599-3115-4BB8-B71F-C29833A2F8E4}">
      <dsp:nvSpPr>
        <dsp:cNvPr id="0" name=""/>
        <dsp:cNvSpPr/>
      </dsp:nvSpPr>
      <dsp:spPr>
        <a:xfrm>
          <a:off x="6228775" y="233003"/>
          <a:ext cx="527494" cy="6170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6228775" y="356417"/>
        <a:ext cx="369246" cy="370240"/>
      </dsp:txXfrm>
    </dsp:sp>
    <dsp:sp modelId="{A3D89C00-56CB-4166-8946-3476C8326F6B}">
      <dsp:nvSpPr>
        <dsp:cNvPr id="0" name=""/>
        <dsp:cNvSpPr/>
      </dsp:nvSpPr>
      <dsp:spPr>
        <a:xfrm>
          <a:off x="6975229" y="0"/>
          <a:ext cx="2488180" cy="10830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Question/Column Name Matching</a:t>
          </a:r>
        </a:p>
      </dsp:txBody>
      <dsp:txXfrm>
        <a:off x="7006951" y="31722"/>
        <a:ext cx="2424736" cy="10196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BD752C-EC7B-43AA-9D62-954E15972304}">
      <dsp:nvSpPr>
        <dsp:cNvPr id="0" name=""/>
        <dsp:cNvSpPr/>
      </dsp:nvSpPr>
      <dsp:spPr>
        <a:xfrm>
          <a:off x="1151" y="0"/>
          <a:ext cx="2455195" cy="10830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Question Classification</a:t>
          </a:r>
        </a:p>
      </dsp:txBody>
      <dsp:txXfrm>
        <a:off x="32873" y="31722"/>
        <a:ext cx="2391751" cy="1019632"/>
      </dsp:txXfrm>
    </dsp:sp>
    <dsp:sp modelId="{F1BCE804-3D17-4463-9324-610399CD4007}">
      <dsp:nvSpPr>
        <dsp:cNvPr id="0" name=""/>
        <dsp:cNvSpPr/>
      </dsp:nvSpPr>
      <dsp:spPr>
        <a:xfrm>
          <a:off x="2701866" y="237093"/>
          <a:ext cx="520501" cy="6088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2701866" y="358871"/>
        <a:ext cx="364351" cy="365332"/>
      </dsp:txXfrm>
    </dsp:sp>
    <dsp:sp modelId="{2B37EC82-90FE-4CDC-B1B3-3B7A29D70138}">
      <dsp:nvSpPr>
        <dsp:cNvPr id="0" name=""/>
        <dsp:cNvSpPr/>
      </dsp:nvSpPr>
      <dsp:spPr>
        <a:xfrm>
          <a:off x="3438425" y="0"/>
          <a:ext cx="2455195" cy="10830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Column Type Recognition</a:t>
          </a:r>
        </a:p>
      </dsp:txBody>
      <dsp:txXfrm>
        <a:off x="3470147" y="31722"/>
        <a:ext cx="2391751" cy="10196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D89C00-56CB-4166-8946-3476C8326F6B}">
      <dsp:nvSpPr>
        <dsp:cNvPr id="0" name=""/>
        <dsp:cNvSpPr/>
      </dsp:nvSpPr>
      <dsp:spPr>
        <a:xfrm>
          <a:off x="1192" y="0"/>
          <a:ext cx="2438974" cy="10830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Question/Column Name Matching</a:t>
          </a:r>
        </a:p>
      </dsp:txBody>
      <dsp:txXfrm>
        <a:off x="32914" y="31722"/>
        <a:ext cx="2375530" cy="10196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17918-CD6F-43F9-8814-3D6419A8FE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3BFDD-5CA9-4140-A771-372DA1A07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C261D-F10D-424C-857A-0D5DD35C1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F1590-FFF9-43CD-BA63-2B474B784226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0DD02-D24C-4E9D-A823-637EA4C5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51373-F9B4-4B86-88A7-4C9761E8B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F4444-F917-4D23-B029-E107CDC17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862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FF654-6703-4434-A60B-B15BA2F80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49B75-9F17-4019-A0A2-7F0045307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A0AAF-E41F-428E-B065-823E553D7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F1590-FFF9-43CD-BA63-2B474B784226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0C46-88B9-4530-BDC8-35480C725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3D55C-18C6-48DD-8890-DC8AD44B7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F4444-F917-4D23-B029-E107CDC17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7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E12FAF-8278-46EE-B734-869194E614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73657-1448-4329-8E41-A075ECCE0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B9046-6627-486A-A45A-F76D714E0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F1590-FFF9-43CD-BA63-2B474B784226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B429C-AA1C-4FFF-B269-D3A7010F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7BD1E-3DFB-459A-8618-893DF0E96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F4444-F917-4D23-B029-E107CDC17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493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13177-740B-4114-9D75-06D0631F8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7C25B-87EF-4B45-9359-AE5C9E357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5894D-64F3-4B68-A732-B4CB36667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F1590-FFF9-43CD-BA63-2B474B784226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8FC50-8795-4754-8609-E027FB6B7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A1642-DDA5-40BA-902C-5D6598F5C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F4444-F917-4D23-B029-E107CDC17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91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EE6F5-D239-4395-ADBB-9AAAF15D7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79CA5D-4433-4E8F-9E59-F7D2CB284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11A5E-F970-4F20-A3AB-A5ABE6F2F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F1590-FFF9-43CD-BA63-2B474B784226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77C68-9D5F-4A20-BA6D-086F20C03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6735F-539E-4AC0-A5AF-2EF8547C7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F4444-F917-4D23-B029-E107CDC17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099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2E4DF-F8E5-4545-95EC-D79A851AB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B1793-B6FA-4EE4-B493-03FBF3E0DF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39A6F8-CB9A-4218-B450-7FCF96CBB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A78575-81FD-4527-B66E-B57F0DBF4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F1590-FFF9-43CD-BA63-2B474B784226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AB05D8-4600-4437-9508-8251B50D4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5A513-7A44-4CB2-997C-D93D42123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F4444-F917-4D23-B029-E107CDC17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68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E5BEA-A922-42D9-9F6D-C50A87346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3F9A8-E1EB-4DB9-9C26-7845957F9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A7C18-90BF-4452-B846-D937310D0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707800-E8C0-490A-B913-B5B7B217F1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5ECD23-8719-422E-9F23-DFAD33A955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C0D868-87D9-4780-95D7-CB27CCE5F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F1590-FFF9-43CD-BA63-2B474B784226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EDA37E-ADC8-4246-A267-38C8405B3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0B3134-D0A7-4501-98F0-1759B252E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F4444-F917-4D23-B029-E107CDC17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26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8CF0F-6242-46FD-939F-0A2CDBF89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8BB0A9-E58C-4D26-B99C-D32009EC7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F1590-FFF9-43CD-BA63-2B474B784226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2E4973-041E-41D1-A015-C794FE096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E05B98-9A45-4933-BF4E-6B73B08D1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F4444-F917-4D23-B029-E107CDC17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06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AB4CB7-D1D0-42B1-989B-3F406C5DF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F1590-FFF9-43CD-BA63-2B474B784226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FB83B5-07A7-4727-915A-9A72E1882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FEF96-1555-4B76-ACFB-A2D0C2488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F4444-F917-4D23-B029-E107CDC17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4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522C0-5517-45A5-8E87-F19833595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1BE21-9D4E-45A1-918C-6564922FB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09157-CFF7-472B-B8CA-8788212BA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F46E2A-38AA-41EA-B012-02D37E79D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F1590-FFF9-43CD-BA63-2B474B784226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DB6EAE-DD5A-41C7-8167-EAF9AF85D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31C13-96FB-4136-A5A1-FB334FA12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F4444-F917-4D23-B029-E107CDC17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95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1E2A3-8422-4FCA-9CC5-2151562E5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C33EFE-E822-42F5-9DE3-A2A6A86BC0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852932-FDBA-457B-BAAA-AE37A2EF5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ED960F-AE43-4E12-84FF-87DACA601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F1590-FFF9-43CD-BA63-2B474B784226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402680-1ED8-4161-B819-E792F9E2E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5F513-67B9-4C97-8548-8504DBCF5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F4444-F917-4D23-B029-E107CDC17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23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0EB73F-6F0B-48C7-9577-27FE8D92A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B059F-E430-4A64-A446-E97586863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DEE2C-511E-422D-A7AC-EB00513CAC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F1590-FFF9-43CD-BA63-2B474B784226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D6422-A51A-4D23-ABD9-426885DE42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601C4-4516-4D9C-972C-20E03A14B4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F4444-F917-4D23-B029-E107CDC17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21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617A0-DB55-44D0-9E0F-C4E0661904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Update 10/15</a:t>
            </a:r>
          </a:p>
        </p:txBody>
      </p:sp>
    </p:spTree>
    <p:extLst>
      <p:ext uri="{BB962C8B-B14F-4D97-AF65-F5344CB8AC3E}">
        <p14:creationId xmlns:p14="http://schemas.microsoft.com/office/powerpoint/2010/main" val="790642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BC5438F-0EF6-4989-8AD5-B72F0771D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022CFE-D7A6-484C-8723-A1BB41226D9C}"/>
              </a:ext>
            </a:extLst>
          </p:cNvPr>
          <p:cNvSpPr txBox="1"/>
          <p:nvPr/>
        </p:nvSpPr>
        <p:spPr>
          <a:xfrm>
            <a:off x="838200" y="2104007"/>
            <a:ext cx="1113777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Method 1 (Column Type Recognition) : 19 out of 116 match =&gt; Accuracy:</a:t>
            </a:r>
            <a:r>
              <a:rPr lang="zh-CN" altLang="en-US" sz="2400" dirty="0"/>
              <a:t> </a:t>
            </a:r>
            <a:r>
              <a:rPr lang="en-US" sz="2400" dirty="0"/>
              <a:t>16.4%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Method 2 (Question/Column Matching Alone) : 38 out of 116 match </a:t>
            </a:r>
            <a:r>
              <a:rPr lang="en-US" altLang="zh-CN" sz="2400" dirty="0"/>
              <a:t>=&gt; Accuracy: 32.8%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Method 3 (Fusion):  53 out of 116 match =&gt; </a:t>
            </a:r>
            <a:r>
              <a:rPr lang="en-US" altLang="zh-CN" sz="2400" b="1" dirty="0"/>
              <a:t>Accuracy: 45.7%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38225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D27C9-8E2E-4756-BBC4-848C7E48A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Analysis – Multiple Correct Answers?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33893C-D19C-4751-864C-4AF11389F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481504"/>
              </p:ext>
            </p:extLst>
          </p:nvPr>
        </p:nvGraphicFramePr>
        <p:xfrm>
          <a:off x="1651247" y="2414726"/>
          <a:ext cx="8620218" cy="2043770"/>
        </p:xfrm>
        <a:graphic>
          <a:graphicData uri="http://schemas.openxmlformats.org/drawingml/2006/table">
            <a:tbl>
              <a:tblPr/>
              <a:tblGrid>
                <a:gridCol w="609723">
                  <a:extLst>
                    <a:ext uri="{9D8B030D-6E8A-4147-A177-3AD203B41FA5}">
                      <a16:colId xmlns:a16="http://schemas.microsoft.com/office/drawing/2014/main" val="579221855"/>
                    </a:ext>
                  </a:extLst>
                </a:gridCol>
                <a:gridCol w="5277255">
                  <a:extLst>
                    <a:ext uri="{9D8B030D-6E8A-4147-A177-3AD203B41FA5}">
                      <a16:colId xmlns:a16="http://schemas.microsoft.com/office/drawing/2014/main" val="967292642"/>
                    </a:ext>
                  </a:extLst>
                </a:gridCol>
                <a:gridCol w="1429695">
                  <a:extLst>
                    <a:ext uri="{9D8B030D-6E8A-4147-A177-3AD203B41FA5}">
                      <a16:colId xmlns:a16="http://schemas.microsoft.com/office/drawing/2014/main" val="1031328932"/>
                    </a:ext>
                  </a:extLst>
                </a:gridCol>
                <a:gridCol w="1303545">
                  <a:extLst>
                    <a:ext uri="{9D8B030D-6E8A-4147-A177-3AD203B41FA5}">
                      <a16:colId xmlns:a16="http://schemas.microsoft.com/office/drawing/2014/main" val="3095233844"/>
                    </a:ext>
                  </a:extLst>
                </a:gridCol>
              </a:tblGrid>
              <a:tr h="4087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Index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Question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correct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7635416"/>
                  </a:ext>
                </a:extLst>
              </a:tr>
              <a:tr h="4087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how much does amazon prime cost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monthly_price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annual_price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9248418"/>
                  </a:ext>
                </a:extLst>
              </a:tr>
              <a:tr h="4087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Who will be in the 2018 super bowl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team_two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team_one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667211"/>
                  </a:ext>
                </a:extLst>
              </a:tr>
              <a:tr h="4087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Alexa  how high is Mount Everest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height_[m]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height_[ft]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2719038"/>
                  </a:ext>
                </a:extLst>
              </a:tr>
              <a:tr h="4087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How big is a queen sized quilt  what are the dimensions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mattress_size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bedspread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716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6773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C38E0-71BD-401D-A4E3-353B2F9D3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Analysis – Hard cases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BE8CC23-B767-4CD5-869B-89EEABC538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57283"/>
              </p:ext>
            </p:extLst>
          </p:nvPr>
        </p:nvGraphicFramePr>
        <p:xfrm>
          <a:off x="1526959" y="2572876"/>
          <a:ext cx="8371642" cy="2210540"/>
        </p:xfrm>
        <a:graphic>
          <a:graphicData uri="http://schemas.openxmlformats.org/drawingml/2006/table">
            <a:tbl>
              <a:tblPr/>
              <a:tblGrid>
                <a:gridCol w="592140">
                  <a:extLst>
                    <a:ext uri="{9D8B030D-6E8A-4147-A177-3AD203B41FA5}">
                      <a16:colId xmlns:a16="http://schemas.microsoft.com/office/drawing/2014/main" val="2486576371"/>
                    </a:ext>
                  </a:extLst>
                </a:gridCol>
                <a:gridCol w="5125079">
                  <a:extLst>
                    <a:ext uri="{9D8B030D-6E8A-4147-A177-3AD203B41FA5}">
                      <a16:colId xmlns:a16="http://schemas.microsoft.com/office/drawing/2014/main" val="2905033139"/>
                    </a:ext>
                  </a:extLst>
                </a:gridCol>
                <a:gridCol w="1388467">
                  <a:extLst>
                    <a:ext uri="{9D8B030D-6E8A-4147-A177-3AD203B41FA5}">
                      <a16:colId xmlns:a16="http://schemas.microsoft.com/office/drawing/2014/main" val="1038966167"/>
                    </a:ext>
                  </a:extLst>
                </a:gridCol>
                <a:gridCol w="1265956">
                  <a:extLst>
                    <a:ext uri="{9D8B030D-6E8A-4147-A177-3AD203B41FA5}">
                      <a16:colId xmlns:a16="http://schemas.microsoft.com/office/drawing/2014/main" val="3904893568"/>
                    </a:ext>
                  </a:extLst>
                </a:gridCol>
              </a:tblGrid>
              <a:tr h="4421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Index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Question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correct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6629620"/>
                  </a:ext>
                </a:extLst>
              </a:tr>
              <a:tr h="4421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Alexa  who plays Pennywise on the 1990 version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played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actor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3966786"/>
                  </a:ext>
                </a:extLst>
              </a:tr>
              <a:tr h="4421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How do I delete my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facebook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account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how_to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0709420"/>
                  </a:ext>
                </a:extLst>
              </a:tr>
              <a:tr h="4421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Alexa  what does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Immer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vorw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rts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translated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6614586"/>
                  </a:ext>
                </a:extLst>
              </a:tr>
              <a:tr h="4421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Alexa  who was the third president of the United States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vice_president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7079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3168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AC873-88B5-4C63-A529-8D225C54A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988"/>
            <a:ext cx="10515600" cy="662780"/>
          </a:xfrm>
        </p:spPr>
        <p:txBody>
          <a:bodyPr>
            <a:normAutofit fontScale="90000"/>
          </a:bodyPr>
          <a:lstStyle/>
          <a:p>
            <a:r>
              <a:rPr lang="en-US" dirty="0"/>
              <a:t>D</a:t>
            </a:r>
            <a:r>
              <a:rPr lang="en-US" altLang="zh-CN" dirty="0"/>
              <a:t>ata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C04F59-64D7-4C64-BF5F-ECE826617BA5}"/>
              </a:ext>
            </a:extLst>
          </p:cNvPr>
          <p:cNvSpPr txBox="1"/>
          <p:nvPr/>
        </p:nvSpPr>
        <p:spPr>
          <a:xfrm>
            <a:off x="1157796" y="417378"/>
            <a:ext cx="1119992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136 Entity tables from training dataset, with 9 cases having multiple projection columns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Q 10 How many vitamins do you need a 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"SELECT \"Nutriment\", \"</a:t>
            </a:r>
            <a:r>
              <a:rPr lang="en-US" sz="1400" dirty="0" err="1">
                <a:solidFill>
                  <a:srgbClr val="0070C0"/>
                </a:solidFill>
              </a:rPr>
              <a:t>Daily_requirements</a:t>
            </a:r>
            <a:r>
              <a:rPr lang="en-US" sz="1400" dirty="0">
                <a:solidFill>
                  <a:srgbClr val="0070C0"/>
                </a:solidFill>
              </a:rPr>
              <a:t>\" FROM \"</a:t>
            </a:r>
            <a:r>
              <a:rPr lang="en-US" sz="1400" dirty="0" err="1">
                <a:solidFill>
                  <a:srgbClr val="0070C0"/>
                </a:solidFill>
              </a:rPr>
              <a:t>Daily_nutriment_requirements_calculator</a:t>
            </a:r>
            <a:r>
              <a:rPr lang="en-US" sz="1400" dirty="0">
                <a:solidFill>
                  <a:srgbClr val="0070C0"/>
                </a:solidFill>
              </a:rPr>
              <a:t>\" WHERE \"Nutriment\" ~ \"Vitamin\""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Q 107 How much does Straight Talk cell phone service cost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SELECT * FROM </a:t>
            </a:r>
            <a:r>
              <a:rPr lang="en-US" sz="1400" dirty="0" err="1">
                <a:solidFill>
                  <a:srgbClr val="0070C0"/>
                </a:solidFill>
              </a:rPr>
              <a:t>phone_networks</a:t>
            </a:r>
            <a:r>
              <a:rPr lang="en-US" sz="1400" dirty="0">
                <a:solidFill>
                  <a:srgbClr val="0070C0"/>
                </a:solidFill>
              </a:rPr>
              <a:t> WHERE \"network\" ! \"</a:t>
            </a:r>
            <a:r>
              <a:rPr lang="en-US" sz="1400" dirty="0" err="1">
                <a:solidFill>
                  <a:srgbClr val="0070C0"/>
                </a:solidFill>
              </a:rPr>
              <a:t>Straight_Talk</a:t>
            </a:r>
            <a:r>
              <a:rPr lang="en-US" sz="1400" dirty="0">
                <a:solidFill>
                  <a:srgbClr val="0070C0"/>
                </a:solidFill>
              </a:rPr>
              <a:t>\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Q 196 what day are taxes due in 2018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SELECT \"Deadline\", \"</a:t>
            </a:r>
            <a:r>
              <a:rPr lang="en-US" sz="1400" dirty="0" err="1">
                <a:solidFill>
                  <a:srgbClr val="0070C0"/>
                </a:solidFill>
              </a:rPr>
              <a:t>Type_of_Income_Tax_Return</a:t>
            </a:r>
            <a:r>
              <a:rPr lang="en-US" sz="1400" dirty="0">
                <a:solidFill>
                  <a:srgbClr val="0070C0"/>
                </a:solidFill>
              </a:rPr>
              <a:t>\" FROM \"Table_1\" WHERE \"</a:t>
            </a:r>
            <a:r>
              <a:rPr lang="en-US" sz="1400" dirty="0" err="1">
                <a:solidFill>
                  <a:srgbClr val="0070C0"/>
                </a:solidFill>
              </a:rPr>
              <a:t>Type_of_Income_Tax_Return</a:t>
            </a:r>
            <a:r>
              <a:rPr lang="en-US" sz="1400" dirty="0">
                <a:solidFill>
                  <a:srgbClr val="0070C0"/>
                </a:solidFill>
              </a:rPr>
              <a:t>\" ~ \"taxes\“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Q 214 What is a normal heart rate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SELECT \"</a:t>
            </a:r>
            <a:r>
              <a:rPr lang="en-US" sz="1400" dirty="0" err="1">
                <a:solidFill>
                  <a:srgbClr val="0070C0"/>
                </a:solidFill>
              </a:rPr>
              <a:t>Normal_heart_rate</a:t>
            </a:r>
            <a:r>
              <a:rPr lang="en-US" sz="1400" dirty="0">
                <a:solidFill>
                  <a:srgbClr val="0070C0"/>
                </a:solidFill>
              </a:rPr>
              <a:t>_(bpm)\", \"Age\" FROM \"Table_1\“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Q 37 Hey google  </a:t>
            </a:r>
            <a:r>
              <a:rPr lang="en-US" sz="1400" dirty="0" err="1"/>
              <a:t>whats</a:t>
            </a:r>
            <a:r>
              <a:rPr lang="en-US" sz="1400" dirty="0"/>
              <a:t> the weather like in the morning tomorrow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SELECT * FROM </a:t>
            </a:r>
            <a:r>
              <a:rPr lang="en-US" sz="1400" dirty="0" err="1">
                <a:solidFill>
                  <a:srgbClr val="0070C0"/>
                </a:solidFill>
              </a:rPr>
              <a:t>weather_tomorrow</a:t>
            </a:r>
            <a:r>
              <a:rPr lang="en-US" sz="1400" dirty="0">
                <a:solidFill>
                  <a:srgbClr val="0070C0"/>
                </a:solidFill>
              </a:rPr>
              <a:t> WHERE \"hour\" ~ \"morning\"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Q 79 How much water should I drink every day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SELECT \"</a:t>
            </a:r>
            <a:r>
              <a:rPr lang="en-US" sz="1400" dirty="0" err="1">
                <a:solidFill>
                  <a:srgbClr val="0070C0"/>
                </a:solidFill>
              </a:rPr>
              <a:t>Water_Intake</a:t>
            </a:r>
            <a:r>
              <a:rPr lang="en-US" sz="1400" dirty="0">
                <a:solidFill>
                  <a:srgbClr val="0070C0"/>
                </a:solidFill>
              </a:rPr>
              <a:t>\", \"Age/Gender\" FROM \"Table_1\"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Q 80 Alexa who is singing the National anthem at the </a:t>
            </a:r>
            <a:r>
              <a:rPr lang="en-US" sz="1400" dirty="0" err="1"/>
              <a:t>superbowl</a:t>
            </a:r>
            <a:r>
              <a:rPr lang="en-US" sz="1400" dirty="0"/>
              <a:t> this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SELECT \"Performer\", \"Year\" FROM \"Table_1\" ORDER_BY \"Year\" DESCENDING LIMIT_1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Q 96 Alexa  when was Groundhog Day released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SELECT \"</a:t>
            </a:r>
            <a:r>
              <a:rPr lang="en-US" sz="1400" dirty="0" err="1">
                <a:solidFill>
                  <a:srgbClr val="0070C0"/>
                </a:solidFill>
              </a:rPr>
              <a:t>Release_date</a:t>
            </a:r>
            <a:r>
              <a:rPr lang="en-US" sz="1400" dirty="0">
                <a:solidFill>
                  <a:srgbClr val="0070C0"/>
                </a:solidFill>
              </a:rPr>
              <a:t>\", \"Country\" FROM \"</a:t>
            </a:r>
            <a:r>
              <a:rPr lang="en-US" sz="1400" dirty="0" err="1">
                <a:solidFill>
                  <a:srgbClr val="0070C0"/>
                </a:solidFill>
              </a:rPr>
              <a:t>Groundhog_Day_Release_Info</a:t>
            </a:r>
            <a:r>
              <a:rPr lang="en-US" sz="1400" dirty="0">
                <a:solidFill>
                  <a:srgbClr val="0070C0"/>
                </a:solidFill>
              </a:rPr>
              <a:t>\" WHERE \"Country\" ~ external ( \"</a:t>
            </a:r>
            <a:r>
              <a:rPr lang="en-US" sz="1400" dirty="0" err="1">
                <a:solidFill>
                  <a:srgbClr val="0070C0"/>
                </a:solidFill>
              </a:rPr>
              <a:t>country_location</a:t>
            </a:r>
            <a:r>
              <a:rPr lang="en-US" sz="1400" dirty="0">
                <a:solidFill>
                  <a:srgbClr val="0070C0"/>
                </a:solidFill>
              </a:rPr>
              <a:t>\"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Q 98 </a:t>
            </a:r>
            <a:r>
              <a:rPr lang="en-US" sz="1400" dirty="0" err="1"/>
              <a:t>Astma</a:t>
            </a:r>
            <a:r>
              <a:rPr lang="en-US" sz="1400" dirty="0"/>
              <a:t> and oatmeal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SELECT * FROM oatmeal WHERE \"benefits\" ~ \"Asthma\"</a:t>
            </a:r>
          </a:p>
        </p:txBody>
      </p:sp>
    </p:spTree>
    <p:extLst>
      <p:ext uri="{BB962C8B-B14F-4D97-AF65-F5344CB8AC3E}">
        <p14:creationId xmlns:p14="http://schemas.microsoft.com/office/powerpoint/2010/main" val="650272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680E9-034C-4248-BAE8-970E7C023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E33EF-A483-4F24-A7DB-6AEC3EEF8593}"/>
              </a:ext>
            </a:extLst>
          </p:cNvPr>
          <p:cNvSpPr/>
          <p:nvPr/>
        </p:nvSpPr>
        <p:spPr>
          <a:xfrm>
            <a:off x="838200" y="1946918"/>
            <a:ext cx="10515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32F62"/>
                </a:solidFill>
                <a:effectLst/>
                <a:latin typeface="SFMono-Regular"/>
              </a:rPr>
              <a:t>99. SELECT \"</a:t>
            </a:r>
            <a:r>
              <a:rPr lang="en-US" b="0" i="0" dirty="0">
                <a:solidFill>
                  <a:srgbClr val="FF0000"/>
                </a:solidFill>
                <a:effectLst/>
                <a:latin typeface="SFMono-Regular"/>
              </a:rPr>
              <a:t>Full-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SFMono-Regular"/>
              </a:rPr>
              <a:t>nane</a:t>
            </a:r>
            <a:r>
              <a:rPr lang="en-US" b="0" i="0" dirty="0">
                <a:solidFill>
                  <a:srgbClr val="032F62"/>
                </a:solidFill>
                <a:effectLst/>
                <a:latin typeface="SFMono-Regular"/>
              </a:rPr>
              <a:t>\" FROM \"</a:t>
            </a:r>
            <a:r>
              <a:rPr lang="en-US" b="0" i="0" dirty="0" err="1">
                <a:solidFill>
                  <a:srgbClr val="032F62"/>
                </a:solidFill>
                <a:effectLst/>
                <a:latin typeface="SFMono-Regular"/>
              </a:rPr>
              <a:t>Computer_Science:_Abbreviations</a:t>
            </a:r>
            <a:r>
              <a:rPr lang="en-US" b="0" i="0" dirty="0">
                <a:solidFill>
                  <a:srgbClr val="032F62"/>
                </a:solidFill>
                <a:effectLst/>
                <a:latin typeface="SFMono-Regular"/>
              </a:rPr>
              <a:t>\" WHERE \"Abbreviation\" ~ \"USB\"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684264-3644-4817-A71B-4852B2F11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163" y="2840727"/>
            <a:ext cx="803910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951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F1DB4-59DA-4276-A17C-4F81ECA8D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0175"/>
          </a:xfrm>
        </p:spPr>
        <p:txBody>
          <a:bodyPr>
            <a:normAutofit fontScale="90000"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F1B10E-0F7E-4C23-8E2A-5C7FDB91F16B}"/>
              </a:ext>
            </a:extLst>
          </p:cNvPr>
          <p:cNvSpPr txBox="1"/>
          <p:nvPr/>
        </p:nvSpPr>
        <p:spPr>
          <a:xfrm>
            <a:off x="838200" y="1284471"/>
            <a:ext cx="951316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Among all the remaining 127 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When type: 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Where type: 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Who type: 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What/Which type: 54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How type: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How much type:</a:t>
            </a:r>
            <a:r>
              <a:rPr lang="zh-CN" altLang="en-US" sz="2000" dirty="0"/>
              <a:t>  </a:t>
            </a:r>
            <a:r>
              <a:rPr lang="en-US" altLang="zh-CN" sz="2000" dirty="0"/>
              <a:t>3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How XXX type: 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Binary question type: 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Non-question type: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85672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F1DB4-59DA-4276-A17C-4F81ECA8D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0175"/>
          </a:xfrm>
        </p:spPr>
        <p:txBody>
          <a:bodyPr>
            <a:normAutofit fontScale="90000"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F1B10E-0F7E-4C23-8E2A-5C7FDB91F16B}"/>
              </a:ext>
            </a:extLst>
          </p:cNvPr>
          <p:cNvSpPr txBox="1"/>
          <p:nvPr/>
        </p:nvSpPr>
        <p:spPr>
          <a:xfrm>
            <a:off x="838200" y="947120"/>
            <a:ext cx="9513163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Among all the remaining 127 tables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Binary type: 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Non-question type: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Multiple questions?</a:t>
            </a:r>
          </a:p>
          <a:p>
            <a:r>
              <a:rPr lang="en-US" dirty="0"/>
              <a:t>	How big is a queen sized quilt?  what are the dimensions?</a:t>
            </a:r>
            <a:r>
              <a:rPr lang="en-US" sz="16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7063E37-F65E-4663-A2DB-A2E36A315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113962"/>
              </p:ext>
            </p:extLst>
          </p:nvPr>
        </p:nvGraphicFramePr>
        <p:xfrm>
          <a:off x="1600939" y="2047910"/>
          <a:ext cx="6709669" cy="18230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2021">
                  <a:extLst>
                    <a:ext uri="{9D8B030D-6E8A-4147-A177-3AD203B41FA5}">
                      <a16:colId xmlns:a16="http://schemas.microsoft.com/office/drawing/2014/main" val="3978315109"/>
                    </a:ext>
                  </a:extLst>
                </a:gridCol>
                <a:gridCol w="5857648">
                  <a:extLst>
                    <a:ext uri="{9D8B030D-6E8A-4147-A177-3AD203B41FA5}">
                      <a16:colId xmlns:a16="http://schemas.microsoft.com/office/drawing/2014/main" val="441584245"/>
                    </a:ext>
                  </a:extLst>
                </a:gridCol>
              </a:tblGrid>
              <a:tr h="26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105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Is there a unicode character for the fi ligature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60195641"/>
                  </a:ext>
                </a:extLst>
              </a:tr>
              <a:tr h="26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152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Alexa did the groundhog see its shadow today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42866228"/>
                  </a:ext>
                </a:extLst>
              </a:tr>
              <a:tr h="26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182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Alexa  is Hobby Lobby open on Sundays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24657929"/>
                  </a:ext>
                </a:extLst>
              </a:tr>
              <a:tr h="26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34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Is Jefe a Jewish name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82909446"/>
                  </a:ext>
                </a:extLst>
              </a:tr>
              <a:tr h="26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54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Alexa  is there a Jewish holiday on January 31st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32898914"/>
                  </a:ext>
                </a:extLst>
              </a:tr>
              <a:tr h="26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71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Does Diet Coke have caffeine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30876821"/>
                  </a:ext>
                </a:extLst>
              </a:tr>
              <a:tr h="26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95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Alexa  is there a passively cooled GTX 1060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3545725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3289824-F4DF-494B-A79F-1461F0C5BC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536521"/>
              </p:ext>
            </p:extLst>
          </p:nvPr>
        </p:nvGraphicFramePr>
        <p:xfrm>
          <a:off x="1600939" y="4768388"/>
          <a:ext cx="5101702" cy="1005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0420">
                  <a:extLst>
                    <a:ext uri="{9D8B030D-6E8A-4147-A177-3AD203B41FA5}">
                      <a16:colId xmlns:a16="http://schemas.microsoft.com/office/drawing/2014/main" val="2819170748"/>
                    </a:ext>
                  </a:extLst>
                </a:gridCol>
                <a:gridCol w="4261282">
                  <a:extLst>
                    <a:ext uri="{9D8B030D-6E8A-4147-A177-3AD203B41FA5}">
                      <a16:colId xmlns:a16="http://schemas.microsoft.com/office/drawing/2014/main" val="397541805"/>
                    </a:ext>
                  </a:extLst>
                </a:gridCol>
              </a:tblGrid>
              <a:tr h="24386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116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Alexa  president of the senate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1813270"/>
                  </a:ext>
                </a:extLst>
              </a:tr>
              <a:tr h="24386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135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cvs</a:t>
                      </a:r>
                      <a:r>
                        <a:rPr lang="en-US" sz="1600" u="none" strike="noStrike" dirty="0">
                          <a:effectLst/>
                        </a:rPr>
                        <a:t> passport photo charge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69825284"/>
                  </a:ext>
                </a:extLst>
              </a:tr>
              <a:tr h="24386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171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Alexa  show me president Trump s approval rating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97425513"/>
                  </a:ext>
                </a:extLst>
              </a:tr>
              <a:tr h="24386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176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local antiques stores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39407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016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85B88-5282-4E22-81BF-C5371B8E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0914"/>
          </a:xfrm>
        </p:spPr>
        <p:txBody>
          <a:bodyPr/>
          <a:lstStyle/>
          <a:p>
            <a:r>
              <a:rPr lang="en-US" dirty="0"/>
              <a:t>Methods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246D6C9C-BDF6-4794-92B5-EFE43E8ED0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548466"/>
              </p:ext>
            </p:extLst>
          </p:nvPr>
        </p:nvGraphicFramePr>
        <p:xfrm>
          <a:off x="1970843" y="5113538"/>
          <a:ext cx="9471734" cy="10830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Content Placeholder 9">
            <a:extLst>
              <a:ext uri="{FF2B5EF4-FFF2-40B4-BE49-F238E27FC236}">
                <a16:creationId xmlns:a16="http://schemas.microsoft.com/office/drawing/2014/main" id="{49C84D83-F20A-449E-A219-BCF348525E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8598858"/>
              </p:ext>
            </p:extLst>
          </p:nvPr>
        </p:nvGraphicFramePr>
        <p:xfrm>
          <a:off x="1970843" y="1555072"/>
          <a:ext cx="5894773" cy="10830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2" name="Content Placeholder 9">
            <a:extLst>
              <a:ext uri="{FF2B5EF4-FFF2-40B4-BE49-F238E27FC236}">
                <a16:creationId xmlns:a16="http://schemas.microsoft.com/office/drawing/2014/main" id="{C36FF73F-89DD-44FD-8C77-DC527F5596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5976938"/>
              </p:ext>
            </p:extLst>
          </p:nvPr>
        </p:nvGraphicFramePr>
        <p:xfrm>
          <a:off x="1970843" y="3286557"/>
          <a:ext cx="2441359" cy="10830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26BF5F4-D005-40CB-B315-4DE3AE2B1AD7}"/>
              </a:ext>
            </a:extLst>
          </p:cNvPr>
          <p:cNvSpPr txBox="1"/>
          <p:nvPr/>
        </p:nvSpPr>
        <p:spPr>
          <a:xfrm>
            <a:off x="284085" y="1802167"/>
            <a:ext cx="1384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Method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8CE9A6-88EA-40E8-90E5-465ECFCC6F08}"/>
              </a:ext>
            </a:extLst>
          </p:cNvPr>
          <p:cNvSpPr txBox="1"/>
          <p:nvPr/>
        </p:nvSpPr>
        <p:spPr>
          <a:xfrm>
            <a:off x="284085" y="3643429"/>
            <a:ext cx="1384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Method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DB3C6F-CAF2-46FC-BB73-C49EF810F608}"/>
              </a:ext>
            </a:extLst>
          </p:cNvPr>
          <p:cNvSpPr txBox="1"/>
          <p:nvPr/>
        </p:nvSpPr>
        <p:spPr>
          <a:xfrm>
            <a:off x="284085" y="5470410"/>
            <a:ext cx="1384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Method 3</a:t>
            </a:r>
          </a:p>
        </p:txBody>
      </p:sp>
    </p:spTree>
    <p:extLst>
      <p:ext uri="{BB962C8B-B14F-4D97-AF65-F5344CB8AC3E}">
        <p14:creationId xmlns:p14="http://schemas.microsoft.com/office/powerpoint/2010/main" val="225225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BD0F1-1F37-4C00-B8B3-4A675A1DD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08568"/>
          </a:xfrm>
        </p:spPr>
        <p:txBody>
          <a:bodyPr/>
          <a:lstStyle/>
          <a:p>
            <a:r>
              <a:rPr lang="en-US" dirty="0"/>
              <a:t>Column Type Recognition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F74EFA-EEAD-426F-ACAD-14B5535D794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663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EE01CF-DBB4-412B-92D9-BC39FDF811C2}"/>
              </a:ext>
            </a:extLst>
          </p:cNvPr>
          <p:cNvSpPr txBox="1"/>
          <p:nvPr/>
        </p:nvSpPr>
        <p:spPr>
          <a:xfrm>
            <a:off x="838200" y="1284471"/>
            <a:ext cx="10329909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When type:  </a:t>
            </a:r>
            <a:r>
              <a:rPr lang="en-US" sz="2000" dirty="0">
                <a:solidFill>
                  <a:srgbClr val="0070C0"/>
                </a:solidFill>
              </a:rPr>
              <a:t>when, what/which time, what/which year, what/which month, what/which day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</a:t>
            </a:r>
            <a:r>
              <a:rPr lang="en-US" sz="2000" dirty="0">
                <a:solidFill>
                  <a:srgbClr val="FF0000"/>
                </a:solidFill>
              </a:rPr>
              <a:t>=&gt; </a:t>
            </a:r>
            <a:r>
              <a:rPr lang="en-US" sz="2000" dirty="0" err="1">
                <a:solidFill>
                  <a:srgbClr val="FF0000"/>
                </a:solidFill>
              </a:rPr>
              <a:t>DataTime</a:t>
            </a:r>
            <a:r>
              <a:rPr lang="en-US" sz="2000" dirty="0">
                <a:solidFill>
                  <a:srgbClr val="FF0000"/>
                </a:solidFill>
              </a:rPr>
              <a:t> columns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Where type: </a:t>
            </a:r>
            <a:r>
              <a:rPr lang="en-US" sz="2000" dirty="0">
                <a:solidFill>
                  <a:srgbClr val="0070C0"/>
                </a:solidFill>
              </a:rPr>
              <a:t>where, what/which location, what/which place, what/which address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</a:t>
            </a:r>
            <a:r>
              <a:rPr lang="en-US" sz="2000" dirty="0">
                <a:solidFill>
                  <a:srgbClr val="FF0000"/>
                </a:solidFill>
              </a:rPr>
              <a:t>=&gt; Location NER columns (Text columns)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Who type: </a:t>
            </a:r>
            <a:r>
              <a:rPr lang="en-US" sz="2000" dirty="0">
                <a:solidFill>
                  <a:srgbClr val="0070C0"/>
                </a:solidFill>
              </a:rPr>
              <a:t>who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</a:t>
            </a:r>
            <a:r>
              <a:rPr lang="en-US" sz="2000" dirty="0">
                <a:solidFill>
                  <a:srgbClr val="FF0000"/>
                </a:solidFill>
              </a:rPr>
              <a:t>=&gt; Person NER columns (Text columns)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What/Which type: </a:t>
            </a:r>
            <a:r>
              <a:rPr lang="en-US" sz="2000" dirty="0">
                <a:solidFill>
                  <a:srgbClr val="0070C0"/>
                </a:solidFill>
              </a:rPr>
              <a:t>what, which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=&gt; Text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98822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BD0F1-1F37-4C00-B8B3-4A675A1DD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08568"/>
          </a:xfrm>
        </p:spPr>
        <p:txBody>
          <a:bodyPr/>
          <a:lstStyle/>
          <a:p>
            <a:r>
              <a:rPr lang="en-US" dirty="0"/>
              <a:t>Column Type Recognition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F74EFA-EEAD-426F-ACAD-14B5535D794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663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EE01CF-DBB4-412B-92D9-BC39FDF811C2}"/>
              </a:ext>
            </a:extLst>
          </p:cNvPr>
          <p:cNvSpPr txBox="1"/>
          <p:nvPr/>
        </p:nvSpPr>
        <p:spPr>
          <a:xfrm>
            <a:off x="838200" y="1284471"/>
            <a:ext cx="9513163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How much type:  </a:t>
            </a:r>
            <a:r>
              <a:rPr lang="en-US" sz="2000" dirty="0">
                <a:solidFill>
                  <a:srgbClr val="0070C0"/>
                </a:solidFill>
              </a:rPr>
              <a:t>how much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</a:t>
            </a:r>
            <a:r>
              <a:rPr lang="en-US" sz="2000" dirty="0">
                <a:solidFill>
                  <a:srgbClr val="FF0000"/>
                </a:solidFill>
              </a:rPr>
              <a:t>=&gt; Currency</a:t>
            </a:r>
            <a:r>
              <a:rPr lang="en-US" altLang="zh-CN" sz="2000" dirty="0">
                <a:solidFill>
                  <a:srgbClr val="FF0000"/>
                </a:solidFill>
              </a:rPr>
              <a:t>/Numerical</a:t>
            </a:r>
            <a:r>
              <a:rPr lang="en-US" sz="2000" dirty="0">
                <a:solidFill>
                  <a:srgbClr val="FF0000"/>
                </a:solidFill>
              </a:rPr>
              <a:t> columns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How XXX type: </a:t>
            </a:r>
            <a:r>
              <a:rPr lang="en-US" sz="2000" dirty="0">
                <a:solidFill>
                  <a:srgbClr val="0070C0"/>
                </a:solidFill>
              </a:rPr>
              <a:t>how many, how large/big, how tall/high, how long (?), how often (?)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</a:t>
            </a:r>
            <a:r>
              <a:rPr lang="en-US" sz="2000" dirty="0">
                <a:solidFill>
                  <a:srgbClr val="FF0000"/>
                </a:solidFill>
              </a:rPr>
              <a:t>=&gt; Numerical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How type: </a:t>
            </a:r>
            <a:r>
              <a:rPr lang="en-US" sz="2000" dirty="0">
                <a:solidFill>
                  <a:srgbClr val="0070C0"/>
                </a:solidFill>
              </a:rPr>
              <a:t>how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</a:t>
            </a:r>
            <a:r>
              <a:rPr lang="en-US" sz="2000" dirty="0">
                <a:solidFill>
                  <a:srgbClr val="FF0000"/>
                </a:solidFill>
              </a:rPr>
              <a:t>=&gt; Description/Instruction columns  (Text columns)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21347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1DD95-91BB-4998-B9EE-CFACBE86D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Result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B13B3B2-EE1D-4F9E-8883-212CE59F9A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56074"/>
              </p:ext>
            </p:extLst>
          </p:nvPr>
        </p:nvGraphicFramePr>
        <p:xfrm>
          <a:off x="1890943" y="1706733"/>
          <a:ext cx="7936637" cy="3444534"/>
        </p:xfrm>
        <a:graphic>
          <a:graphicData uri="http://schemas.openxmlformats.org/drawingml/2006/table">
            <a:tbl>
              <a:tblPr/>
              <a:tblGrid>
                <a:gridCol w="1589103">
                  <a:extLst>
                    <a:ext uri="{9D8B030D-6E8A-4147-A177-3AD203B41FA5}">
                      <a16:colId xmlns:a16="http://schemas.microsoft.com/office/drawing/2014/main" val="3542267437"/>
                    </a:ext>
                  </a:extLst>
                </a:gridCol>
                <a:gridCol w="1348079">
                  <a:extLst>
                    <a:ext uri="{9D8B030D-6E8A-4147-A177-3AD203B41FA5}">
                      <a16:colId xmlns:a16="http://schemas.microsoft.com/office/drawing/2014/main" val="4092666916"/>
                    </a:ext>
                  </a:extLst>
                </a:gridCol>
                <a:gridCol w="1666485">
                  <a:extLst>
                    <a:ext uri="{9D8B030D-6E8A-4147-A177-3AD203B41FA5}">
                      <a16:colId xmlns:a16="http://schemas.microsoft.com/office/drawing/2014/main" val="728559740"/>
                    </a:ext>
                  </a:extLst>
                </a:gridCol>
                <a:gridCol w="1666485">
                  <a:extLst>
                    <a:ext uri="{9D8B030D-6E8A-4147-A177-3AD203B41FA5}">
                      <a16:colId xmlns:a16="http://schemas.microsoft.com/office/drawing/2014/main" val="4237085201"/>
                    </a:ext>
                  </a:extLst>
                </a:gridCol>
                <a:gridCol w="1666485">
                  <a:extLst>
                    <a:ext uri="{9D8B030D-6E8A-4147-A177-3AD203B41FA5}">
                      <a16:colId xmlns:a16="http://schemas.microsoft.com/office/drawing/2014/main" val="1230562301"/>
                    </a:ext>
                  </a:extLst>
                </a:gridCol>
              </a:tblGrid>
              <a:tr h="3827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Question Type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Exact Match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Multiple Match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Match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787411"/>
                  </a:ext>
                </a:extLst>
              </a:tr>
              <a:tr h="3827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When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2353504"/>
                  </a:ext>
                </a:extLst>
              </a:tr>
              <a:tr h="3827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Where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8815350"/>
                  </a:ext>
                </a:extLst>
              </a:tr>
              <a:tr h="3827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0410865"/>
                  </a:ext>
                </a:extLst>
              </a:tr>
              <a:tr h="3827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What/Which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0839991"/>
                  </a:ext>
                </a:extLst>
              </a:tr>
              <a:tr h="3827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How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2363369"/>
                  </a:ext>
                </a:extLst>
              </a:tr>
              <a:tr h="3827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How much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1889012"/>
                  </a:ext>
                </a:extLst>
              </a:tr>
              <a:tr h="3827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How XXX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9623556"/>
                  </a:ext>
                </a:extLst>
              </a:tr>
              <a:tr h="3827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59781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0E72543-A4BE-4349-BAA7-12186B28F73D}"/>
              </a:ext>
            </a:extLst>
          </p:cNvPr>
          <p:cNvSpPr txBox="1"/>
          <p:nvPr/>
        </p:nvSpPr>
        <p:spPr>
          <a:xfrm>
            <a:off x="2175029" y="5565160"/>
            <a:ext cx="85847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Current accuracy of Method 1 (Column Type Recognition) : 16.4%</a:t>
            </a:r>
          </a:p>
          <a:p>
            <a:r>
              <a:rPr lang="en-US" sz="2000" dirty="0"/>
              <a:t>Maximum opportunities: 75.0%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5A8709-38B8-48B8-9D27-3CD9E6C4B4AF}"/>
              </a:ext>
            </a:extLst>
          </p:cNvPr>
          <p:cNvSpPr txBox="1"/>
          <p:nvPr/>
        </p:nvSpPr>
        <p:spPr>
          <a:xfrm>
            <a:off x="417250" y="1509204"/>
            <a:ext cx="114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1</a:t>
            </a:r>
          </a:p>
        </p:txBody>
      </p:sp>
    </p:spTree>
    <p:extLst>
      <p:ext uri="{BB962C8B-B14F-4D97-AF65-F5344CB8AC3E}">
        <p14:creationId xmlns:p14="http://schemas.microsoft.com/office/powerpoint/2010/main" val="3901247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</TotalTime>
  <Words>898</Words>
  <Application>Microsoft Office PowerPoint</Application>
  <PresentationFormat>Widescreen</PresentationFormat>
  <Paragraphs>231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等线</vt:lpstr>
      <vt:lpstr>等线 Light</vt:lpstr>
      <vt:lpstr>SFMono-Regular</vt:lpstr>
      <vt:lpstr>Arial</vt:lpstr>
      <vt:lpstr>Calibri</vt:lpstr>
      <vt:lpstr>Calibri Light</vt:lpstr>
      <vt:lpstr>Office Theme</vt:lpstr>
      <vt:lpstr>Update 10/15</vt:lpstr>
      <vt:lpstr>Data</vt:lpstr>
      <vt:lpstr>Typo</vt:lpstr>
      <vt:lpstr>Data</vt:lpstr>
      <vt:lpstr>Data</vt:lpstr>
      <vt:lpstr>Methods</vt:lpstr>
      <vt:lpstr>Column Type Recognition </vt:lpstr>
      <vt:lpstr>Column Type Recognition </vt:lpstr>
      <vt:lpstr>Result</vt:lpstr>
      <vt:lpstr>Result</vt:lpstr>
      <vt:lpstr>Error Analysis – Multiple Correct Answers?</vt:lpstr>
      <vt:lpstr>Error Analysis – Hard cases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 Fan</dc:creator>
  <cp:lastModifiedBy>Hu Fan</cp:lastModifiedBy>
  <cp:revision>19</cp:revision>
  <dcterms:created xsi:type="dcterms:W3CDTF">2018-10-15T00:19:36Z</dcterms:created>
  <dcterms:modified xsi:type="dcterms:W3CDTF">2018-10-15T15:14:53Z</dcterms:modified>
</cp:coreProperties>
</file>