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B0B7-300D-4107-A7CF-90C54193D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B7BB9-44BF-4F1D-89B1-84D873F62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FEE7E-5DB6-44B6-A3E4-DD88DD1B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0389-6772-4C99-BE68-F59326ED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FCB0-AC77-427B-99B4-184A2142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0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B05C-ADFB-4E96-9F18-ED5EBB06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2FFE2-7A3F-4C3D-BCBF-B2464849D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36CF8-8C7D-419B-8F48-1C6557B9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55B4-F151-4FCD-AD0F-67351225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60855-C3BA-4036-83A9-366FD5C4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1FF46-8E25-47FA-8B56-BD7C76F71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F7DDE-12D9-4E5A-9D12-8C1789C0F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08BA0-3AC9-48BA-8FE0-5260AD23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C629F-9C9B-42B4-ACED-FAB511A9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C916-49E1-4F19-8172-37BE6CC1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710A-F06A-46AB-B5A5-2B7C2683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090D-7F22-4506-9731-3BF3331A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54CF-6D43-4685-994E-07EA23D2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59614-E9A8-4567-9E18-9DA42C57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76E6-C8E4-4470-8EB7-4E4DB7D1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9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D7E1-43D4-4C1A-B5F7-18263E14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5F26-727E-4FAB-873F-06E85ED95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B595-2B0A-44FE-A46F-887A670D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674DF-6001-436A-BC7B-B29746A0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CD8EC-7205-45CA-B1C2-8C59A74D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5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6313-3161-4A60-A4EB-8A674750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2E77-6FC4-46B4-9602-B3031149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13864-7484-4038-8C42-2B23E016B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49217-2CA0-41C5-ACCE-DF5714A4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A137C-88F8-403A-9C73-6A9A58E4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A2A7D-F29E-4C43-961D-88FA4E75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9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B4AA-58DC-48F3-BA06-800FB5E1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8CB37-D462-4B72-A579-A5E17EAD9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DE1F3-2DBB-4A79-849F-B70FF0223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F6A4E-2CF3-4A33-AE32-A455444D3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2657B-09AE-43F0-AC93-452623E3A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01CE9-30C9-461B-A8E0-F5FE85BE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60D3C-ACE2-4D5E-B587-91C7A58A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8C31E-56EB-4BE7-AB0A-5BE4FDC2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7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50A5-46A1-4AE8-B208-F3B672C1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D6918-8A37-486E-B5CC-B4E90D66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2AD6-DAA2-4723-AD2C-C6C09ADC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19D98-B6A0-41FA-BC37-4688D5EB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8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BE316-C1B4-4D45-AEFB-44917FF2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CCB41-11C2-459D-B563-96BFA399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71B0A-37FD-48B2-ACE4-371CD800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6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E7FF-585F-4A30-983F-59A2E767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4C0B7-D6CD-4C58-A0C7-114242DD0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32E0B-ABCF-4925-8306-2B15B3B4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FF99D-AF9C-4C9D-948B-9D759385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A020F-BA38-4051-A894-929931DB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46121-C1CA-4B24-98AC-00DAF705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6B35-253A-4944-9018-26ABE612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3A219-3AF8-4CA5-A1E5-1B0C22C2F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2B1B4-9210-42DD-9F22-21BE9B9B4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B3CEA-D30F-4A69-9EA4-9D430B59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13462-96BB-4AA5-A1C4-C85B507A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2CFE4-19B8-4167-A50E-1906301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9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8B2F9-BE54-4E5F-8D9C-16E4CE19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97AD6-6B60-4B17-BBF2-F9FEE43C1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21245-BBA0-426D-9E72-4A2D3C9E7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74C1C-B2A6-4016-A763-EDC4D776321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EC05B-7162-429C-B4AB-6B10E2722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715C-B563-4CE6-A96A-1039C0983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BDF3-2D73-4D02-95FE-8B987E095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10/22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844DF-75E6-42CA-8ADD-B67BE197B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9491"/>
            <a:ext cx="9144000" cy="1655762"/>
          </a:xfrm>
        </p:spPr>
        <p:txBody>
          <a:bodyPr/>
          <a:lstStyle/>
          <a:p>
            <a:r>
              <a:rPr lang="en-US" dirty="0"/>
              <a:t>Fan Hu</a:t>
            </a:r>
          </a:p>
        </p:txBody>
      </p:sp>
    </p:spTree>
    <p:extLst>
      <p:ext uri="{BB962C8B-B14F-4D97-AF65-F5344CB8AC3E}">
        <p14:creationId xmlns:p14="http://schemas.microsoft.com/office/powerpoint/2010/main" val="2511802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4286-D129-4F7D-B079-D4DC6411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+ edit distance + average cell length (train)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205CF-CB15-4B3E-AC5A-2714FEF4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324099"/>
            <a:ext cx="8410576" cy="4267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EFD4A-89B0-454D-BD92-B987E09E72C8}"/>
              </a:ext>
            </a:extLst>
          </p:cNvPr>
          <p:cNvSpPr txBox="1"/>
          <p:nvPr/>
        </p:nvSpPr>
        <p:spPr>
          <a:xfrm>
            <a:off x="2992422" y="1822727"/>
            <a:ext cx="493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</a:t>
            </a:r>
            <a:r>
              <a:rPr lang="en-US" b="1" dirty="0"/>
              <a:t>  </a:t>
            </a:r>
            <a:r>
              <a:rPr lang="en-US" b="1" dirty="0">
                <a:solidFill>
                  <a:schemeClr val="accent1"/>
                </a:solidFill>
              </a:rPr>
              <a:t>Recall</a:t>
            </a:r>
            <a:r>
              <a:rPr lang="en-US" b="1" dirty="0"/>
              <a:t>  </a:t>
            </a:r>
            <a:r>
              <a:rPr lang="en-US" b="1" dirty="0">
                <a:solidFill>
                  <a:srgbClr val="00B050"/>
                </a:solidFill>
              </a:rPr>
              <a:t>Precision</a:t>
            </a:r>
            <a:r>
              <a:rPr lang="en-US" b="1" dirty="0"/>
              <a:t>  </a:t>
            </a:r>
            <a:r>
              <a:rPr lang="en-US" b="1" dirty="0">
                <a:solidFill>
                  <a:srgbClr val="FFC000"/>
                </a:solidFill>
              </a:rPr>
              <a:t>Loss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517C73-8B7F-410E-A0FB-85AA531BF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64831"/>
              </p:ext>
            </p:extLst>
          </p:nvPr>
        </p:nvGraphicFramePr>
        <p:xfrm>
          <a:off x="9132162" y="2682240"/>
          <a:ext cx="2470952" cy="1493520"/>
        </p:xfrm>
        <a:graphic>
          <a:graphicData uri="http://schemas.openxmlformats.org/drawingml/2006/table">
            <a:tbl>
              <a:tblPr/>
              <a:tblGrid>
                <a:gridCol w="624397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215 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1445 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308ADB-8B25-4652-8A1A-DD0BE8401C8F}"/>
              </a:ext>
            </a:extLst>
          </p:cNvPr>
          <p:cNvSpPr txBox="1"/>
          <p:nvPr/>
        </p:nvSpPr>
        <p:spPr>
          <a:xfrm>
            <a:off x="9490229" y="4705647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0.8113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0.7875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Precision:0.3959</a:t>
            </a:r>
          </a:p>
        </p:txBody>
      </p:sp>
    </p:spTree>
    <p:extLst>
      <p:ext uri="{BB962C8B-B14F-4D97-AF65-F5344CB8AC3E}">
        <p14:creationId xmlns:p14="http://schemas.microsoft.com/office/powerpoint/2010/main" val="360834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9B01-75D9-4613-AAE8-F537B07C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+ edit distance + average cell length (test)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AF7A4-A833-4AD4-B7B1-52D8997DD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371725"/>
            <a:ext cx="8546052" cy="4186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AF6970-0504-47B4-8745-05D82ABA92DB}"/>
              </a:ext>
            </a:extLst>
          </p:cNvPr>
          <p:cNvSpPr txBox="1"/>
          <p:nvPr/>
        </p:nvSpPr>
        <p:spPr>
          <a:xfrm>
            <a:off x="3180795" y="1846540"/>
            <a:ext cx="493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</a:t>
            </a:r>
            <a:r>
              <a:rPr lang="en-US" b="1" dirty="0"/>
              <a:t>  </a:t>
            </a:r>
            <a:r>
              <a:rPr lang="en-US" b="1" dirty="0">
                <a:solidFill>
                  <a:schemeClr val="accent1"/>
                </a:solidFill>
              </a:rPr>
              <a:t>Recall</a:t>
            </a:r>
            <a:r>
              <a:rPr lang="en-US" b="1" dirty="0"/>
              <a:t>  </a:t>
            </a:r>
            <a:r>
              <a:rPr lang="en-US" b="1" dirty="0">
                <a:solidFill>
                  <a:srgbClr val="00B050"/>
                </a:solidFill>
              </a:rPr>
              <a:t>Precision</a:t>
            </a:r>
            <a:r>
              <a:rPr lang="en-US" b="1" dirty="0"/>
              <a:t>  </a:t>
            </a:r>
            <a:r>
              <a:rPr lang="en-US" b="1" dirty="0">
                <a:solidFill>
                  <a:srgbClr val="FFC000"/>
                </a:solidFill>
              </a:rPr>
              <a:t>Loss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E83F96-EACE-4215-A01F-644C0276F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782157"/>
              </p:ext>
            </p:extLst>
          </p:nvPr>
        </p:nvGraphicFramePr>
        <p:xfrm>
          <a:off x="9132162" y="2682240"/>
          <a:ext cx="2470952" cy="1493520"/>
        </p:xfrm>
        <a:graphic>
          <a:graphicData uri="http://schemas.openxmlformats.org/drawingml/2006/table">
            <a:tbl>
              <a:tblPr/>
              <a:tblGrid>
                <a:gridCol w="624397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54 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ABE757E-B152-4D74-9295-168F6AD2938C}"/>
              </a:ext>
            </a:extLst>
          </p:cNvPr>
          <p:cNvSpPr txBox="1"/>
          <p:nvPr/>
        </p:nvSpPr>
        <p:spPr>
          <a:xfrm>
            <a:off x="9490229" y="4705647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0.8265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0.8182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Precision:0.3885</a:t>
            </a:r>
          </a:p>
        </p:txBody>
      </p:sp>
    </p:spTree>
    <p:extLst>
      <p:ext uri="{BB962C8B-B14F-4D97-AF65-F5344CB8AC3E}">
        <p14:creationId xmlns:p14="http://schemas.microsoft.com/office/powerpoint/2010/main" val="355532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4E94-6D05-477A-B1DF-7B2D6795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Issue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98374D-E3BF-471E-B877-59448611BD19}"/>
              </a:ext>
            </a:extLst>
          </p:cNvPr>
          <p:cNvSpPr/>
          <p:nvPr/>
        </p:nvSpPr>
        <p:spPr>
          <a:xfrm>
            <a:off x="838200" y="2487941"/>
            <a:ext cx="10924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exchange___"exchange"_is_a_marketplace_in_which_shares,_options_and_futures_on_stocks,_bonds,_commodities,_and_indexes_are_traded._principal_u.s._stock_exchanges_are:_new_york_stock_exchange_(</a:t>
            </a:r>
            <a:r>
              <a:rPr lang="en-US" dirty="0" err="1"/>
              <a:t>nyse</a:t>
            </a:r>
            <a:r>
              <a:rPr lang="en-US" dirty="0"/>
              <a:t>),_</a:t>
            </a:r>
            <a:r>
              <a:rPr lang="en-US" dirty="0" err="1"/>
              <a:t>american_stock_exchange</a:t>
            </a:r>
            <a:r>
              <a:rPr lang="en-US" dirty="0"/>
              <a:t>_(</a:t>
            </a:r>
            <a:r>
              <a:rPr lang="en-US" dirty="0" err="1"/>
              <a:t>amex</a:t>
            </a:r>
            <a:r>
              <a:rPr lang="en-US" dirty="0"/>
              <a:t>),_and_national_association_of_securities_dealers_automatic_quotation_system_(</a:t>
            </a:r>
            <a:r>
              <a:rPr lang="en-US" dirty="0" err="1"/>
              <a:t>nasdaq</a:t>
            </a:r>
            <a:r>
              <a:rPr lang="en-US" dirty="0"/>
              <a:t>).___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F45F5-6602-47E7-9C2D-394A1CC5E02E}"/>
              </a:ext>
            </a:extLst>
          </p:cNvPr>
          <p:cNvSpPr txBox="1"/>
          <p:nvPr/>
        </p:nvSpPr>
        <p:spPr>
          <a:xfrm>
            <a:off x="914398" y="2180706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24.csv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AA85FF-D5C3-4609-8BE7-0576BE139454}"/>
              </a:ext>
            </a:extLst>
          </p:cNvPr>
          <p:cNvSpPr/>
          <p:nvPr/>
        </p:nvSpPr>
        <p:spPr>
          <a:xfrm>
            <a:off x="838200" y="4348655"/>
            <a:ext cx="2969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2,979 cc V6 Twin Turbo petrol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ECE97-9984-4BCF-96AF-1A4AA11BD52C}"/>
              </a:ext>
            </a:extLst>
          </p:cNvPr>
          <p:cNvSpPr txBox="1"/>
          <p:nvPr/>
        </p:nvSpPr>
        <p:spPr>
          <a:xfrm>
            <a:off x="914400" y="383379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77.csv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ADC2BF-193E-4BF8-83F2-564EDD106088}"/>
              </a:ext>
            </a:extLst>
          </p:cNvPr>
          <p:cNvSpPr/>
          <p:nvPr/>
        </p:nvSpPr>
        <p:spPr>
          <a:xfrm>
            <a:off x="5344343" y="4348655"/>
            <a:ext cx="4042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Cause_of_death,_</a:t>
            </a:r>
            <a:r>
              <a:rPr lang="en-US" dirty="0" err="1"/>
              <a:t>by_injury</a:t>
            </a:r>
            <a:r>
              <a:rPr lang="en-US" dirty="0"/>
              <a:t>_(%_</a:t>
            </a:r>
            <a:r>
              <a:rPr lang="en-US" dirty="0" err="1"/>
              <a:t>of_total</a:t>
            </a:r>
            <a:r>
              <a:rPr 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6E4845-6F5D-46C3-9C47-B76186D119CE}"/>
              </a:ext>
            </a:extLst>
          </p:cNvPr>
          <p:cNvSpPr txBox="1"/>
          <p:nvPr/>
        </p:nvSpPr>
        <p:spPr>
          <a:xfrm>
            <a:off x="5344343" y="383379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221.csv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AF8DCA-F45A-4199-A154-A8459295F4DE}"/>
              </a:ext>
            </a:extLst>
          </p:cNvPr>
          <p:cNvSpPr/>
          <p:nvPr/>
        </p:nvSpPr>
        <p:spPr>
          <a:xfrm>
            <a:off x="838201" y="5324526"/>
            <a:ext cx="10924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exchange___"exchange"_is_a_marketplace_in_which_shares,_options_and_futures_on_stocks,_bonds,_commodities,_and_indexes_are_traded._principal_u.s._stock_exchanges_are:_new_york_stock_exchange_(</a:t>
            </a:r>
            <a:r>
              <a:rPr lang="en-US" dirty="0" err="1"/>
              <a:t>nyse</a:t>
            </a:r>
            <a:r>
              <a:rPr lang="en-US" dirty="0"/>
              <a:t>),_</a:t>
            </a:r>
            <a:r>
              <a:rPr lang="en-US" dirty="0" err="1"/>
              <a:t>american_stock_exchange</a:t>
            </a:r>
            <a:r>
              <a:rPr lang="en-US" dirty="0"/>
              <a:t>_(</a:t>
            </a:r>
            <a:r>
              <a:rPr lang="en-US" dirty="0" err="1"/>
              <a:t>amex</a:t>
            </a:r>
            <a:r>
              <a:rPr lang="en-US" dirty="0"/>
              <a:t>),_and_national_association_of_securities_dealers_automatic_quotation_system_(</a:t>
            </a:r>
            <a:r>
              <a:rPr lang="en-US" dirty="0" err="1"/>
              <a:t>nasdaq</a:t>
            </a:r>
            <a:r>
              <a:rPr lang="en-US" dirty="0"/>
              <a:t>).___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0593E-5B00-4164-9C4A-A72074F65773}"/>
              </a:ext>
            </a:extLst>
          </p:cNvPr>
          <p:cNvSpPr txBox="1"/>
          <p:nvPr/>
        </p:nvSpPr>
        <p:spPr>
          <a:xfrm>
            <a:off x="914399" y="4982839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298.csv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CC4F94-E062-4842-A2A3-C4028E271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31" y="1361890"/>
            <a:ext cx="103060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5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7B64-8BEF-4186-A34D-27FEB781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7F13-3531-4E55-BA48-2BB383EA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type </a:t>
            </a:r>
            <a:r>
              <a:rPr lang="en-US" dirty="0"/>
              <a:t>(NUM, HUM, ENTY, LOC, ABBR, SQ, DESC)</a:t>
            </a:r>
          </a:p>
          <a:p>
            <a:r>
              <a:rPr lang="en-US" b="1" dirty="0"/>
              <a:t>Column type </a:t>
            </a:r>
            <a:r>
              <a:rPr lang="en-US" dirty="0"/>
              <a:t>(</a:t>
            </a:r>
            <a:r>
              <a:rPr lang="en-US" dirty="0" err="1"/>
              <a:t>DateTime</a:t>
            </a:r>
            <a:r>
              <a:rPr lang="en-US" dirty="0"/>
              <a:t>, Text, Currency, Boolean, Number, Percentage, URL, </a:t>
            </a:r>
            <a:r>
              <a:rPr lang="en-US" dirty="0">
                <a:solidFill>
                  <a:srgbClr val="FF0000"/>
                </a:solidFill>
              </a:rPr>
              <a:t>Location, </a:t>
            </a:r>
            <a:r>
              <a:rPr lang="en-US" dirty="0" err="1">
                <a:solidFill>
                  <a:srgbClr val="FF0000"/>
                </a:solidFill>
              </a:rPr>
              <a:t>Person_Name</a:t>
            </a:r>
            <a:r>
              <a:rPr lang="en-US" dirty="0">
                <a:solidFill>
                  <a:srgbClr val="FF0000"/>
                </a:solidFill>
              </a:rPr>
              <a:t>, Description, Instruction? </a:t>
            </a:r>
            <a:r>
              <a:rPr lang="en-US" dirty="0"/>
              <a:t>)</a:t>
            </a:r>
          </a:p>
          <a:p>
            <a:r>
              <a:rPr lang="en-US" b="1" dirty="0"/>
              <a:t>Edit Distance </a:t>
            </a:r>
            <a:r>
              <a:rPr lang="en-US" dirty="0"/>
              <a:t>(column-&gt;question)</a:t>
            </a:r>
          </a:p>
          <a:p>
            <a:r>
              <a:rPr lang="en-US" b="1" dirty="0"/>
              <a:t>Average Cell Length</a:t>
            </a:r>
          </a:p>
          <a:p>
            <a:r>
              <a:rPr lang="en-US" b="1" dirty="0"/>
              <a:t>Word2Vec </a:t>
            </a:r>
            <a:r>
              <a:rPr lang="en-US" sz="2400" dirty="0"/>
              <a:t>(Average proximity of column and q, Average proximity without stop words, Max proximity of column and q, Max proximity without stop words)</a:t>
            </a:r>
          </a:p>
          <a:p>
            <a:r>
              <a:rPr lang="en-US" b="1" dirty="0"/>
              <a:t>Number of Columns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2005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A51C-4C99-415B-AB0D-39A487DE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2325" cy="1325563"/>
          </a:xfrm>
        </p:spPr>
        <p:txBody>
          <a:bodyPr/>
          <a:lstStyle/>
          <a:p>
            <a:r>
              <a:rPr lang="en-US" dirty="0"/>
              <a:t>column type + question type + word2vec (train)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72871-3182-49A6-ABAE-A14CBD86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076450"/>
            <a:ext cx="8410575" cy="4568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F90EE0-E920-4CBB-B065-72B4B1C40154}"/>
              </a:ext>
            </a:extLst>
          </p:cNvPr>
          <p:cNvSpPr txBox="1"/>
          <p:nvPr/>
        </p:nvSpPr>
        <p:spPr>
          <a:xfrm>
            <a:off x="2497122" y="1690688"/>
            <a:ext cx="493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</a:t>
            </a:r>
            <a:r>
              <a:rPr lang="en-US" b="1" dirty="0"/>
              <a:t>  </a:t>
            </a:r>
            <a:r>
              <a:rPr lang="en-US" b="1" dirty="0">
                <a:solidFill>
                  <a:schemeClr val="accent1"/>
                </a:solidFill>
              </a:rPr>
              <a:t>Recall</a:t>
            </a:r>
            <a:r>
              <a:rPr lang="en-US" b="1" dirty="0"/>
              <a:t>  </a:t>
            </a:r>
            <a:r>
              <a:rPr lang="en-US" b="1" dirty="0">
                <a:solidFill>
                  <a:srgbClr val="00B050"/>
                </a:solidFill>
              </a:rPr>
              <a:t>Precision</a:t>
            </a:r>
            <a:r>
              <a:rPr lang="en-US" b="1" dirty="0"/>
              <a:t>  </a:t>
            </a:r>
            <a:r>
              <a:rPr lang="en-US" b="1" dirty="0">
                <a:solidFill>
                  <a:srgbClr val="FFC000"/>
                </a:solidFill>
              </a:rPr>
              <a:t>Loss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C6018E9-A4A1-4377-952A-B67ABB4B4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199465"/>
              </p:ext>
            </p:extLst>
          </p:nvPr>
        </p:nvGraphicFramePr>
        <p:xfrm>
          <a:off x="9132162" y="2682240"/>
          <a:ext cx="2470952" cy="1493520"/>
        </p:xfrm>
        <a:graphic>
          <a:graphicData uri="http://schemas.openxmlformats.org/drawingml/2006/table">
            <a:tbl>
              <a:tblPr/>
              <a:tblGrid>
                <a:gridCol w="624397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238 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1390 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D384700-B86C-4CA9-872E-914795E971BC}"/>
              </a:ext>
            </a:extLst>
          </p:cNvPr>
          <p:cNvSpPr txBox="1"/>
          <p:nvPr/>
        </p:nvSpPr>
        <p:spPr>
          <a:xfrm>
            <a:off x="9490229" y="4705647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0.7957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0.8718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Precision:0.3833</a:t>
            </a:r>
          </a:p>
        </p:txBody>
      </p:sp>
    </p:spTree>
    <p:extLst>
      <p:ext uri="{BB962C8B-B14F-4D97-AF65-F5344CB8AC3E}">
        <p14:creationId xmlns:p14="http://schemas.microsoft.com/office/powerpoint/2010/main" val="293589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DDAD82-C18B-4748-BFCD-49B9AA98F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6" y="2143124"/>
            <a:ext cx="8448674" cy="4486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C2A021-93EE-423E-9278-51F727B28DE5}"/>
              </a:ext>
            </a:extLst>
          </p:cNvPr>
          <p:cNvSpPr txBox="1"/>
          <p:nvPr/>
        </p:nvSpPr>
        <p:spPr>
          <a:xfrm>
            <a:off x="2481262" y="1690688"/>
            <a:ext cx="493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</a:t>
            </a:r>
            <a:r>
              <a:rPr lang="en-US" b="1" dirty="0"/>
              <a:t>  </a:t>
            </a:r>
            <a:r>
              <a:rPr lang="en-US" b="1" dirty="0">
                <a:solidFill>
                  <a:schemeClr val="accent1"/>
                </a:solidFill>
              </a:rPr>
              <a:t>Recall</a:t>
            </a:r>
            <a:r>
              <a:rPr lang="en-US" b="1" dirty="0"/>
              <a:t>  </a:t>
            </a:r>
            <a:r>
              <a:rPr lang="en-US" b="1" dirty="0">
                <a:solidFill>
                  <a:srgbClr val="00B050"/>
                </a:solidFill>
              </a:rPr>
              <a:t>Precision</a:t>
            </a:r>
            <a:r>
              <a:rPr lang="en-US" b="1" dirty="0"/>
              <a:t>  </a:t>
            </a:r>
            <a:r>
              <a:rPr lang="en-US" b="1" dirty="0">
                <a:solidFill>
                  <a:srgbClr val="FFC000"/>
                </a:solidFill>
              </a:rPr>
              <a:t>Loss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2FD8F4-C853-49AC-9785-B703BE6A7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778767"/>
              </p:ext>
            </p:extLst>
          </p:nvPr>
        </p:nvGraphicFramePr>
        <p:xfrm>
          <a:off x="9132162" y="2682240"/>
          <a:ext cx="2470952" cy="1493520"/>
        </p:xfrm>
        <a:graphic>
          <a:graphicData uri="http://schemas.openxmlformats.org/drawingml/2006/table">
            <a:tbl>
              <a:tblPr/>
              <a:tblGrid>
                <a:gridCol w="624397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0CE94A-BC76-42F0-99F4-13F910A16D76}"/>
              </a:ext>
            </a:extLst>
          </p:cNvPr>
          <p:cNvSpPr txBox="1"/>
          <p:nvPr/>
        </p:nvSpPr>
        <p:spPr>
          <a:xfrm>
            <a:off x="9490229" y="4705647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0.7496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0.6667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Precision:0.2716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F15512-6D45-4F78-BE90-D84ABD60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6957" cy="1325563"/>
          </a:xfrm>
        </p:spPr>
        <p:txBody>
          <a:bodyPr/>
          <a:lstStyle/>
          <a:p>
            <a:r>
              <a:rPr lang="en-US" dirty="0"/>
              <a:t>column type + question type + word2vec (test)</a:t>
            </a:r>
          </a:p>
        </p:txBody>
      </p:sp>
    </p:spTree>
    <p:extLst>
      <p:ext uri="{BB962C8B-B14F-4D97-AF65-F5344CB8AC3E}">
        <p14:creationId xmlns:p14="http://schemas.microsoft.com/office/powerpoint/2010/main" val="173709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D1BC-B43B-49A1-A432-7F8FF16B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+ edit distance (train)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47050-E4EC-4F38-BD0C-853DF4C30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493" y="1876425"/>
            <a:ext cx="8383558" cy="481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D6C193-9DE3-463E-8178-752575177EF6}"/>
              </a:ext>
            </a:extLst>
          </p:cNvPr>
          <p:cNvSpPr txBox="1"/>
          <p:nvPr/>
        </p:nvSpPr>
        <p:spPr>
          <a:xfrm>
            <a:off x="2497122" y="1507093"/>
            <a:ext cx="493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</a:t>
            </a:r>
            <a:r>
              <a:rPr lang="en-US" b="1" dirty="0"/>
              <a:t>  </a:t>
            </a:r>
            <a:r>
              <a:rPr lang="en-US" b="1" dirty="0">
                <a:solidFill>
                  <a:schemeClr val="accent1"/>
                </a:solidFill>
              </a:rPr>
              <a:t>Recall</a:t>
            </a:r>
            <a:r>
              <a:rPr lang="en-US" b="1" dirty="0"/>
              <a:t>  </a:t>
            </a:r>
            <a:r>
              <a:rPr lang="en-US" b="1" dirty="0">
                <a:solidFill>
                  <a:srgbClr val="00B050"/>
                </a:solidFill>
              </a:rPr>
              <a:t>Precision</a:t>
            </a:r>
            <a:r>
              <a:rPr lang="en-US" b="1" dirty="0"/>
              <a:t>  </a:t>
            </a:r>
            <a:r>
              <a:rPr lang="en-US" b="1" dirty="0">
                <a:solidFill>
                  <a:srgbClr val="FFC000"/>
                </a:solidFill>
              </a:rPr>
              <a:t>Loss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C9E1A5-F5CE-4285-A0FE-AB4674808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489917"/>
              </p:ext>
            </p:extLst>
          </p:nvPr>
        </p:nvGraphicFramePr>
        <p:xfrm>
          <a:off x="9132162" y="2682240"/>
          <a:ext cx="2470952" cy="1493520"/>
        </p:xfrm>
        <a:graphic>
          <a:graphicData uri="http://schemas.openxmlformats.org/drawingml/2006/table">
            <a:tbl>
              <a:tblPr/>
              <a:tblGrid>
                <a:gridCol w="624397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238 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36D6C4B-AAD0-4548-9548-C728E0A9E0E0}"/>
              </a:ext>
            </a:extLst>
          </p:cNvPr>
          <p:cNvSpPr txBox="1"/>
          <p:nvPr/>
        </p:nvSpPr>
        <p:spPr>
          <a:xfrm>
            <a:off x="9490229" y="4705647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0.8338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0.8718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Precision:0.4383</a:t>
            </a:r>
          </a:p>
        </p:txBody>
      </p:sp>
    </p:spTree>
    <p:extLst>
      <p:ext uri="{BB962C8B-B14F-4D97-AF65-F5344CB8AC3E}">
        <p14:creationId xmlns:p14="http://schemas.microsoft.com/office/powerpoint/2010/main" val="246682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F365FB-7ED2-4933-B8CD-A57D5097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+ edit distance (test)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0C648-4AAF-49B8-A678-09C51DBA7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6" y="1876425"/>
            <a:ext cx="8420100" cy="472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48438C-8372-4AE0-8853-A6571A8991A8}"/>
              </a:ext>
            </a:extLst>
          </p:cNvPr>
          <p:cNvSpPr txBox="1"/>
          <p:nvPr/>
        </p:nvSpPr>
        <p:spPr>
          <a:xfrm>
            <a:off x="2497122" y="1507093"/>
            <a:ext cx="493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</a:t>
            </a:r>
            <a:r>
              <a:rPr lang="en-US" b="1" dirty="0"/>
              <a:t>  </a:t>
            </a:r>
            <a:r>
              <a:rPr lang="en-US" b="1" dirty="0">
                <a:solidFill>
                  <a:schemeClr val="accent1"/>
                </a:solidFill>
              </a:rPr>
              <a:t>Recall</a:t>
            </a:r>
            <a:r>
              <a:rPr lang="en-US" b="1" dirty="0"/>
              <a:t>  </a:t>
            </a:r>
            <a:r>
              <a:rPr lang="en-US" b="1" dirty="0">
                <a:solidFill>
                  <a:srgbClr val="00B050"/>
                </a:solidFill>
              </a:rPr>
              <a:t>Precision</a:t>
            </a:r>
            <a:r>
              <a:rPr lang="en-US" b="1" dirty="0"/>
              <a:t>  </a:t>
            </a:r>
            <a:r>
              <a:rPr lang="en-US" b="1" dirty="0">
                <a:solidFill>
                  <a:srgbClr val="FFC000"/>
                </a:solidFill>
              </a:rPr>
              <a:t>Loss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262821-F55B-45A0-A6C5-30B553EE5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940609"/>
              </p:ext>
            </p:extLst>
          </p:nvPr>
        </p:nvGraphicFramePr>
        <p:xfrm>
          <a:off x="9132162" y="2682240"/>
          <a:ext cx="2470952" cy="1493520"/>
        </p:xfrm>
        <a:graphic>
          <a:graphicData uri="http://schemas.openxmlformats.org/drawingml/2006/table">
            <a:tbl>
              <a:tblPr/>
              <a:tblGrid>
                <a:gridCol w="624397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56 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C27D16F-5B67-4E1D-9179-FDDA80563B6D}"/>
              </a:ext>
            </a:extLst>
          </p:cNvPr>
          <p:cNvSpPr txBox="1"/>
          <p:nvPr/>
        </p:nvSpPr>
        <p:spPr>
          <a:xfrm>
            <a:off x="9490229" y="4705647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0.8140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0.8485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Precision:0.3733</a:t>
            </a:r>
          </a:p>
        </p:txBody>
      </p:sp>
    </p:spTree>
    <p:extLst>
      <p:ext uri="{BB962C8B-B14F-4D97-AF65-F5344CB8AC3E}">
        <p14:creationId xmlns:p14="http://schemas.microsoft.com/office/powerpoint/2010/main" val="396376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0E18-81FD-40E4-862E-3779C740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+ average cell length (train)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523F89-A902-4B51-BD5A-B88F9FD6A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5" y="2141537"/>
            <a:ext cx="8124825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501991-99A7-4738-8E48-3502760951F5}"/>
              </a:ext>
            </a:extLst>
          </p:cNvPr>
          <p:cNvSpPr txBox="1"/>
          <p:nvPr/>
        </p:nvSpPr>
        <p:spPr>
          <a:xfrm>
            <a:off x="3325797" y="1772205"/>
            <a:ext cx="493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</a:t>
            </a:r>
            <a:r>
              <a:rPr lang="en-US" b="1" dirty="0"/>
              <a:t>  </a:t>
            </a:r>
            <a:r>
              <a:rPr lang="en-US" b="1" dirty="0">
                <a:solidFill>
                  <a:schemeClr val="accent1"/>
                </a:solidFill>
              </a:rPr>
              <a:t>Recall</a:t>
            </a:r>
            <a:r>
              <a:rPr lang="en-US" b="1" dirty="0"/>
              <a:t>  </a:t>
            </a:r>
            <a:r>
              <a:rPr lang="en-US" b="1" dirty="0">
                <a:solidFill>
                  <a:srgbClr val="00B050"/>
                </a:solidFill>
              </a:rPr>
              <a:t>Precision</a:t>
            </a:r>
            <a:r>
              <a:rPr lang="en-US" b="1" dirty="0"/>
              <a:t>  </a:t>
            </a:r>
            <a:r>
              <a:rPr lang="en-US" b="1" dirty="0">
                <a:solidFill>
                  <a:srgbClr val="FFC000"/>
                </a:solidFill>
              </a:rPr>
              <a:t>Loss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9CBC60-3282-4BF8-984C-E63A282C1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76981"/>
              </p:ext>
            </p:extLst>
          </p:nvPr>
        </p:nvGraphicFramePr>
        <p:xfrm>
          <a:off x="9132162" y="2682240"/>
          <a:ext cx="2470952" cy="1493520"/>
        </p:xfrm>
        <a:graphic>
          <a:graphicData uri="http://schemas.openxmlformats.org/drawingml/2006/table">
            <a:tbl>
              <a:tblPr/>
              <a:tblGrid>
                <a:gridCol w="624397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241 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1423 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456736-19AD-4E6F-9054-3BFF667DFCA6}"/>
              </a:ext>
            </a:extLst>
          </p:cNvPr>
          <p:cNvSpPr txBox="1"/>
          <p:nvPr/>
        </p:nvSpPr>
        <p:spPr>
          <a:xfrm>
            <a:off x="9490229" y="4705647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0.8133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0.8828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Precision:0.4078</a:t>
            </a:r>
          </a:p>
        </p:txBody>
      </p:sp>
    </p:spTree>
    <p:extLst>
      <p:ext uri="{BB962C8B-B14F-4D97-AF65-F5344CB8AC3E}">
        <p14:creationId xmlns:p14="http://schemas.microsoft.com/office/powerpoint/2010/main" val="390288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EC8C-BE4F-4DDE-8BEE-0217C562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+ average cell length (test)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81F2D-4DB5-4D72-9321-84B879525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72" y="2238375"/>
            <a:ext cx="8343900" cy="425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2DA9-EBD5-4F66-B5DB-23146DD9E05A}"/>
              </a:ext>
            </a:extLst>
          </p:cNvPr>
          <p:cNvSpPr txBox="1"/>
          <p:nvPr/>
        </p:nvSpPr>
        <p:spPr>
          <a:xfrm>
            <a:off x="3221022" y="1779865"/>
            <a:ext cx="493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</a:t>
            </a:r>
            <a:r>
              <a:rPr lang="en-US" b="1" dirty="0"/>
              <a:t>  </a:t>
            </a:r>
            <a:r>
              <a:rPr lang="en-US" b="1" dirty="0">
                <a:solidFill>
                  <a:schemeClr val="accent1"/>
                </a:solidFill>
              </a:rPr>
              <a:t>Recall</a:t>
            </a:r>
            <a:r>
              <a:rPr lang="en-US" b="1" dirty="0"/>
              <a:t>  </a:t>
            </a:r>
            <a:r>
              <a:rPr lang="en-US" b="1" dirty="0">
                <a:solidFill>
                  <a:srgbClr val="00B050"/>
                </a:solidFill>
              </a:rPr>
              <a:t>Precision</a:t>
            </a:r>
            <a:r>
              <a:rPr lang="en-US" b="1" dirty="0"/>
              <a:t>  </a:t>
            </a:r>
            <a:r>
              <a:rPr lang="en-US" b="1" dirty="0">
                <a:solidFill>
                  <a:srgbClr val="FFC000"/>
                </a:solidFill>
              </a:rPr>
              <a:t>Loss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74BA8F-F0BF-4B9D-B183-251DF0592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15296"/>
              </p:ext>
            </p:extLst>
          </p:nvPr>
        </p:nvGraphicFramePr>
        <p:xfrm>
          <a:off x="9132162" y="2682240"/>
          <a:ext cx="2470952" cy="1493520"/>
        </p:xfrm>
        <a:graphic>
          <a:graphicData uri="http://schemas.openxmlformats.org/drawingml/2006/table">
            <a:tbl>
              <a:tblPr/>
              <a:tblGrid>
                <a:gridCol w="624397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49 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589420-6727-4DFD-8B4B-045C12F6B586}"/>
              </a:ext>
            </a:extLst>
          </p:cNvPr>
          <p:cNvSpPr txBox="1"/>
          <p:nvPr/>
        </p:nvSpPr>
        <p:spPr>
          <a:xfrm>
            <a:off x="9490229" y="4705647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0.7692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0.7424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Precision:0.3043</a:t>
            </a:r>
          </a:p>
        </p:txBody>
      </p:sp>
    </p:spTree>
    <p:extLst>
      <p:ext uri="{BB962C8B-B14F-4D97-AF65-F5344CB8AC3E}">
        <p14:creationId xmlns:p14="http://schemas.microsoft.com/office/powerpoint/2010/main" val="21641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494</Words>
  <Application>Microsoft Office PowerPoint</Application>
  <PresentationFormat>Widescreen</PresentationFormat>
  <Paragraphs>146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Update 10/22</vt:lpstr>
      <vt:lpstr>Data Issue</vt:lpstr>
      <vt:lpstr>Features</vt:lpstr>
      <vt:lpstr>column type + question type + word2vec (train)</vt:lpstr>
      <vt:lpstr>column type + question type + word2vec (test)</vt:lpstr>
      <vt:lpstr>+ edit distance (train)</vt:lpstr>
      <vt:lpstr>+ edit distance (test)</vt:lpstr>
      <vt:lpstr>+ average cell length (train)</vt:lpstr>
      <vt:lpstr>+ average cell length (test)</vt:lpstr>
      <vt:lpstr>+ edit distance + average cell length (train)</vt:lpstr>
      <vt:lpstr>+ edit distance + average cell length (test)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Fan</dc:creator>
  <cp:lastModifiedBy>Hu Fan</cp:lastModifiedBy>
  <cp:revision>18</cp:revision>
  <dcterms:created xsi:type="dcterms:W3CDTF">2018-10-22T05:40:06Z</dcterms:created>
  <dcterms:modified xsi:type="dcterms:W3CDTF">2018-12-12T00:08:13Z</dcterms:modified>
</cp:coreProperties>
</file>