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4" r:id="rId4"/>
    <p:sldId id="265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3E54-6F26-4183-B8D8-F28344B96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23F7-216A-4C48-9CA2-66B7750DD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0E3C-41A9-4019-B998-552421E3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8E0A4-7B20-4B44-B845-01B1B14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2EE7E-E1D6-4660-84B1-1D2571F8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0920-F273-4E53-B13D-1761A80E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C5629-C688-4F9A-B391-F44F6C8D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3AF9-CB1F-4870-A24C-CD5CEE35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600BE-3F34-4027-A0F5-915EC76F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75FD-ADDA-473A-A41A-161266AF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5A22C-D3EF-4D1C-ACF7-40C9958A5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E6974-031F-45EB-ACE0-5B5053CF6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C90A-127F-4260-826C-AB78F756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DF4E-3267-447E-AA65-FAB232E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48A7-5278-4A7C-A657-8B12E19F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C8DF-A77E-40C0-9607-A3BD1C82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7BA03-3C93-4328-9EA6-34090ED0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ACAE-5597-4B3E-ADE8-137A51E3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0053-CD38-44BB-8DCE-2215BF16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2CBF-587B-47F7-9D7C-F460AC18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9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914-82C3-47E8-B9BD-D7A8B160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49155-36E6-42EB-87AB-2868C73D4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4BDB-064B-46A4-92CC-3D168732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42A02-506B-4BD5-8E4D-B5D1C662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2A5F-BDAD-4BFD-A3C5-47681EE3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2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76C8-C2DD-46FC-855C-EBC941AF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A862B-0321-43F0-8F7F-A2AA279B6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DF68F-FF84-4E27-AAA2-6209319D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1DFEA-A5A5-4694-A9F8-453D10FC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9629-BDB5-4FDB-9099-28C2DEF4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3BDA-615D-4E12-8E89-CBF57F94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5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AA67-8AA2-4E5B-8F72-B4EE1A5A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3544-8A44-468D-B7E1-EE89279A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7233-CF1F-4251-9C1F-CDF0B60A4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33BDA-4A67-4D8F-98BC-9A1432673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A349-AEB8-47D7-9D8F-8653F8900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304FE-17DC-4102-9747-8CD3A4F1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FD779-777D-4D49-A47F-05256E0B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27EA3-6061-4596-8920-86CE3BA5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325-1FD3-4CAC-8267-71495120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1A894-C45D-4BF5-B22B-780FCB6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65CCA-3D29-44AA-A287-49DBADCC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D8C4A-816A-4A45-A196-B633A2A2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77F8-D5ED-4F3D-9439-89495CED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8932A-2568-4563-A4FD-C3B7FFA4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0E089-C6ED-476F-9A26-5530081A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4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B325-64E5-4A36-A39E-9F32C5A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9822-6BA7-4144-969F-01705B39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79649-DDB2-4A19-8720-7F024D263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A518C-AD9E-47B7-AE99-B74C7295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6189E-1C4A-4EB4-8E55-0A1998BF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46069-B80F-40C7-B2B1-DDDF2CB7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F3C9-0C26-49A6-93CA-07029961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64B84-95BC-49E4-A1F1-3DC1DACB5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CA46B-3060-4D81-963B-4F436C035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964D0-05F0-49BE-A4A9-866E2B11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9A080-92B0-4ED7-BFB8-875F971F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87DEA-CE15-445D-AA27-FF8A5248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8348D-57E8-45F5-93E8-ADC52C76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EDA25-BF32-4B87-9FB8-AABE984B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B744-FE44-48C8-81F0-4E4FD46EB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9D19-28FE-47EC-B8A6-0D3EEFEF2E67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6E34-EB22-48A3-87BD-0D49DEAE5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A8C85-AFF7-44DF-B92C-B1521557E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13BD-3B1C-45FA-8E56-61C3F8F1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8ED9-4E4A-40D0-BBC8-1B223FDC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118" y="1776675"/>
            <a:ext cx="4275338" cy="1325563"/>
          </a:xfrm>
        </p:spPr>
        <p:txBody>
          <a:bodyPr/>
          <a:lstStyle/>
          <a:p>
            <a:r>
              <a:rPr lang="en-US" b="1" dirty="0"/>
              <a:t>Update on Oct 1st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7A9F8D-E33A-48B4-841D-3CC502A59742}"/>
              </a:ext>
            </a:extLst>
          </p:cNvPr>
          <p:cNvSpPr txBox="1">
            <a:spLocks/>
          </p:cNvSpPr>
          <p:nvPr/>
        </p:nvSpPr>
        <p:spPr>
          <a:xfrm>
            <a:off x="3079440" y="3640862"/>
            <a:ext cx="63042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			by</a:t>
            </a:r>
          </a:p>
          <a:p>
            <a:r>
              <a:rPr lang="en-US" b="1" dirty="0"/>
              <a:t>IR team (Fan, </a:t>
            </a:r>
            <a:r>
              <a:rPr lang="en-US" b="1" dirty="0" err="1"/>
              <a:t>Nithin</a:t>
            </a:r>
            <a:r>
              <a:rPr lang="en-US" b="1" dirty="0"/>
              <a:t>, </a:t>
            </a:r>
            <a:r>
              <a:rPr lang="en-US" b="1" dirty="0" err="1"/>
              <a:t>Zihua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97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7814FF-2FA2-4D07-9250-474E9473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78293"/>
              </p:ext>
            </p:extLst>
          </p:nvPr>
        </p:nvGraphicFramePr>
        <p:xfrm>
          <a:off x="435007" y="1464809"/>
          <a:ext cx="11132597" cy="4030462"/>
        </p:xfrm>
        <a:graphic>
          <a:graphicData uri="http://schemas.openxmlformats.org/drawingml/2006/table">
            <a:tbl>
              <a:tblPr/>
              <a:tblGrid>
                <a:gridCol w="1135516">
                  <a:extLst>
                    <a:ext uri="{9D8B030D-6E8A-4147-A177-3AD203B41FA5}">
                      <a16:colId xmlns:a16="http://schemas.microsoft.com/office/drawing/2014/main" val="955400992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147757382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513548900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297214743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720956449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750059593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289243056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175672817"/>
                    </a:ext>
                  </a:extLst>
                </a:gridCol>
                <a:gridCol w="1022102">
                  <a:extLst>
                    <a:ext uri="{9D8B030D-6E8A-4147-A177-3AD203B41FA5}">
                      <a16:colId xmlns:a16="http://schemas.microsoft.com/office/drawing/2014/main" val="2653756634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3102589112"/>
                    </a:ext>
                  </a:extLst>
                </a:gridCol>
              </a:tblGrid>
              <a:tr h="52489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79938"/>
                  </a:ext>
                </a:extLst>
              </a:tr>
              <a:tr h="1256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33720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81865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41295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71101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786327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9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70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B1401-A1A2-4A86-90C8-FBBE0FC2386D}"/>
              </a:ext>
            </a:extLst>
          </p:cNvPr>
          <p:cNvSpPr/>
          <p:nvPr/>
        </p:nvSpPr>
        <p:spPr>
          <a:xfrm>
            <a:off x="414528" y="17098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18--&gt;68</a:t>
            </a:r>
          </a:p>
          <a:p>
            <a:r>
              <a:rPr lang="en-US" sz="1400" dirty="0"/>
              <a:t>Q18.	Alexa when is Easter this year </a:t>
            </a:r>
          </a:p>
          <a:p>
            <a:r>
              <a:rPr lang="en-US" sz="1400" dirty="0"/>
              <a:t>Q68.	Alexa what day is </a:t>
            </a:r>
            <a:r>
              <a:rPr lang="en-US" sz="1400" dirty="0" err="1"/>
              <a:t>easter</a:t>
            </a:r>
            <a:r>
              <a:rPr lang="en-US" sz="1400" dirty="0"/>
              <a:t> on this year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57334-A7E0-415C-90F6-3879E7F27755}"/>
              </a:ext>
            </a:extLst>
          </p:cNvPr>
          <p:cNvSpPr/>
          <p:nvPr/>
        </p:nvSpPr>
        <p:spPr>
          <a:xfrm>
            <a:off x="414528" y="105742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23--&gt;11</a:t>
            </a:r>
          </a:p>
          <a:p>
            <a:r>
              <a:rPr lang="en-US" sz="1400" dirty="0"/>
              <a:t>Q23.	Alexa what is the current price of Bitcoin </a:t>
            </a:r>
          </a:p>
          <a:p>
            <a:r>
              <a:rPr lang="en-US" sz="1400" dirty="0"/>
              <a:t>Q11.	Alexa what is the current Bitcoin price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DBAEF-83E6-4E91-92A9-605837358318}"/>
              </a:ext>
            </a:extLst>
          </p:cNvPr>
          <p:cNvSpPr/>
          <p:nvPr/>
        </p:nvSpPr>
        <p:spPr>
          <a:xfrm>
            <a:off x="414528" y="1943868"/>
            <a:ext cx="64861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26--&gt;20</a:t>
            </a:r>
          </a:p>
          <a:p>
            <a:r>
              <a:rPr lang="en-US" sz="1400" dirty="0"/>
              <a:t>Q26.	which is the current president of United States </a:t>
            </a:r>
          </a:p>
          <a:p>
            <a:r>
              <a:rPr lang="en-US" sz="1400" dirty="0"/>
              <a:t>Q20.	Who is the 34thpresident of the United states of America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719BCD-4F33-4554-B509-E0C2A43D8DE7}"/>
              </a:ext>
            </a:extLst>
          </p:cNvPr>
          <p:cNvSpPr/>
          <p:nvPr/>
        </p:nvSpPr>
        <p:spPr>
          <a:xfrm>
            <a:off x="414528" y="2830312"/>
            <a:ext cx="6705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66--&gt;20</a:t>
            </a:r>
          </a:p>
          <a:p>
            <a:r>
              <a:rPr lang="en-US" sz="1400" dirty="0"/>
              <a:t>Q66.	Alexa who was the third president of the United States </a:t>
            </a:r>
          </a:p>
          <a:p>
            <a:r>
              <a:rPr lang="en-US" sz="1400" dirty="0"/>
              <a:t>Q20.	Who is the 34thpresident of the United states of America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4B472-A7BF-451B-AC69-32A06C2161C2}"/>
              </a:ext>
            </a:extLst>
          </p:cNvPr>
          <p:cNvSpPr/>
          <p:nvPr/>
        </p:nvSpPr>
        <p:spPr>
          <a:xfrm>
            <a:off x="414528" y="3716756"/>
            <a:ext cx="5839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84--&gt;76</a:t>
            </a:r>
          </a:p>
          <a:p>
            <a:r>
              <a:rPr lang="en-US" sz="1400" dirty="0"/>
              <a:t>Q84.	What are the AR points for The Last Kids on Earth </a:t>
            </a:r>
          </a:p>
          <a:p>
            <a:r>
              <a:rPr lang="en-US" sz="1400" dirty="0"/>
              <a:t>Q76.	What are the AR points for The Last Kids on Earth and the Nightmare Kings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D3C21-BA64-432A-B876-951235DAC855}"/>
              </a:ext>
            </a:extLst>
          </p:cNvPr>
          <p:cNvSpPr/>
          <p:nvPr/>
        </p:nvSpPr>
        <p:spPr>
          <a:xfrm>
            <a:off x="414528" y="48186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85--&gt;210</a:t>
            </a:r>
          </a:p>
          <a:p>
            <a:r>
              <a:rPr lang="en-US" sz="1400" dirty="0"/>
              <a:t>Q85.	What is the capital of New Jersey </a:t>
            </a:r>
          </a:p>
          <a:p>
            <a:r>
              <a:rPr lang="en-US" sz="1400" dirty="0"/>
              <a:t>Q210.	What is the capital of Louisiana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B12AC-1CE2-45A5-8BC8-C32C92672D76}"/>
              </a:ext>
            </a:extLst>
          </p:cNvPr>
          <p:cNvSpPr/>
          <p:nvPr/>
        </p:nvSpPr>
        <p:spPr>
          <a:xfrm>
            <a:off x="414528" y="57050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100--&gt;198</a:t>
            </a:r>
          </a:p>
          <a:p>
            <a:r>
              <a:rPr lang="en-US" sz="1400" dirty="0"/>
              <a:t>Q100.	Alexa how much does an iPhone X cost </a:t>
            </a:r>
          </a:p>
          <a:p>
            <a:r>
              <a:rPr lang="en-US" sz="1400" dirty="0"/>
              <a:t>Q198.	what is the price of the </a:t>
            </a:r>
            <a:r>
              <a:rPr lang="en-US" sz="1400" dirty="0" err="1"/>
              <a:t>iphone</a:t>
            </a:r>
            <a:r>
              <a:rPr lang="en-US" sz="1400" dirty="0"/>
              <a:t> SE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84EA29-F67F-40DF-8412-E32505AB27B3}"/>
              </a:ext>
            </a:extLst>
          </p:cNvPr>
          <p:cNvSpPr/>
          <p:nvPr/>
        </p:nvSpPr>
        <p:spPr>
          <a:xfrm>
            <a:off x="5827776" y="17720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120--&gt;210</a:t>
            </a:r>
          </a:p>
          <a:p>
            <a:r>
              <a:rPr lang="en-US" sz="1400" dirty="0"/>
              <a:t>Q120.	Siri what is the capital of California </a:t>
            </a:r>
          </a:p>
          <a:p>
            <a:r>
              <a:rPr lang="en-US" sz="1400" dirty="0"/>
              <a:t>Q210.	What is the capital of Louisiana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D94FB-4C4E-424E-8453-936822CD03FA}"/>
              </a:ext>
            </a:extLst>
          </p:cNvPr>
          <p:cNvSpPr/>
          <p:nvPr/>
        </p:nvSpPr>
        <p:spPr>
          <a:xfrm>
            <a:off x="5827776" y="105119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138--&gt;20</a:t>
            </a:r>
          </a:p>
          <a:p>
            <a:r>
              <a:rPr lang="en-US" sz="1400" dirty="0"/>
              <a:t>Q138.	Alexa who became president after John Kennedy </a:t>
            </a:r>
          </a:p>
          <a:p>
            <a:r>
              <a:rPr lang="en-US" sz="1400" dirty="0"/>
              <a:t>Q20.	Who is the 34thpresident of the United states of America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A3FE7-42D3-4948-8DCA-9ADFB4AF1ED5}"/>
              </a:ext>
            </a:extLst>
          </p:cNvPr>
          <p:cNvSpPr/>
          <p:nvPr/>
        </p:nvSpPr>
        <p:spPr>
          <a:xfrm>
            <a:off x="5827776" y="19396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150--&gt;58</a:t>
            </a:r>
          </a:p>
          <a:p>
            <a:r>
              <a:rPr lang="en-US" sz="1400" dirty="0"/>
              <a:t>Q150.	Alexa what is a bitcoin </a:t>
            </a:r>
          </a:p>
          <a:p>
            <a:r>
              <a:rPr lang="en-US" sz="1400" dirty="0"/>
              <a:t>Q58.	What is Bitcoin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EA7761-CF01-46D8-9594-DF80A0BB8D92}"/>
              </a:ext>
            </a:extLst>
          </p:cNvPr>
          <p:cNvSpPr/>
          <p:nvPr/>
        </p:nvSpPr>
        <p:spPr>
          <a:xfrm>
            <a:off x="5827776" y="282883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159--&gt;210</a:t>
            </a:r>
          </a:p>
          <a:p>
            <a:r>
              <a:rPr lang="en-US" sz="1400" dirty="0"/>
              <a:t>Q159.	What is the capital of Portugal </a:t>
            </a:r>
          </a:p>
          <a:p>
            <a:r>
              <a:rPr lang="en-US" sz="1400" dirty="0"/>
              <a:t>Q210.	What is the capital of Louisiana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3F1505-8990-4CDC-8C78-617CCAB591E1}"/>
              </a:ext>
            </a:extLst>
          </p:cNvPr>
          <p:cNvSpPr/>
          <p:nvPr/>
        </p:nvSpPr>
        <p:spPr>
          <a:xfrm>
            <a:off x="5827776" y="371380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163--&gt;217</a:t>
            </a:r>
          </a:p>
          <a:p>
            <a:r>
              <a:rPr lang="en-US" sz="1400" dirty="0"/>
              <a:t>Q163.	Alexa what time does the Super Bowl start </a:t>
            </a:r>
          </a:p>
          <a:p>
            <a:r>
              <a:rPr lang="en-US" sz="1400" dirty="0"/>
              <a:t>Q217.	What day is the Superbowl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C6D64E-030E-47A1-9532-C0530EF2428C}"/>
              </a:ext>
            </a:extLst>
          </p:cNvPr>
          <p:cNvSpPr/>
          <p:nvPr/>
        </p:nvSpPr>
        <p:spPr>
          <a:xfrm>
            <a:off x="5827776" y="48186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174--&gt;69</a:t>
            </a:r>
          </a:p>
          <a:p>
            <a:r>
              <a:rPr lang="en-US" sz="1400" dirty="0"/>
              <a:t>Q174.	Alex when does spring start this year </a:t>
            </a:r>
          </a:p>
          <a:p>
            <a:r>
              <a:rPr lang="en-US" sz="1400" dirty="0"/>
              <a:t>Q69.	Alexa when is spring equinox 2018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86FE4E-3E7F-4C25-A027-2A73B9E7F3DA}"/>
              </a:ext>
            </a:extLst>
          </p:cNvPr>
          <p:cNvSpPr/>
          <p:nvPr/>
        </p:nvSpPr>
        <p:spPr>
          <a:xfrm>
            <a:off x="5827776" y="570508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200--&gt;68</a:t>
            </a:r>
          </a:p>
          <a:p>
            <a:r>
              <a:rPr lang="en-US" sz="1400" dirty="0"/>
              <a:t>Q200.	When is Easter 2018 </a:t>
            </a:r>
          </a:p>
          <a:p>
            <a:r>
              <a:rPr lang="en-US" sz="1400" dirty="0"/>
              <a:t>Q68.	Alexa what day is </a:t>
            </a:r>
            <a:r>
              <a:rPr lang="en-US" sz="1400" dirty="0" err="1"/>
              <a:t>easter</a:t>
            </a:r>
            <a:r>
              <a:rPr lang="en-US" sz="1400" dirty="0"/>
              <a:t> on this year </a:t>
            </a:r>
          </a:p>
        </p:txBody>
      </p:sp>
    </p:spTree>
    <p:extLst>
      <p:ext uri="{BB962C8B-B14F-4D97-AF65-F5344CB8AC3E}">
        <p14:creationId xmlns:p14="http://schemas.microsoft.com/office/powerpoint/2010/main" val="183655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7814FF-2FA2-4D07-9250-474E9473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14529"/>
              </p:ext>
            </p:extLst>
          </p:nvPr>
        </p:nvGraphicFramePr>
        <p:xfrm>
          <a:off x="435007" y="1464809"/>
          <a:ext cx="11132597" cy="4197770"/>
        </p:xfrm>
        <a:graphic>
          <a:graphicData uri="http://schemas.openxmlformats.org/drawingml/2006/table">
            <a:tbl>
              <a:tblPr/>
              <a:tblGrid>
                <a:gridCol w="1135516">
                  <a:extLst>
                    <a:ext uri="{9D8B030D-6E8A-4147-A177-3AD203B41FA5}">
                      <a16:colId xmlns:a16="http://schemas.microsoft.com/office/drawing/2014/main" val="955400992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147757382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513548900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297214743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720956449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750059593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3289243056"/>
                    </a:ext>
                  </a:extLst>
                </a:gridCol>
                <a:gridCol w="1135516">
                  <a:extLst>
                    <a:ext uri="{9D8B030D-6E8A-4147-A177-3AD203B41FA5}">
                      <a16:colId xmlns:a16="http://schemas.microsoft.com/office/drawing/2014/main" val="175672817"/>
                    </a:ext>
                  </a:extLst>
                </a:gridCol>
                <a:gridCol w="1022102">
                  <a:extLst>
                    <a:ext uri="{9D8B030D-6E8A-4147-A177-3AD203B41FA5}">
                      <a16:colId xmlns:a16="http://schemas.microsoft.com/office/drawing/2014/main" val="2653756634"/>
                    </a:ext>
                  </a:extLst>
                </a:gridCol>
                <a:gridCol w="1026367">
                  <a:extLst>
                    <a:ext uri="{9D8B030D-6E8A-4147-A177-3AD203B41FA5}">
                      <a16:colId xmlns:a16="http://schemas.microsoft.com/office/drawing/2014/main" val="3102589112"/>
                    </a:ext>
                  </a:extLst>
                </a:gridCol>
              </a:tblGrid>
              <a:tr h="52489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79938"/>
                  </a:ext>
                </a:extLst>
              </a:tr>
              <a:tr h="1256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33720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76.5%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281865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41295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71101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786327"/>
                  </a:ext>
                </a:extLst>
              </a:tr>
              <a:tr h="449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49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1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F37AA6-5B1F-402F-B383-000379F70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12694"/>
              </p:ext>
            </p:extLst>
          </p:nvPr>
        </p:nvGraphicFramePr>
        <p:xfrm>
          <a:off x="1792224" y="1548384"/>
          <a:ext cx="8071103" cy="3950208"/>
        </p:xfrm>
        <a:graphic>
          <a:graphicData uri="http://schemas.openxmlformats.org/drawingml/2006/table">
            <a:tbl>
              <a:tblPr/>
              <a:tblGrid>
                <a:gridCol w="1149730">
                  <a:extLst>
                    <a:ext uri="{9D8B030D-6E8A-4147-A177-3AD203B41FA5}">
                      <a16:colId xmlns:a16="http://schemas.microsoft.com/office/drawing/2014/main" val="1185641204"/>
                    </a:ext>
                  </a:extLst>
                </a:gridCol>
                <a:gridCol w="1046254">
                  <a:extLst>
                    <a:ext uri="{9D8B030D-6E8A-4147-A177-3AD203B41FA5}">
                      <a16:colId xmlns:a16="http://schemas.microsoft.com/office/drawing/2014/main" val="4290884561"/>
                    </a:ext>
                  </a:extLst>
                </a:gridCol>
                <a:gridCol w="1193392">
                  <a:extLst>
                    <a:ext uri="{9D8B030D-6E8A-4147-A177-3AD203B41FA5}">
                      <a16:colId xmlns:a16="http://schemas.microsoft.com/office/drawing/2014/main" val="41488599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450105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072190691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985552572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424494310"/>
                    </a:ext>
                  </a:extLst>
                </a:gridCol>
              </a:tblGrid>
              <a:tr h="53783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 (table only)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Dataset (with text)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42059"/>
                  </a:ext>
                </a:extLst>
              </a:tr>
              <a:tr h="723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Cosine Sim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 Product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Inverse Euclidean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00517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02468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64963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179005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78994"/>
                  </a:ext>
                </a:extLst>
              </a:tr>
              <a:tr h="5378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P@10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7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46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08B9-97E7-4295-9C81-55B871AF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dot product &gt; cosine similarity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A5168-046C-409B-A50D-34D42666F356}"/>
              </a:ext>
            </a:extLst>
          </p:cNvPr>
          <p:cNvSpPr/>
          <p:nvPr/>
        </p:nvSpPr>
        <p:spPr>
          <a:xfrm>
            <a:off x="6578354" y="1909063"/>
            <a:ext cx="49419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170--&gt;18</a:t>
            </a:r>
          </a:p>
          <a:p>
            <a:endParaRPr lang="en-US" dirty="0"/>
          </a:p>
          <a:p>
            <a:r>
              <a:rPr lang="en-US" dirty="0"/>
              <a:t>Q170.	Where is the 217 area code </a:t>
            </a:r>
          </a:p>
          <a:p>
            <a:r>
              <a:rPr lang="en-US" dirty="0"/>
              <a:t>Q18.	Alexa when is Easter this year 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dirty="0" err="1"/>
              <a:t>v_q</a:t>
            </a:r>
            <a:r>
              <a:rPr lang="en-US" dirty="0"/>
              <a:t>           </a:t>
            </a:r>
            <a:r>
              <a:rPr lang="en-US" dirty="0" err="1"/>
              <a:t>v_t_predicted</a:t>
            </a:r>
            <a:r>
              <a:rPr lang="en-US" dirty="0"/>
              <a:t>        </a:t>
            </a:r>
            <a:r>
              <a:rPr lang="en-US" dirty="0" err="1"/>
              <a:t>v_t_actual</a:t>
            </a:r>
            <a:endParaRPr lang="en-US" dirty="0"/>
          </a:p>
          <a:p>
            <a:r>
              <a:rPr lang="en-US" dirty="0"/>
              <a:t>where	1.4448	</a:t>
            </a:r>
            <a:r>
              <a:rPr lang="en-US" dirty="0">
                <a:solidFill>
                  <a:srgbClr val="FF0000"/>
                </a:solidFill>
              </a:rPr>
              <a:t>0.0006</a:t>
            </a:r>
            <a:r>
              <a:rPr lang="en-US" dirty="0"/>
              <a:t>		0.0000</a:t>
            </a:r>
          </a:p>
          <a:p>
            <a:r>
              <a:rPr lang="en-US" dirty="0"/>
              <a:t>217	1.1701	0.0000		</a:t>
            </a:r>
            <a:r>
              <a:rPr lang="en-US" dirty="0">
                <a:solidFill>
                  <a:srgbClr val="FF0000"/>
                </a:solidFill>
              </a:rPr>
              <a:t>0.0034</a:t>
            </a:r>
          </a:p>
          <a:p>
            <a:r>
              <a:rPr lang="en-US" dirty="0"/>
              <a:t>area	0.9249	0.0000		</a:t>
            </a:r>
            <a:r>
              <a:rPr lang="en-US" dirty="0">
                <a:solidFill>
                  <a:srgbClr val="FF0000"/>
                </a:solidFill>
              </a:rPr>
              <a:t>0.3088</a:t>
            </a:r>
          </a:p>
          <a:p>
            <a:r>
              <a:rPr lang="en-US" dirty="0"/>
              <a:t>code	1.0424	0.0000		</a:t>
            </a:r>
            <a:r>
              <a:rPr lang="en-US" dirty="0">
                <a:solidFill>
                  <a:srgbClr val="FF0000"/>
                </a:solidFill>
              </a:rPr>
              <a:t>0.3480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2E915-72A8-4204-AC48-9C5B500FA52A}"/>
              </a:ext>
            </a:extLst>
          </p:cNvPr>
          <p:cNvSpPr/>
          <p:nvPr/>
        </p:nvSpPr>
        <p:spPr>
          <a:xfrm>
            <a:off x="671744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25--&gt;130</a:t>
            </a:r>
          </a:p>
          <a:p>
            <a:endParaRPr lang="en-US" dirty="0"/>
          </a:p>
          <a:p>
            <a:r>
              <a:rPr lang="en-US" dirty="0"/>
              <a:t>Q25.	Alexa how much is an HP Stream laptop </a:t>
            </a:r>
          </a:p>
          <a:p>
            <a:r>
              <a:rPr lang="en-US" dirty="0"/>
              <a:t>Q130.	</a:t>
            </a:r>
            <a:r>
              <a:rPr lang="en-US" dirty="0" err="1"/>
              <a:t>alexa</a:t>
            </a:r>
            <a:r>
              <a:rPr lang="en-US" dirty="0"/>
              <a:t> what are the best laptops </a:t>
            </a:r>
          </a:p>
          <a:p>
            <a:endParaRPr lang="en-US" dirty="0"/>
          </a:p>
          <a:p>
            <a:r>
              <a:rPr lang="en-US" dirty="0" err="1"/>
              <a:t>alexa</a:t>
            </a:r>
            <a:r>
              <a:rPr lang="en-US" dirty="0"/>
              <a:t>	0.0000	0.0000		0.0000</a:t>
            </a:r>
          </a:p>
          <a:p>
            <a:r>
              <a:rPr lang="en-US" dirty="0"/>
              <a:t>much	0.8339	0.0000		0.0000</a:t>
            </a:r>
          </a:p>
          <a:p>
            <a:r>
              <a:rPr lang="en-US" dirty="0"/>
              <a:t>HP	1.0747	0.0000		</a:t>
            </a:r>
            <a:r>
              <a:rPr lang="en-US" dirty="0">
                <a:solidFill>
                  <a:srgbClr val="FF0000"/>
                </a:solidFill>
              </a:rPr>
              <a:t>0.0356</a:t>
            </a:r>
          </a:p>
          <a:p>
            <a:r>
              <a:rPr lang="en-US" dirty="0"/>
              <a:t>stream	1.1558	0.0000		</a:t>
            </a:r>
            <a:r>
              <a:rPr lang="en-US" dirty="0">
                <a:solidFill>
                  <a:srgbClr val="FF0000"/>
                </a:solidFill>
              </a:rPr>
              <a:t>0.3827</a:t>
            </a:r>
          </a:p>
          <a:p>
            <a:r>
              <a:rPr lang="en-US" dirty="0"/>
              <a:t>laptop	1.2945	</a:t>
            </a:r>
            <a:r>
              <a:rPr lang="en-US" dirty="0">
                <a:solidFill>
                  <a:srgbClr val="FF0000"/>
                </a:solidFill>
              </a:rPr>
              <a:t>0.0180</a:t>
            </a:r>
            <a:r>
              <a:rPr lang="en-US" dirty="0"/>
              <a:t>		0.0000</a:t>
            </a:r>
          </a:p>
        </p:txBody>
      </p:sp>
    </p:spTree>
    <p:extLst>
      <p:ext uri="{BB962C8B-B14F-4D97-AF65-F5344CB8AC3E}">
        <p14:creationId xmlns:p14="http://schemas.microsoft.com/office/powerpoint/2010/main" val="89257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449</Words>
  <Application>Microsoft Office PowerPoint</Application>
  <PresentationFormat>Widescreen</PresentationFormat>
  <Paragraphs>237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 on Oct 1st</vt:lpstr>
      <vt:lpstr>PowerPoint Presentation</vt:lpstr>
      <vt:lpstr>PowerPoint Presentation</vt:lpstr>
      <vt:lpstr>PowerPoint Presentation</vt:lpstr>
      <vt:lpstr>PowerPoint Presentation</vt:lpstr>
      <vt:lpstr>Why dot product &gt; cosine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Fan</dc:creator>
  <cp:lastModifiedBy>Hu Fan</cp:lastModifiedBy>
  <cp:revision>13</cp:revision>
  <dcterms:created xsi:type="dcterms:W3CDTF">2018-09-30T23:18:41Z</dcterms:created>
  <dcterms:modified xsi:type="dcterms:W3CDTF">2018-10-01T18:16:12Z</dcterms:modified>
</cp:coreProperties>
</file>