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66" r:id="rId5"/>
    <p:sldId id="264" r:id="rId6"/>
    <p:sldId id="27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70FB91-53D2-8133-2FA4-9AD2F543CB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F14C1-5797-7CB9-5EEF-9D0EF9E82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3F63C-DD9A-4E04-BC64-626C20F5091A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DB3EE-C993-4B34-258C-D354FA54C1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hello world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402B5-6F7D-2ECD-2255-81DACCE53F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7D510-F785-4E84-B0D8-BE94EA463C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5837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C4D84-99EE-417D-8149-1712318CAFE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hello world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DD87F-695C-4174-A0E2-74BCAA8FF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5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403324"/>
            <a:ext cx="12192000" cy="2465037"/>
          </a:xfrm>
          <a:prstGeom prst="rect">
            <a:avLst/>
          </a:prstGeom>
          <a:solidFill>
            <a:srgbClr val="009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3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16F94C7-9256-4A9F-8AAD-C7240DA1D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403" y="297971"/>
            <a:ext cx="6240693" cy="1613052"/>
          </a:xfrm>
          <a:prstGeom prst="rect">
            <a:avLst/>
          </a:prstGeom>
        </p:spPr>
      </p:pic>
      <p:sp>
        <p:nvSpPr>
          <p:cNvPr id="4" name="Titel 4">
            <a:extLst>
              <a:ext uri="{FF2B5EF4-FFF2-40B4-BE49-F238E27FC236}">
                <a16:creationId xmlns:a16="http://schemas.microsoft.com/office/drawing/2014/main" id="{E435D100-B81E-EB4C-956F-4B14DD38B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03" y="3886633"/>
            <a:ext cx="7464755" cy="16548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200" b="1">
                <a:solidFill>
                  <a:srgbClr val="009FE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1720BBDB-02A1-4345-BCE7-6298D7181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7382" y="5734051"/>
            <a:ext cx="7465484" cy="863600"/>
          </a:xfrm>
          <a:prstGeom prst="rect">
            <a:avLst/>
          </a:prstGeom>
        </p:spPr>
        <p:txBody>
          <a:bodyPr lIns="0" tIns="46800" anchor="t"/>
          <a:lstStyle>
            <a:lvl1pPr marL="290505" indent="0" algn="l">
              <a:buNone/>
              <a:defRPr sz="21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1432866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77B3C974-F2D4-4D03-B8CA-686A34029FAE}"/>
              </a:ext>
            </a:extLst>
          </p:cNvPr>
          <p:cNvSpPr txBox="1"/>
          <p:nvPr userDrawn="1"/>
        </p:nvSpPr>
        <p:spPr>
          <a:xfrm>
            <a:off x="330257" y="6309319"/>
            <a:ext cx="92656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080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147763" algn="l"/>
                <a:tab pos="2781300" algn="l"/>
                <a:tab pos="5821363" algn="l"/>
                <a:tab pos="6126163" algn="l"/>
                <a:tab pos="7954963" algn="l"/>
                <a:tab pos="8534400" algn="l"/>
              </a:tabLst>
              <a:defRPr/>
            </a:pPr>
            <a:r>
              <a:rPr lang="en-US" sz="1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Group P</a:t>
            </a:r>
            <a:r>
              <a:rPr lang="en-US" sz="1000" b="1" baseline="0" noProof="0" dirty="0">
                <a:latin typeface="Arial" panose="020B0604020202020204" pitchFamily="34" charset="0"/>
                <a:cs typeface="Arial" panose="020B0604020202020204" pitchFamily="34" charset="0"/>
              </a:rPr>
              <a:t>		TOPOLOGY OPTIMIZATION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	                          17.01.2023</a:t>
            </a:r>
            <a:endParaRPr lang="en-US" sz="10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Line 70">
            <a:extLst>
              <a:ext uri="{FF2B5EF4-FFF2-40B4-BE49-F238E27FC236}">
                <a16:creationId xmlns:a16="http://schemas.microsoft.com/office/drawing/2014/main" id="{489B257B-41BA-4283-B271-8B36717C617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36640" y="1052736"/>
            <a:ext cx="11520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 sz="1400"/>
          </a:p>
        </p:txBody>
      </p:sp>
      <p:sp>
        <p:nvSpPr>
          <p:cNvPr id="10" name="Titelplatzhalter 1">
            <a:extLst>
              <a:ext uri="{FF2B5EF4-FFF2-40B4-BE49-F238E27FC236}">
                <a16:creationId xmlns:a16="http://schemas.microsoft.com/office/drawing/2014/main" id="{2D553235-7334-4941-B9C8-53F4A9EB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26" y="332696"/>
            <a:ext cx="11609914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895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heme" Target="../theme/theme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6" imgW="425" imgH="424" progId="TCLayout.ActiveDocument.1">
                  <p:embed/>
                </p:oleObj>
              </mc:Choice>
              <mc:Fallback>
                <p:oleObj name="think-cell Folie" r:id="rId6" imgW="425" imgH="424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ヒラギノ角ゴ Pro W3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3" name="Titelplatzhalter 1"/>
          <p:cNvSpPr>
            <a:spLocks noGrp="1"/>
          </p:cNvSpPr>
          <p:nvPr>
            <p:ph type="title"/>
          </p:nvPr>
        </p:nvSpPr>
        <p:spPr>
          <a:xfrm>
            <a:off x="246726" y="332696"/>
            <a:ext cx="11609914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3" name="Line 70"/>
          <p:cNvSpPr>
            <a:spLocks noChangeShapeType="1"/>
          </p:cNvSpPr>
          <p:nvPr userDrawn="1"/>
        </p:nvSpPr>
        <p:spPr bwMode="auto">
          <a:xfrm>
            <a:off x="330258" y="6219155"/>
            <a:ext cx="115200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de-DE" sz="1400"/>
          </a:p>
        </p:txBody>
      </p:sp>
      <p:pic>
        <p:nvPicPr>
          <p:cNvPr id="7" name="Picture 16" descr="V:\30_iaf_bg_öffentlichkeitsarbeit\15_Logo PSA\Logokoffer_PSA_210527\Logoform Lang\Web\PSA_Logo_lang_RGB.jpg">
            <a:extLst>
              <a:ext uri="{FF2B5EF4-FFF2-40B4-BE49-F238E27FC236}">
                <a16:creationId xmlns:a16="http://schemas.microsoft.com/office/drawing/2014/main" id="{405A263F-E031-447E-B435-202108684C70}"/>
              </a:ext>
            </a:extLst>
          </p:cNvPr>
          <p:cNvPicPr/>
          <p:nvPr userDrawn="1"/>
        </p:nvPicPr>
        <p:blipFill>
          <a:blip r:embed="rId8"/>
          <a:stretch/>
        </p:blipFill>
        <p:spPr>
          <a:xfrm>
            <a:off x="9705600" y="6309360"/>
            <a:ext cx="2144520" cy="447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37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</p:sldLayoutIdLst>
  <p:transition/>
  <p:hf sldNum="0" hdr="0" dt="0"/>
  <p:txStyles>
    <p:titleStyle>
      <a:lvl1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Lucida Grande" pitchFamily="-97" charset="0"/>
        </a:defRPr>
      </a:lvl1pPr>
      <a:lvl2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97" charset="0"/>
        </a:defRPr>
      </a:lvl2pPr>
      <a:lvl3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97" charset="0"/>
        </a:defRPr>
      </a:lvl3pPr>
      <a:lvl4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97" charset="0"/>
        </a:defRPr>
      </a:lvl4pPr>
      <a:lvl5pPr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97" charset="0"/>
        </a:defRPr>
      </a:lvl5pPr>
      <a:lvl6pPr marL="4572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9144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3716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828800" algn="l" defTabSz="83820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1300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714375" indent="-35718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  <a:sym typeface="Lucida Grande" pitchFamily="-97" charset="0"/>
        </a:defRPr>
      </a:lvl1pPr>
      <a:lvl2pPr marL="1071563" indent="-35718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  <a:sym typeface="Lucida Grande" pitchFamily="-97" charset="0"/>
        </a:defRPr>
      </a:lvl2pPr>
      <a:lvl3pPr marL="1438275" indent="-366713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  <a:sym typeface="Lucida Grande" pitchFamily="-97" charset="0"/>
        </a:defRPr>
      </a:lvl3pPr>
      <a:lvl4pPr marL="1965325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  <a:sym typeface="Lucida Grande" pitchFamily="-97" charset="0"/>
        </a:defRPr>
      </a:lvl4pPr>
      <a:lvl5pPr marL="23733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Wingdings" panose="05000000000000000000" pitchFamily="2" charset="2"/>
        <a:buChar char="§"/>
        <a:defRPr sz="1400">
          <a:solidFill>
            <a:schemeClr val="tx1"/>
          </a:solidFill>
          <a:latin typeface="+mn-lt"/>
          <a:ea typeface="+mn-ea"/>
          <a:cs typeface="+mn-cs"/>
          <a:sym typeface="Lucida Grande" pitchFamily="-97" charset="0"/>
        </a:defRPr>
      </a:lvl5pPr>
      <a:lvl6pPr marL="28305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32877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37449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4202113" indent="-452438" algn="l" defTabSz="83820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1300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09FF7-D599-364A-AEE9-67B7EF15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133" y="3086336"/>
            <a:ext cx="9365913" cy="1332826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OPTIMISATION OF PARTS </a:t>
            </a:r>
            <a:br>
              <a:rPr lang="en-US" sz="2800" dirty="0"/>
            </a:br>
            <a:r>
              <a:rPr lang="en-US" sz="2800" dirty="0">
                <a:solidFill>
                  <a:schemeClr val="tx1"/>
                </a:solidFill>
              </a:rPr>
              <a:t>GROUP P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E3E323-9B35-7248-8E40-0C6B46BFEE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9133" y="4419162"/>
            <a:ext cx="7465484" cy="2020862"/>
          </a:xfrm>
        </p:spPr>
        <p:txBody>
          <a:bodyPr/>
          <a:lstStyle/>
          <a:p>
            <a:pPr marL="0">
              <a:lnSpc>
                <a:spcPct val="150000"/>
              </a:lnSpc>
            </a:pPr>
            <a:r>
              <a:rPr lang="en-US" sz="1400" b="1" u="none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RUSHAL KALKURA - 244618</a:t>
            </a:r>
          </a:p>
          <a:p>
            <a:pPr marL="0">
              <a:lnSpc>
                <a:spcPct val="150000"/>
              </a:lnSpc>
            </a:pPr>
            <a:r>
              <a:rPr lang="en-US" sz="1400" b="1" u="none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SHA</a:t>
            </a:r>
            <a:r>
              <a:rPr lang="en-US" sz="1400" b="1" dirty="0">
                <a:latin typeface="+mn-lt"/>
                <a:ea typeface="Source Sans Pro" panose="020B0503030403020204" pitchFamily="34" charset="0"/>
              </a:rPr>
              <a:t>SHANK PAWAR ESHWARA - 244334</a:t>
            </a:r>
            <a:endParaRPr lang="en-US" sz="1400" b="1" u="none" dirty="0">
              <a:solidFill>
                <a:schemeClr val="bg1"/>
              </a:solidFill>
              <a:latin typeface="+mn-lt"/>
              <a:ea typeface="Source Sans Pro" panose="020B0503030403020204" pitchFamily="34" charset="0"/>
            </a:endParaRPr>
          </a:p>
          <a:p>
            <a:pPr marL="0">
              <a:lnSpc>
                <a:spcPct val="150000"/>
              </a:lnSpc>
            </a:pPr>
            <a:r>
              <a:rPr lang="en-US" sz="1400" b="1" u="none" dirty="0">
                <a:solidFill>
                  <a:schemeClr val="bg1"/>
                </a:solidFill>
                <a:latin typeface="+mn-lt"/>
                <a:ea typeface="Source Sans Pro" panose="020B0503030403020204" pitchFamily="34" charset="0"/>
              </a:rPr>
              <a:t>ROSHAN PRUTHVISH ASHOKAN – 244381</a:t>
            </a:r>
          </a:p>
          <a:p>
            <a:pPr marL="0">
              <a:lnSpc>
                <a:spcPct val="150000"/>
              </a:lnSpc>
            </a:pPr>
            <a:r>
              <a:rPr lang="en-US" sz="1400" b="1" dirty="0">
                <a:latin typeface="+mn-lt"/>
                <a:ea typeface="Source Sans Pro" panose="020B0503030403020204" pitchFamily="34" charset="0"/>
              </a:rPr>
              <a:t>Nithin KANIKYASWAMY– 244669</a:t>
            </a:r>
          </a:p>
          <a:p>
            <a:pPr marL="0">
              <a:lnSpc>
                <a:spcPct val="150000"/>
              </a:lnSpc>
            </a:pPr>
            <a:r>
              <a:rPr lang="en-US" sz="1400" b="1" dirty="0">
                <a:latin typeface="+mn-lt"/>
                <a:ea typeface="Source Sans Pro" panose="020B0503030403020204" pitchFamily="34" charset="0"/>
              </a:rPr>
              <a:t>YATHISH NAGARAJ – 244509</a:t>
            </a:r>
          </a:p>
          <a:p>
            <a:pPr marL="0">
              <a:lnSpc>
                <a:spcPct val="150000"/>
              </a:lnSpc>
            </a:pPr>
            <a:r>
              <a:rPr lang="en-US" sz="1400" b="1" dirty="0">
                <a:latin typeface="+mn-lt"/>
                <a:ea typeface="Source Sans Pro" panose="020B0503030403020204" pitchFamily="34" charset="0"/>
              </a:rPr>
              <a:t>YASHWANTH MADHU </a:t>
            </a:r>
            <a:r>
              <a:rPr lang="en-US" sz="1400" dirty="0">
                <a:latin typeface="+mn-lt"/>
                <a:ea typeface="Source Sans Pro" panose="020B0503030403020204" pitchFamily="34" charset="0"/>
              </a:rPr>
              <a:t>- </a:t>
            </a:r>
            <a:r>
              <a:rPr lang="en-US" sz="1400" b="1" dirty="0">
                <a:latin typeface="+mn-lt"/>
                <a:ea typeface="Source Sans Pro" panose="020B0503030403020204" pitchFamily="34" charset="0"/>
              </a:rPr>
              <a:t>244380</a:t>
            </a:r>
          </a:p>
          <a:p>
            <a:pPr marL="0">
              <a:lnSpc>
                <a:spcPct val="150000"/>
              </a:lnSpc>
            </a:pPr>
            <a:endParaRPr lang="en-US" sz="1400" b="1" u="none" dirty="0">
              <a:solidFill>
                <a:schemeClr val="bg1"/>
              </a:solidFill>
              <a:latin typeface="+mn-lt"/>
              <a:ea typeface="Source Sans Pro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4C0900-5E80-B123-8714-65AC74C87B82}"/>
              </a:ext>
            </a:extLst>
          </p:cNvPr>
          <p:cNvSpPr txBox="1"/>
          <p:nvPr/>
        </p:nvSpPr>
        <p:spPr>
          <a:xfrm>
            <a:off x="889133" y="1663020"/>
            <a:ext cx="8196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8200" fontAlgn="base"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solidFill>
                  <a:srgbClr val="009FE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Lucida Grande" pitchFamily="-97" charset="0"/>
              </a:rPr>
              <a:t>TOPOLOGY OPTIMISATION OF MONITOR WALL MOUNTING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F273E-EBE4-E205-B9EB-EB707DC1338D}"/>
              </a:ext>
            </a:extLst>
          </p:cNvPr>
          <p:cNvSpPr txBox="1"/>
          <p:nvPr/>
        </p:nvSpPr>
        <p:spPr>
          <a:xfrm>
            <a:off x="8461148" y="4593365"/>
            <a:ext cx="33963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</a:rPr>
              <a:t>17-01-2023</a:t>
            </a:r>
          </a:p>
          <a:p>
            <a:pPr algn="r"/>
            <a:endParaRPr lang="en-IN" sz="1600" dirty="0">
              <a:solidFill>
                <a:schemeClr val="bg1"/>
              </a:solidFill>
            </a:endParaRPr>
          </a:p>
          <a:p>
            <a:pPr algn="r"/>
            <a:endParaRPr lang="en-IN" sz="1600" dirty="0">
              <a:solidFill>
                <a:schemeClr val="bg1"/>
              </a:solidFill>
            </a:endParaRPr>
          </a:p>
          <a:p>
            <a:pPr algn="r"/>
            <a:endParaRPr lang="en-IN" sz="1600" dirty="0">
              <a:solidFill>
                <a:schemeClr val="bg1"/>
              </a:solidFill>
            </a:endParaRPr>
          </a:p>
          <a:p>
            <a:pPr algn="r"/>
            <a:endParaRPr lang="en-IN" sz="1600" dirty="0">
              <a:solidFill>
                <a:schemeClr val="bg1"/>
              </a:solidFill>
            </a:endParaRPr>
          </a:p>
          <a:p>
            <a:pPr algn="r"/>
            <a:endParaRPr lang="en-IN" sz="1600" dirty="0">
              <a:solidFill>
                <a:schemeClr val="bg1"/>
              </a:solidFill>
            </a:endParaRPr>
          </a:p>
          <a:p>
            <a:pPr algn="r"/>
            <a:r>
              <a:rPr lang="en-IN" sz="1600" dirty="0">
                <a:solidFill>
                  <a:schemeClr val="bg1"/>
                </a:solidFill>
              </a:rPr>
              <a:t>Winter Semester 2022/23</a:t>
            </a:r>
          </a:p>
        </p:txBody>
      </p:sp>
    </p:spTree>
    <p:extLst>
      <p:ext uri="{BB962C8B-B14F-4D97-AF65-F5344CB8AC3E}">
        <p14:creationId xmlns:p14="http://schemas.microsoft.com/office/powerpoint/2010/main" val="31230567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18A8-D8E9-92E5-C629-1AB86900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72" y="398533"/>
            <a:ext cx="11609914" cy="360000"/>
          </a:xfrm>
        </p:spPr>
        <p:txBody>
          <a:bodyPr/>
          <a:lstStyle/>
          <a:p>
            <a:r>
              <a:rPr lang="en-IN" b="1" dirty="0"/>
              <a:t>ASSEMBLY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B4534-4831-1B7A-35DD-F8DB76546086}"/>
              </a:ext>
            </a:extLst>
          </p:cNvPr>
          <p:cNvSpPr txBox="1"/>
          <p:nvPr/>
        </p:nvSpPr>
        <p:spPr>
          <a:xfrm>
            <a:off x="9458554" y="6386169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6AFA3B-F3F5-6868-B842-0B4481BB7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159" y="1293289"/>
            <a:ext cx="4873681" cy="458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544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CFCC-7532-2153-7AF6-BAFF00112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43" y="442424"/>
            <a:ext cx="11609914" cy="360000"/>
          </a:xfrm>
        </p:spPr>
        <p:txBody>
          <a:bodyPr/>
          <a:lstStyle/>
          <a:p>
            <a:r>
              <a:rPr lang="en-IN" b="1" dirty="0"/>
              <a:t>ARM’S TOPOLOGY OPTIMISATION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4C8AF-BF1C-14D6-065E-4617D0AEFCE4}"/>
              </a:ext>
            </a:extLst>
          </p:cNvPr>
          <p:cNvSpPr txBox="1"/>
          <p:nvPr/>
        </p:nvSpPr>
        <p:spPr>
          <a:xfrm>
            <a:off x="9456726" y="6415576"/>
            <a:ext cx="2505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>
                <a:solidFill>
                  <a:srgbClr val="000000"/>
                </a:solidFill>
                <a:latin typeface="Arial"/>
              </a:rPr>
              <a:t>2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5CB75428-A1DC-97FD-74E6-0F912AA1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01" y="1188919"/>
            <a:ext cx="4184919" cy="2162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1D2B0-C118-F97E-CFD6-CD1CA965F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74" y="1188918"/>
            <a:ext cx="4263236" cy="216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B76169-FA7D-FF5B-5312-0942174DF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74" y="3864077"/>
            <a:ext cx="4263236" cy="2165006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2CECD9-365C-C008-B2FA-001721F614D5}"/>
              </a:ext>
            </a:extLst>
          </p:cNvPr>
          <p:cNvSpPr txBox="1"/>
          <p:nvPr/>
        </p:nvSpPr>
        <p:spPr>
          <a:xfrm>
            <a:off x="747252" y="4011561"/>
            <a:ext cx="40312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Material Type : Aluminium 2024 Result After optimization: Decrease in mass by </a:t>
            </a:r>
            <a:r>
              <a:rPr lang="en-IN" b="1" dirty="0"/>
              <a:t>65.16%.</a:t>
            </a:r>
          </a:p>
          <a:p>
            <a:pPr algn="just"/>
            <a:r>
              <a:rPr lang="en-IN" dirty="0"/>
              <a:t>Initial Weight: </a:t>
            </a:r>
          </a:p>
          <a:p>
            <a:pPr algn="just"/>
            <a:r>
              <a:rPr lang="en-IN" dirty="0"/>
              <a:t>Final Weight: </a:t>
            </a:r>
          </a:p>
          <a:p>
            <a:pPr algn="just"/>
            <a:endParaRPr lang="en-IN" b="1" dirty="0"/>
          </a:p>
          <a:p>
            <a:pPr algn="just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383FF-8C27-7F5C-11DA-D951B242607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 bwMode="auto">
          <a:xfrm flipV="1">
            <a:off x="4849520" y="2270282"/>
            <a:ext cx="2037954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45996F-30F5-3552-C1EF-20E9553472E3}"/>
              </a:ext>
            </a:extLst>
          </p:cNvPr>
          <p:cNvCxnSpPr>
            <a:cxnSpLocks/>
            <a:stCxn id="5" idx="2"/>
            <a:endCxn id="5" idx="2"/>
          </p:cNvCxnSpPr>
          <p:nvPr/>
        </p:nvCxnSpPr>
        <p:spPr bwMode="auto">
          <a:xfrm>
            <a:off x="9019092" y="3351645"/>
            <a:ext cx="0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DDB9C7-0F8F-4CD1-BB84-3D5F1C856104}"/>
              </a:ext>
            </a:extLst>
          </p:cNvPr>
          <p:cNvCxnSpPr>
            <a:cxnSpLocks/>
            <a:stCxn id="5" idx="2"/>
            <a:endCxn id="5" idx="2"/>
          </p:cNvCxnSpPr>
          <p:nvPr/>
        </p:nvCxnSpPr>
        <p:spPr bwMode="auto">
          <a:xfrm>
            <a:off x="9019092" y="3351645"/>
            <a:ext cx="0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234185-13EF-36B4-920C-62A7B0DCC524}"/>
              </a:ext>
            </a:extLst>
          </p:cNvPr>
          <p:cNvCxnSpPr>
            <a:cxnSpLocks/>
            <a:stCxn id="8" idx="0"/>
            <a:endCxn id="8" idx="0"/>
          </p:cNvCxnSpPr>
          <p:nvPr/>
        </p:nvCxnSpPr>
        <p:spPr bwMode="auto">
          <a:xfrm>
            <a:off x="9019092" y="3864077"/>
            <a:ext cx="0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0EEEDF-1B9E-4C80-E131-DCD7F4EC59A0}"/>
              </a:ext>
            </a:extLst>
          </p:cNvPr>
          <p:cNvCxnSpPr>
            <a:stCxn id="5" idx="2"/>
            <a:endCxn id="5" idx="2"/>
          </p:cNvCxnSpPr>
          <p:nvPr/>
        </p:nvCxnSpPr>
        <p:spPr bwMode="auto">
          <a:xfrm>
            <a:off x="9019092" y="3351645"/>
            <a:ext cx="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0F8A2A-377D-F918-9AA7-5473499B7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9019092" y="3351645"/>
            <a:ext cx="0" cy="5124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5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90F8C4-D94E-780F-B607-A8D06B64C965}"/>
              </a:ext>
            </a:extLst>
          </p:cNvPr>
          <p:cNvSpPr txBox="1"/>
          <p:nvPr/>
        </p:nvSpPr>
        <p:spPr>
          <a:xfrm>
            <a:off x="393192" y="363738"/>
            <a:ext cx="7616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9A812-CE46-04A0-CBD7-49A6BE7557D7}"/>
              </a:ext>
            </a:extLst>
          </p:cNvPr>
          <p:cNvSpPr txBox="1"/>
          <p:nvPr/>
        </p:nvSpPr>
        <p:spPr>
          <a:xfrm>
            <a:off x="9442095" y="6365093"/>
            <a:ext cx="3529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100" dirty="0">
                <a:solidFill>
                  <a:srgbClr val="000000"/>
                </a:solidFill>
                <a:latin typeface="Arial"/>
              </a:rPr>
              <a:t>3</a:t>
            </a: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7BC64E8-A07C-65A8-1172-73F3AB61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15" y="1186266"/>
            <a:ext cx="4601595" cy="24221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C05A6D-1C92-0395-A599-CBB21AD4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19" y="1232229"/>
            <a:ext cx="4786186" cy="23302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EDDF8-86AD-1113-799C-198240B40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670" y="3969300"/>
            <a:ext cx="4815683" cy="221943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43F582-1567-752D-7BCE-BB076C23EE86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 bwMode="auto">
          <a:xfrm flipV="1">
            <a:off x="5093110" y="2397352"/>
            <a:ext cx="1339309" cy="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F1E2EA-9F37-697A-F072-A4ACDFC2C1C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8825512" y="3562474"/>
            <a:ext cx="0" cy="40682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B57DDD-7175-AD33-270F-8328D0916BBD}"/>
              </a:ext>
            </a:extLst>
          </p:cNvPr>
          <p:cNvSpPr txBox="1"/>
          <p:nvPr/>
        </p:nvSpPr>
        <p:spPr>
          <a:xfrm>
            <a:off x="491515" y="4131734"/>
            <a:ext cx="37782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Material : Aluminium 2024 T3</a:t>
            </a:r>
          </a:p>
          <a:p>
            <a:r>
              <a:rPr lang="en-IN" dirty="0"/>
              <a:t>Result After optimization: Decrease in mass by </a:t>
            </a:r>
            <a:r>
              <a:rPr lang="en-IN" b="1" dirty="0"/>
              <a:t>48.92%</a:t>
            </a:r>
          </a:p>
          <a:p>
            <a:pPr algn="just"/>
            <a:r>
              <a:rPr lang="en-IN" dirty="0"/>
              <a:t>Initial Weight: </a:t>
            </a:r>
          </a:p>
          <a:p>
            <a:pPr algn="just"/>
            <a:r>
              <a:rPr lang="en-IN" dirty="0"/>
              <a:t>Final Weight: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4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3845-74DE-E28D-FF76-4D8AFFCC9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43" y="405848"/>
            <a:ext cx="11609914" cy="360000"/>
          </a:xfrm>
        </p:spPr>
        <p:txBody>
          <a:bodyPr/>
          <a:lstStyle/>
          <a:p>
            <a:r>
              <a:rPr lang="en-IN" b="1" dirty="0"/>
              <a:t>MOUNTING BRACKET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814D6-BA07-8B6F-CD96-0CE875BEE697}"/>
              </a:ext>
            </a:extLst>
          </p:cNvPr>
          <p:cNvSpPr txBox="1"/>
          <p:nvPr/>
        </p:nvSpPr>
        <p:spPr>
          <a:xfrm>
            <a:off x="9456725" y="6379867"/>
            <a:ext cx="250545" cy="262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47D72-4ECA-CB93-5A3A-FDE912765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45" y="1297858"/>
            <a:ext cx="9140872" cy="486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2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B70711-702B-33B5-D596-02D8290F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28" y="1088344"/>
            <a:ext cx="8361344" cy="46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239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Szui16BijjU5ADZiavAQ"/>
</p:tagLst>
</file>

<file path=ppt/theme/theme1.xml><?xml version="1.0" encoding="utf-8"?>
<a:theme xmlns:a="http://schemas.openxmlformats.org/drawingml/2006/main" name="Ovgu_MB">
  <a:themeElements>
    <a:clrScheme name="Benutzerdefiniert 17">
      <a:dk1>
        <a:srgbClr val="000000"/>
      </a:dk1>
      <a:lt1>
        <a:srgbClr val="FFFFFF"/>
      </a:lt1>
      <a:dk2>
        <a:srgbClr val="009EE3"/>
      </a:dk2>
      <a:lt2>
        <a:srgbClr val="5D8EA6"/>
      </a:lt2>
      <a:accent1>
        <a:srgbClr val="7FCEF1"/>
      </a:accent1>
      <a:accent2>
        <a:srgbClr val="009EE3"/>
      </a:accent2>
      <a:accent3>
        <a:srgbClr val="BFBFBF"/>
      </a:accent3>
      <a:accent4>
        <a:srgbClr val="7F7F7F"/>
      </a:accent4>
      <a:accent5>
        <a:srgbClr val="595959"/>
      </a:accent5>
      <a:accent6>
        <a:srgbClr val="7A003F"/>
      </a:accent6>
      <a:hlink>
        <a:srgbClr val="7A003F"/>
      </a:hlink>
      <a:folHlink>
        <a:srgbClr val="F39100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97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Grande</vt:lpstr>
      <vt:lpstr>Lucida Grande CY</vt:lpstr>
      <vt:lpstr>Wingdings</vt:lpstr>
      <vt:lpstr>Ovgu_MB</vt:lpstr>
      <vt:lpstr>think-cell Folie</vt:lpstr>
      <vt:lpstr>OPTIMISATION OF PARTS  GROUP P  </vt:lpstr>
      <vt:lpstr>ASSEMBLY IMAGE</vt:lpstr>
      <vt:lpstr>ARM’S TOPOLOGY OPTIMISATION </vt:lpstr>
      <vt:lpstr>PowerPoint Presentation</vt:lpstr>
      <vt:lpstr>MOUNTING BRACKET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Slight decrease of Globalization since 2007</dc:title>
  <dc:creator>Yazguel Fidan</dc:creator>
  <cp:lastModifiedBy>nithinkanikyaswamy96@outlook.com</cp:lastModifiedBy>
  <cp:revision>18</cp:revision>
  <dcterms:created xsi:type="dcterms:W3CDTF">2021-11-19T09:59:45Z</dcterms:created>
  <dcterms:modified xsi:type="dcterms:W3CDTF">2023-01-17T13:27:48Z</dcterms:modified>
</cp:coreProperties>
</file>